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84" r:id="rId2"/>
  </p:sldMasterIdLst>
  <p:notesMasterIdLst>
    <p:notesMasterId r:id="rId17"/>
  </p:notesMasterIdLst>
  <p:sldIdLst>
    <p:sldId id="266" r:id="rId3"/>
    <p:sldId id="286" r:id="rId4"/>
    <p:sldId id="258" r:id="rId5"/>
    <p:sldId id="273" r:id="rId6"/>
    <p:sldId id="256" r:id="rId7"/>
    <p:sldId id="281" r:id="rId8"/>
    <p:sldId id="282" r:id="rId9"/>
    <p:sldId id="275" r:id="rId10"/>
    <p:sldId id="278" r:id="rId11"/>
    <p:sldId id="289" r:id="rId12"/>
    <p:sldId id="288" r:id="rId13"/>
    <p:sldId id="290" r:id="rId14"/>
    <p:sldId id="291" r:id="rId15"/>
    <p:sldId id="265"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Patricia Tersigni" initials="PT"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31" autoAdjust="0"/>
    <p:restoredTop sz="96980" autoAdjust="0"/>
  </p:normalViewPr>
  <p:slideViewPr>
    <p:cSldViewPr snapToGrid="0" snapToObjects="1">
      <p:cViewPr>
        <p:scale>
          <a:sx n="95" d="100"/>
          <a:sy n="95" d="100"/>
        </p:scale>
        <p:origin x="-2094" y="-498"/>
      </p:cViewPr>
      <p:guideLst>
        <p:guide orient="horz" pos="2160"/>
        <p:guide pos="2880"/>
      </p:guideLst>
    </p:cSldViewPr>
  </p:slideViewPr>
  <p:outlineViewPr>
    <p:cViewPr>
      <p:scale>
        <a:sx n="33" d="100"/>
        <a:sy n="33" d="100"/>
      </p:scale>
      <p:origin x="0" y="364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94C54F-4C98-A140-8503-3140FFCC4E4A}" type="datetimeFigureOut">
              <a:rPr lang="en-US" smtClean="0"/>
              <a:t>10/15/2014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059E528-21FB-9747-957A-7AF2727FE419}" type="slidenum">
              <a:rPr lang="en-US" smtClean="0"/>
              <a:t>‹#›</a:t>
            </a:fld>
            <a:endParaRPr lang="en-US" dirty="0"/>
          </a:p>
        </p:txBody>
      </p:sp>
    </p:spTree>
    <p:extLst>
      <p:ext uri="{BB962C8B-B14F-4D97-AF65-F5344CB8AC3E}">
        <p14:creationId xmlns:p14="http://schemas.microsoft.com/office/powerpoint/2010/main" val="32160784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59E528-21FB-9747-957A-7AF2727FE419}" type="slidenum">
              <a:rPr lang="en-US" smtClean="0">
                <a:solidFill>
                  <a:prstClr val="black"/>
                </a:solidFill>
              </a:rPr>
              <a:pPr/>
              <a:t>2</a:t>
            </a:fld>
            <a:endParaRPr lang="en-US" dirty="0">
              <a:solidFill>
                <a:prstClr val="black"/>
              </a:solidFill>
            </a:endParaRPr>
          </a:p>
        </p:txBody>
      </p:sp>
    </p:spTree>
    <p:extLst>
      <p:ext uri="{BB962C8B-B14F-4D97-AF65-F5344CB8AC3E}">
        <p14:creationId xmlns:p14="http://schemas.microsoft.com/office/powerpoint/2010/main" val="31839531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59E528-21FB-9747-957A-7AF2727FE419}" type="slidenum">
              <a:rPr lang="en-US" smtClean="0"/>
              <a:t>3</a:t>
            </a:fld>
            <a:endParaRPr lang="en-US" dirty="0"/>
          </a:p>
        </p:txBody>
      </p:sp>
    </p:spTree>
    <p:extLst>
      <p:ext uri="{BB962C8B-B14F-4D97-AF65-F5344CB8AC3E}">
        <p14:creationId xmlns:p14="http://schemas.microsoft.com/office/powerpoint/2010/main" val="336465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059E528-21FB-9747-957A-7AF2727FE419}" type="slidenum">
              <a:rPr lang="en-US" smtClean="0"/>
              <a:t>4</a:t>
            </a:fld>
            <a:endParaRPr lang="en-US" dirty="0"/>
          </a:p>
        </p:txBody>
      </p:sp>
    </p:spTree>
    <p:extLst>
      <p:ext uri="{BB962C8B-B14F-4D97-AF65-F5344CB8AC3E}">
        <p14:creationId xmlns:p14="http://schemas.microsoft.com/office/powerpoint/2010/main" val="3903653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258888" y="1773238"/>
            <a:ext cx="7700962" cy="1470025"/>
          </a:xfrm>
        </p:spPr>
        <p:txBody>
          <a:bodyPr/>
          <a:lstStyle>
            <a:lvl1pPr>
              <a:defRPr>
                <a:solidFill>
                  <a:srgbClr val="292929"/>
                </a:solidFill>
              </a:defRPr>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1979613" y="36449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100" name="Rectangle 4"/>
          <p:cNvSpPr>
            <a:spLocks noGrp="1" noChangeArrowheads="1"/>
          </p:cNvSpPr>
          <p:nvPr>
            <p:ph type="dt" sz="half" idx="2"/>
          </p:nvPr>
        </p:nvSpPr>
        <p:spPr>
          <a:xfrm>
            <a:off x="1187450" y="6237288"/>
            <a:ext cx="2133600" cy="476250"/>
          </a:xfrm>
        </p:spPr>
        <p:txBody>
          <a:bodyPr/>
          <a:lstStyle>
            <a:lvl1pPr>
              <a:defRPr/>
            </a:lvl1pPr>
          </a:lstStyle>
          <a:p>
            <a:fld id="{006FD6C0-6DED-194A-A9A5-DB2B01B41373}" type="datetimeFigureOut">
              <a:rPr lang="en-US" smtClean="0"/>
              <a:t>10/15/2014</a:t>
            </a:fld>
            <a:endParaRPr lang="en-US" dirty="0"/>
          </a:p>
        </p:txBody>
      </p:sp>
      <p:sp>
        <p:nvSpPr>
          <p:cNvPr id="4101" name="Rectangle 5"/>
          <p:cNvSpPr>
            <a:spLocks noGrp="1" noChangeArrowheads="1"/>
          </p:cNvSpPr>
          <p:nvPr>
            <p:ph type="ftr" sz="quarter" idx="3"/>
          </p:nvPr>
        </p:nvSpPr>
        <p:spPr>
          <a:xfrm>
            <a:off x="3621088" y="6237288"/>
            <a:ext cx="2895600" cy="476250"/>
          </a:xfrm>
        </p:spPr>
        <p:txBody>
          <a:bodyPr/>
          <a:lstStyle>
            <a:lvl1pPr>
              <a:defRPr/>
            </a:lvl1pPr>
          </a:lstStyle>
          <a:p>
            <a:endParaRPr lang="en-US" dirty="0"/>
          </a:p>
        </p:txBody>
      </p:sp>
      <p:sp>
        <p:nvSpPr>
          <p:cNvPr id="4102" name="Rectangle 6"/>
          <p:cNvSpPr>
            <a:spLocks noGrp="1" noChangeArrowheads="1"/>
          </p:cNvSpPr>
          <p:nvPr>
            <p:ph type="sldNum" sz="quarter" idx="4"/>
          </p:nvPr>
        </p:nvSpPr>
        <p:spPr>
          <a:xfrm>
            <a:off x="6804025" y="6237288"/>
            <a:ext cx="2133600" cy="476250"/>
          </a:xfrm>
        </p:spPr>
        <p:txBody>
          <a:bodyPr/>
          <a:lstStyle>
            <a:lvl1pPr>
              <a:defRPr/>
            </a:lvl1pPr>
          </a:lstStyle>
          <a:p>
            <a:fld id="{D229403E-55F4-6846-B8E8-92B96EAD44B1}"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40822163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115888"/>
            <a:ext cx="1925638" cy="590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8888" y="115888"/>
            <a:ext cx="5627687" cy="590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38876893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258888" y="1773238"/>
            <a:ext cx="7700962" cy="1470025"/>
          </a:xfrm>
        </p:spPr>
        <p:txBody>
          <a:bodyPr/>
          <a:lstStyle>
            <a:lvl1pPr>
              <a:defRPr>
                <a:solidFill>
                  <a:srgbClr val="292929"/>
                </a:solidFill>
              </a:defRPr>
            </a:lvl1pPr>
          </a:lstStyle>
          <a:p>
            <a:pPr lvl="0"/>
            <a:r>
              <a:rPr lang="en-US" noProof="0" smtClean="0"/>
              <a:t>Click to edit Master title style</a:t>
            </a:r>
          </a:p>
        </p:txBody>
      </p:sp>
      <p:sp>
        <p:nvSpPr>
          <p:cNvPr id="4099" name="Rectangle 3"/>
          <p:cNvSpPr>
            <a:spLocks noGrp="1" noChangeArrowheads="1"/>
          </p:cNvSpPr>
          <p:nvPr>
            <p:ph type="subTitle" idx="1"/>
          </p:nvPr>
        </p:nvSpPr>
        <p:spPr>
          <a:xfrm>
            <a:off x="1979613" y="36449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4100" name="Rectangle 4"/>
          <p:cNvSpPr>
            <a:spLocks noGrp="1" noChangeArrowheads="1"/>
          </p:cNvSpPr>
          <p:nvPr>
            <p:ph type="dt" sz="half" idx="2"/>
          </p:nvPr>
        </p:nvSpPr>
        <p:spPr>
          <a:xfrm>
            <a:off x="1187450" y="6237288"/>
            <a:ext cx="2133600" cy="476250"/>
          </a:xfrm>
        </p:spPr>
        <p:txBody>
          <a:bodyPr/>
          <a:lstStyle>
            <a:lvl1pPr>
              <a:defRPr/>
            </a:lvl1pPr>
          </a:lstStyle>
          <a:p>
            <a:endParaRPr lang="en-US" dirty="0">
              <a:solidFill>
                <a:srgbClr val="000000"/>
              </a:solidFill>
            </a:endParaRPr>
          </a:p>
        </p:txBody>
      </p:sp>
      <p:sp>
        <p:nvSpPr>
          <p:cNvPr id="4101" name="Rectangle 5"/>
          <p:cNvSpPr>
            <a:spLocks noGrp="1" noChangeArrowheads="1"/>
          </p:cNvSpPr>
          <p:nvPr>
            <p:ph type="ftr" sz="quarter" idx="3"/>
          </p:nvPr>
        </p:nvSpPr>
        <p:spPr>
          <a:xfrm>
            <a:off x="3621088" y="6237288"/>
            <a:ext cx="2895600" cy="476250"/>
          </a:xfrm>
        </p:spPr>
        <p:txBody>
          <a:bodyPr/>
          <a:lstStyle>
            <a:lvl1pPr>
              <a:defRPr/>
            </a:lvl1pPr>
          </a:lstStyle>
          <a:p>
            <a:endParaRPr lang="en-US" dirty="0">
              <a:solidFill>
                <a:srgbClr val="000000"/>
              </a:solidFill>
            </a:endParaRPr>
          </a:p>
        </p:txBody>
      </p:sp>
      <p:sp>
        <p:nvSpPr>
          <p:cNvPr id="4102" name="Rectangle 6"/>
          <p:cNvSpPr>
            <a:spLocks noGrp="1" noChangeArrowheads="1"/>
          </p:cNvSpPr>
          <p:nvPr>
            <p:ph type="sldNum" sz="quarter" idx="4"/>
          </p:nvPr>
        </p:nvSpPr>
        <p:spPr>
          <a:xfrm>
            <a:off x="6804025" y="6237288"/>
            <a:ext cx="2133600" cy="476250"/>
          </a:xfrm>
        </p:spPr>
        <p:txBody>
          <a:bodyPr/>
          <a:lstStyle>
            <a:lvl1pPr>
              <a:defRPr/>
            </a:lvl1pPr>
          </a:lstStyle>
          <a:p>
            <a:fld id="{35CF6C6C-AF21-4647-BACA-E5A2C11458BE}"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0969381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6D9FF1E-7D38-440E-94D2-BE884478C33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2722129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F9B9DE2-D7C3-46EA-92C9-39B39ECBA6FD}"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9226944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8888" y="981075"/>
            <a:ext cx="3776662" cy="5040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7950" y="981075"/>
            <a:ext cx="3776663" cy="5040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DDA14AD-2121-4EEE-A706-DDAD7B5A47C3}"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801882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dirty="0">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dirty="0">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2D76FDE3-9047-4A50-948C-6894C7D12554}"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3398336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dirty="0">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dirty="0">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FAC80316-030F-4718-847F-32E11D68C999}"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905951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dirty="0">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2780699-A5B7-4065-A63A-3F3DCBB57C69}"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261707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0923941A-F3AB-4E85-A858-1C5AADE844A8}"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923330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83161059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dirty="0">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F76CC00B-BD97-4AAB-9214-CC58AC1084D1}"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21370508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1E834F65-261A-4019-B7A2-B62F21C09D57}"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3389142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38975" y="115888"/>
            <a:ext cx="1925638" cy="59055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58888" y="115888"/>
            <a:ext cx="5627687" cy="59055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dirty="0">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dirty="0">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B820517-098B-4845-80A3-C4FD9A8BA15B}" type="slidenum">
              <a:rPr lang="en-US">
                <a:solidFill>
                  <a:srgbClr val="000000"/>
                </a:solidFill>
              </a:rPr>
              <a:pPr/>
              <a:t>‹#›</a:t>
            </a:fld>
            <a:endParaRPr lang="en-US" dirty="0">
              <a:solidFill>
                <a:srgbClr val="000000"/>
              </a:solidFill>
            </a:endParaRPr>
          </a:p>
        </p:txBody>
      </p:sp>
    </p:spTree>
    <p:extLst>
      <p:ext uri="{BB962C8B-B14F-4D97-AF65-F5344CB8AC3E}">
        <p14:creationId xmlns:p14="http://schemas.microsoft.com/office/powerpoint/2010/main" val="10393692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1490282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58888" y="981075"/>
            <a:ext cx="3776662" cy="5040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87950" y="981075"/>
            <a:ext cx="3776663" cy="5040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2058813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1873940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792582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201330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58336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06FD6C0-6DED-194A-A9A5-DB2B01B41373}" type="datetimeFigureOut">
              <a:rPr lang="en-US" smtClean="0"/>
              <a:t>10/15/2014</a:t>
            </a:fld>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D229403E-55F4-6846-B8E8-92B96EAD44B1}" type="slidenum">
              <a:rPr lang="en-US" smtClean="0"/>
              <a:t>‹#›</a:t>
            </a:fld>
            <a:endParaRPr lang="en-US" dirty="0"/>
          </a:p>
        </p:txBody>
      </p:sp>
    </p:spTree>
    <p:extLst>
      <p:ext uri="{BB962C8B-B14F-4D97-AF65-F5344CB8AC3E}">
        <p14:creationId xmlns:p14="http://schemas.microsoft.com/office/powerpoint/2010/main" val="12250783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31913" y="115888"/>
            <a:ext cx="74993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58888" y="981075"/>
            <a:ext cx="7705725" cy="5040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258888" y="61658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fld id="{006FD6C0-6DED-194A-A9A5-DB2B01B41373}" type="datetimeFigureOut">
              <a:rPr lang="en-US" smtClean="0"/>
              <a:t>10/15/2014</a:t>
            </a:fld>
            <a:endParaRPr lang="en-US" dirty="0"/>
          </a:p>
        </p:txBody>
      </p:sp>
      <p:sp>
        <p:nvSpPr>
          <p:cNvPr id="1029" name="Rectangle 5"/>
          <p:cNvSpPr>
            <a:spLocks noGrp="1" noChangeArrowheads="1"/>
          </p:cNvSpPr>
          <p:nvPr>
            <p:ph type="ftr" sz="quarter" idx="3"/>
          </p:nvPr>
        </p:nvSpPr>
        <p:spPr bwMode="auto">
          <a:xfrm>
            <a:off x="3692525" y="61658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1030" name="Rectangle 6"/>
          <p:cNvSpPr>
            <a:spLocks noGrp="1" noChangeArrowheads="1"/>
          </p:cNvSpPr>
          <p:nvPr>
            <p:ph type="sldNum" sz="quarter" idx="4"/>
          </p:nvPr>
        </p:nvSpPr>
        <p:spPr bwMode="auto">
          <a:xfrm>
            <a:off x="6831013" y="619283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D229403E-55F4-6846-B8E8-92B96EAD44B1}"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a:solidFill>
            <a:schemeClr val="bg1"/>
          </a:solidFill>
          <a:latin typeface="+mj-lt"/>
          <a:ea typeface="+mj-ea"/>
          <a:cs typeface="+mj-cs"/>
        </a:defRPr>
      </a:lvl1pPr>
      <a:lvl2pPr algn="ctr" rtl="0" eaLnBrk="1" fontAlgn="base" hangingPunct="1">
        <a:spcBef>
          <a:spcPct val="0"/>
        </a:spcBef>
        <a:spcAft>
          <a:spcPct val="0"/>
        </a:spcAft>
        <a:defRPr sz="4000">
          <a:solidFill>
            <a:schemeClr val="bg1"/>
          </a:solidFill>
          <a:latin typeface="Arial" charset="0"/>
        </a:defRPr>
      </a:lvl2pPr>
      <a:lvl3pPr algn="ctr" rtl="0" eaLnBrk="1" fontAlgn="base" hangingPunct="1">
        <a:spcBef>
          <a:spcPct val="0"/>
        </a:spcBef>
        <a:spcAft>
          <a:spcPct val="0"/>
        </a:spcAft>
        <a:defRPr sz="4000">
          <a:solidFill>
            <a:schemeClr val="bg1"/>
          </a:solidFill>
          <a:latin typeface="Arial" charset="0"/>
        </a:defRPr>
      </a:lvl3pPr>
      <a:lvl4pPr algn="ctr" rtl="0" eaLnBrk="1" fontAlgn="base" hangingPunct="1">
        <a:spcBef>
          <a:spcPct val="0"/>
        </a:spcBef>
        <a:spcAft>
          <a:spcPct val="0"/>
        </a:spcAft>
        <a:defRPr sz="4000">
          <a:solidFill>
            <a:schemeClr val="bg1"/>
          </a:solidFill>
          <a:latin typeface="Arial" charset="0"/>
        </a:defRPr>
      </a:lvl4pPr>
      <a:lvl5pPr algn="ctr" rtl="0" eaLnBrk="1" fontAlgn="base" hangingPunct="1">
        <a:spcBef>
          <a:spcPct val="0"/>
        </a:spcBef>
        <a:spcAft>
          <a:spcPct val="0"/>
        </a:spcAft>
        <a:defRPr sz="4000">
          <a:solidFill>
            <a:schemeClr val="bg1"/>
          </a:solidFill>
          <a:latin typeface="Arial" charset="0"/>
        </a:defRPr>
      </a:lvl5pPr>
      <a:lvl6pPr marL="457200" algn="ctr" rtl="0" eaLnBrk="1" fontAlgn="base" hangingPunct="1">
        <a:spcBef>
          <a:spcPct val="0"/>
        </a:spcBef>
        <a:spcAft>
          <a:spcPct val="0"/>
        </a:spcAft>
        <a:defRPr sz="4000">
          <a:solidFill>
            <a:schemeClr val="bg1"/>
          </a:solidFill>
          <a:latin typeface="Arial" charset="0"/>
        </a:defRPr>
      </a:lvl6pPr>
      <a:lvl7pPr marL="914400" algn="ctr" rtl="0" eaLnBrk="1" fontAlgn="base" hangingPunct="1">
        <a:spcBef>
          <a:spcPct val="0"/>
        </a:spcBef>
        <a:spcAft>
          <a:spcPct val="0"/>
        </a:spcAft>
        <a:defRPr sz="4000">
          <a:solidFill>
            <a:schemeClr val="bg1"/>
          </a:solidFill>
          <a:latin typeface="Arial" charset="0"/>
        </a:defRPr>
      </a:lvl7pPr>
      <a:lvl8pPr marL="1371600" algn="ctr" rtl="0" eaLnBrk="1" fontAlgn="base" hangingPunct="1">
        <a:spcBef>
          <a:spcPct val="0"/>
        </a:spcBef>
        <a:spcAft>
          <a:spcPct val="0"/>
        </a:spcAft>
        <a:defRPr sz="4000">
          <a:solidFill>
            <a:schemeClr val="bg1"/>
          </a:solidFill>
          <a:latin typeface="Arial" charset="0"/>
        </a:defRPr>
      </a:lvl8pPr>
      <a:lvl9pPr marL="1828800" algn="ctr" rtl="0" eaLnBrk="1" fontAlgn="base" hangingPunct="1">
        <a:spcBef>
          <a:spcPct val="0"/>
        </a:spcBef>
        <a:spcAft>
          <a:spcPct val="0"/>
        </a:spcAft>
        <a:defRPr sz="4000">
          <a:solidFill>
            <a:schemeClr val="bg1"/>
          </a:solidFill>
          <a:latin typeface="Arial" charset="0"/>
        </a:defRPr>
      </a:lvl9pPr>
    </p:titleStyle>
    <p:bodyStyle>
      <a:lvl1pPr marL="342900" indent="-342900" algn="l" rtl="0" eaLnBrk="1" fontAlgn="base" hangingPunct="1">
        <a:spcBef>
          <a:spcPct val="20000"/>
        </a:spcBef>
        <a:spcAft>
          <a:spcPct val="0"/>
        </a:spcAft>
        <a:buClr>
          <a:srgbClr val="4D4D4D"/>
        </a:buClr>
        <a:buFont typeface="Wingdings" pitchFamily="2" charset="2"/>
        <a:buChar char="§"/>
        <a:defRPr sz="3200">
          <a:solidFill>
            <a:srgbClr val="292929"/>
          </a:solidFill>
          <a:latin typeface="+mn-lt"/>
          <a:ea typeface="+mn-ea"/>
          <a:cs typeface="+mn-cs"/>
        </a:defRPr>
      </a:lvl1pPr>
      <a:lvl2pPr marL="742950" indent="-285750" algn="l" rtl="0" eaLnBrk="1" fontAlgn="base" hangingPunct="1">
        <a:spcBef>
          <a:spcPct val="20000"/>
        </a:spcBef>
        <a:spcAft>
          <a:spcPct val="0"/>
        </a:spcAft>
        <a:buClr>
          <a:srgbClr val="4D4D4D"/>
        </a:buClr>
        <a:buFont typeface="Wingdings" pitchFamily="2" charset="2"/>
        <a:buChar char="§"/>
        <a:defRPr sz="2800">
          <a:solidFill>
            <a:srgbClr val="292929"/>
          </a:solidFill>
          <a:latin typeface="+mn-lt"/>
        </a:defRPr>
      </a:lvl2pPr>
      <a:lvl3pPr marL="1143000" indent="-228600" algn="l" rtl="0" eaLnBrk="1" fontAlgn="base" hangingPunct="1">
        <a:spcBef>
          <a:spcPct val="20000"/>
        </a:spcBef>
        <a:spcAft>
          <a:spcPct val="0"/>
        </a:spcAft>
        <a:buClr>
          <a:srgbClr val="4D4D4D"/>
        </a:buClr>
        <a:buFont typeface="Wingdings" pitchFamily="2" charset="2"/>
        <a:buChar char="§"/>
        <a:defRPr sz="2400">
          <a:solidFill>
            <a:srgbClr val="292929"/>
          </a:solidFill>
          <a:latin typeface="+mn-lt"/>
        </a:defRPr>
      </a:lvl3pPr>
      <a:lvl4pPr marL="1600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4pPr>
      <a:lvl5pPr marL="20574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5pPr>
      <a:lvl6pPr marL="25146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6pPr>
      <a:lvl7pPr marL="29718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7pPr>
      <a:lvl8pPr marL="34290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8pPr>
      <a:lvl9pPr marL="3886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331913" y="115888"/>
            <a:ext cx="74993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1258888" y="981075"/>
            <a:ext cx="7705725" cy="5040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1258888" y="61658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defTabSz="914400" fontAlgn="base">
              <a:spcBef>
                <a:spcPct val="0"/>
              </a:spcBef>
              <a:spcAft>
                <a:spcPct val="0"/>
              </a:spcAft>
            </a:pPr>
            <a:endParaRPr lang="en-US" dirty="0">
              <a:solidFill>
                <a:srgbClr val="000000"/>
              </a:solidFill>
            </a:endParaRPr>
          </a:p>
        </p:txBody>
      </p:sp>
      <p:sp>
        <p:nvSpPr>
          <p:cNvPr id="1029" name="Rectangle 5"/>
          <p:cNvSpPr>
            <a:spLocks noGrp="1" noChangeArrowheads="1"/>
          </p:cNvSpPr>
          <p:nvPr>
            <p:ph type="ftr" sz="quarter" idx="3"/>
          </p:nvPr>
        </p:nvSpPr>
        <p:spPr bwMode="auto">
          <a:xfrm>
            <a:off x="3692525" y="61658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defTabSz="914400" fontAlgn="base">
              <a:spcBef>
                <a:spcPct val="0"/>
              </a:spcBef>
              <a:spcAft>
                <a:spcPct val="0"/>
              </a:spcAft>
            </a:pPr>
            <a:endParaRPr lang="en-US" dirty="0">
              <a:solidFill>
                <a:srgbClr val="000000"/>
              </a:solidFill>
            </a:endParaRPr>
          </a:p>
        </p:txBody>
      </p:sp>
      <p:sp>
        <p:nvSpPr>
          <p:cNvPr id="1030" name="Rectangle 6"/>
          <p:cNvSpPr>
            <a:spLocks noGrp="1" noChangeArrowheads="1"/>
          </p:cNvSpPr>
          <p:nvPr>
            <p:ph type="sldNum" sz="quarter" idx="4"/>
          </p:nvPr>
        </p:nvSpPr>
        <p:spPr bwMode="auto">
          <a:xfrm>
            <a:off x="6831013" y="6192838"/>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defTabSz="914400" fontAlgn="base">
              <a:spcBef>
                <a:spcPct val="0"/>
              </a:spcBef>
              <a:spcAft>
                <a:spcPct val="0"/>
              </a:spcAft>
            </a:pPr>
            <a:fld id="{B3AE981E-DD56-4980-B377-FAE1E1CEA405}" type="slidenum">
              <a:rPr lang="en-US">
                <a:solidFill>
                  <a:srgbClr val="000000"/>
                </a:solidFill>
              </a:rPr>
              <a:pPr defTabSz="914400" fontAlgn="base">
                <a:spcBef>
                  <a:spcPct val="0"/>
                </a:spcBef>
                <a:spcAft>
                  <a:spcPct val="0"/>
                </a:spcAft>
              </a:pPr>
              <a:t>‹#›</a:t>
            </a:fld>
            <a:endParaRPr lang="en-US" dirty="0">
              <a:solidFill>
                <a:srgbClr val="000000"/>
              </a:solidFill>
            </a:endParaRPr>
          </a:p>
        </p:txBody>
      </p:sp>
    </p:spTree>
    <p:extLst>
      <p:ext uri="{BB962C8B-B14F-4D97-AF65-F5344CB8AC3E}">
        <p14:creationId xmlns:p14="http://schemas.microsoft.com/office/powerpoint/2010/main" val="264278349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sz="4000">
          <a:solidFill>
            <a:schemeClr val="bg1"/>
          </a:solidFill>
          <a:latin typeface="+mj-lt"/>
          <a:ea typeface="+mj-ea"/>
          <a:cs typeface="+mj-cs"/>
        </a:defRPr>
      </a:lvl1pPr>
      <a:lvl2pPr algn="ctr" rtl="0" eaLnBrk="1" fontAlgn="base" hangingPunct="1">
        <a:spcBef>
          <a:spcPct val="0"/>
        </a:spcBef>
        <a:spcAft>
          <a:spcPct val="0"/>
        </a:spcAft>
        <a:defRPr sz="4000">
          <a:solidFill>
            <a:schemeClr val="bg1"/>
          </a:solidFill>
          <a:latin typeface="Arial" charset="0"/>
        </a:defRPr>
      </a:lvl2pPr>
      <a:lvl3pPr algn="ctr" rtl="0" eaLnBrk="1" fontAlgn="base" hangingPunct="1">
        <a:spcBef>
          <a:spcPct val="0"/>
        </a:spcBef>
        <a:spcAft>
          <a:spcPct val="0"/>
        </a:spcAft>
        <a:defRPr sz="4000">
          <a:solidFill>
            <a:schemeClr val="bg1"/>
          </a:solidFill>
          <a:latin typeface="Arial" charset="0"/>
        </a:defRPr>
      </a:lvl3pPr>
      <a:lvl4pPr algn="ctr" rtl="0" eaLnBrk="1" fontAlgn="base" hangingPunct="1">
        <a:spcBef>
          <a:spcPct val="0"/>
        </a:spcBef>
        <a:spcAft>
          <a:spcPct val="0"/>
        </a:spcAft>
        <a:defRPr sz="4000">
          <a:solidFill>
            <a:schemeClr val="bg1"/>
          </a:solidFill>
          <a:latin typeface="Arial" charset="0"/>
        </a:defRPr>
      </a:lvl4pPr>
      <a:lvl5pPr algn="ctr" rtl="0" eaLnBrk="1" fontAlgn="base" hangingPunct="1">
        <a:spcBef>
          <a:spcPct val="0"/>
        </a:spcBef>
        <a:spcAft>
          <a:spcPct val="0"/>
        </a:spcAft>
        <a:defRPr sz="4000">
          <a:solidFill>
            <a:schemeClr val="bg1"/>
          </a:solidFill>
          <a:latin typeface="Arial" charset="0"/>
        </a:defRPr>
      </a:lvl5pPr>
      <a:lvl6pPr marL="457200" algn="ctr" rtl="0" eaLnBrk="1" fontAlgn="base" hangingPunct="1">
        <a:spcBef>
          <a:spcPct val="0"/>
        </a:spcBef>
        <a:spcAft>
          <a:spcPct val="0"/>
        </a:spcAft>
        <a:defRPr sz="4000">
          <a:solidFill>
            <a:schemeClr val="bg1"/>
          </a:solidFill>
          <a:latin typeface="Arial" charset="0"/>
        </a:defRPr>
      </a:lvl6pPr>
      <a:lvl7pPr marL="914400" algn="ctr" rtl="0" eaLnBrk="1" fontAlgn="base" hangingPunct="1">
        <a:spcBef>
          <a:spcPct val="0"/>
        </a:spcBef>
        <a:spcAft>
          <a:spcPct val="0"/>
        </a:spcAft>
        <a:defRPr sz="4000">
          <a:solidFill>
            <a:schemeClr val="bg1"/>
          </a:solidFill>
          <a:latin typeface="Arial" charset="0"/>
        </a:defRPr>
      </a:lvl7pPr>
      <a:lvl8pPr marL="1371600" algn="ctr" rtl="0" eaLnBrk="1" fontAlgn="base" hangingPunct="1">
        <a:spcBef>
          <a:spcPct val="0"/>
        </a:spcBef>
        <a:spcAft>
          <a:spcPct val="0"/>
        </a:spcAft>
        <a:defRPr sz="4000">
          <a:solidFill>
            <a:schemeClr val="bg1"/>
          </a:solidFill>
          <a:latin typeface="Arial" charset="0"/>
        </a:defRPr>
      </a:lvl8pPr>
      <a:lvl9pPr marL="1828800" algn="ctr" rtl="0" eaLnBrk="1" fontAlgn="base" hangingPunct="1">
        <a:spcBef>
          <a:spcPct val="0"/>
        </a:spcBef>
        <a:spcAft>
          <a:spcPct val="0"/>
        </a:spcAft>
        <a:defRPr sz="4000">
          <a:solidFill>
            <a:schemeClr val="bg1"/>
          </a:solidFill>
          <a:latin typeface="Arial" charset="0"/>
        </a:defRPr>
      </a:lvl9pPr>
    </p:titleStyle>
    <p:bodyStyle>
      <a:lvl1pPr marL="342900" indent="-342900" algn="l" rtl="0" eaLnBrk="1" fontAlgn="base" hangingPunct="1">
        <a:spcBef>
          <a:spcPct val="20000"/>
        </a:spcBef>
        <a:spcAft>
          <a:spcPct val="0"/>
        </a:spcAft>
        <a:buClr>
          <a:srgbClr val="4D4D4D"/>
        </a:buClr>
        <a:buFont typeface="Wingdings" pitchFamily="2" charset="2"/>
        <a:buChar char="§"/>
        <a:defRPr sz="3200">
          <a:solidFill>
            <a:srgbClr val="292929"/>
          </a:solidFill>
          <a:latin typeface="+mn-lt"/>
          <a:ea typeface="+mn-ea"/>
          <a:cs typeface="+mn-cs"/>
        </a:defRPr>
      </a:lvl1pPr>
      <a:lvl2pPr marL="742950" indent="-285750" algn="l" rtl="0" eaLnBrk="1" fontAlgn="base" hangingPunct="1">
        <a:spcBef>
          <a:spcPct val="20000"/>
        </a:spcBef>
        <a:spcAft>
          <a:spcPct val="0"/>
        </a:spcAft>
        <a:buClr>
          <a:srgbClr val="4D4D4D"/>
        </a:buClr>
        <a:buFont typeface="Wingdings" pitchFamily="2" charset="2"/>
        <a:buChar char="§"/>
        <a:defRPr sz="2800">
          <a:solidFill>
            <a:srgbClr val="292929"/>
          </a:solidFill>
          <a:latin typeface="+mn-lt"/>
        </a:defRPr>
      </a:lvl2pPr>
      <a:lvl3pPr marL="1143000" indent="-228600" algn="l" rtl="0" eaLnBrk="1" fontAlgn="base" hangingPunct="1">
        <a:spcBef>
          <a:spcPct val="20000"/>
        </a:spcBef>
        <a:spcAft>
          <a:spcPct val="0"/>
        </a:spcAft>
        <a:buClr>
          <a:srgbClr val="4D4D4D"/>
        </a:buClr>
        <a:buFont typeface="Wingdings" pitchFamily="2" charset="2"/>
        <a:buChar char="§"/>
        <a:defRPr sz="2400">
          <a:solidFill>
            <a:srgbClr val="292929"/>
          </a:solidFill>
          <a:latin typeface="+mn-lt"/>
        </a:defRPr>
      </a:lvl3pPr>
      <a:lvl4pPr marL="1600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4pPr>
      <a:lvl5pPr marL="20574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5pPr>
      <a:lvl6pPr marL="25146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6pPr>
      <a:lvl7pPr marL="29718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7pPr>
      <a:lvl8pPr marL="34290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8pPr>
      <a:lvl9pPr marL="3886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uoguelph.ca/vpacademic/avpa/outcomes"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327182" y="1112976"/>
            <a:ext cx="7645996" cy="3629845"/>
          </a:xfrm>
        </p:spPr>
        <p:txBody>
          <a:bodyPr>
            <a:normAutofit/>
          </a:bodyPr>
          <a:lstStyle/>
          <a:p>
            <a:r>
              <a:rPr lang="en-US" b="1" dirty="0" smtClean="0"/>
              <a:t> Graduate Learning Outcomes: The challenge of assessment</a:t>
            </a:r>
            <a:br>
              <a:rPr lang="en-US" b="1" dirty="0" smtClean="0"/>
            </a:br>
            <a:endParaRPr lang="en-US" b="1" dirty="0"/>
          </a:p>
        </p:txBody>
      </p:sp>
      <p:sp>
        <p:nvSpPr>
          <p:cNvPr id="2051" name="Rectangle 3"/>
          <p:cNvSpPr>
            <a:spLocks noGrp="1" noChangeArrowheads="1"/>
          </p:cNvSpPr>
          <p:nvPr>
            <p:ph type="subTitle" idx="1"/>
          </p:nvPr>
        </p:nvSpPr>
        <p:spPr>
          <a:xfrm>
            <a:off x="1798743" y="4320791"/>
            <a:ext cx="6400800" cy="2344895"/>
          </a:xfrm>
        </p:spPr>
        <p:txBody>
          <a:bodyPr>
            <a:normAutofit fontScale="92500" lnSpcReduction="10000"/>
          </a:bodyPr>
          <a:lstStyle/>
          <a:p>
            <a:r>
              <a:rPr lang="en-CA" sz="3800" dirty="0" smtClean="0"/>
              <a:t>Serge Desmarais</a:t>
            </a:r>
          </a:p>
          <a:p>
            <a:r>
              <a:rPr lang="en-CA" sz="3000" dirty="0" smtClean="0"/>
              <a:t>University of Guelph</a:t>
            </a:r>
          </a:p>
          <a:p>
            <a:endParaRPr lang="en-CA" sz="1800" dirty="0" smtClean="0"/>
          </a:p>
          <a:p>
            <a:endParaRPr lang="en-CA" sz="1800" dirty="0" smtClean="0"/>
          </a:p>
          <a:p>
            <a:r>
              <a:rPr lang="en-CA" sz="1800" dirty="0" smtClean="0"/>
              <a:t>Learning Outcomes Conference</a:t>
            </a:r>
          </a:p>
          <a:p>
            <a:r>
              <a:rPr lang="en-CA" sz="1800" dirty="0" smtClean="0"/>
              <a:t>October 17, 2014</a:t>
            </a:r>
            <a:endParaRPr lang="en-CA" sz="1800" dirty="0"/>
          </a:p>
        </p:txBody>
      </p:sp>
    </p:spTree>
    <p:extLst>
      <p:ext uri="{BB962C8B-B14F-4D97-AF65-F5344CB8AC3E}">
        <p14:creationId xmlns:p14="http://schemas.microsoft.com/office/powerpoint/2010/main" val="3705700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How to proceed?</a:t>
            </a:r>
            <a:endParaRPr lang="en-US" dirty="0"/>
          </a:p>
        </p:txBody>
      </p:sp>
      <p:sp>
        <p:nvSpPr>
          <p:cNvPr id="3" name="Content Placeholder 2"/>
          <p:cNvSpPr>
            <a:spLocks noGrp="1"/>
          </p:cNvSpPr>
          <p:nvPr>
            <p:ph idx="1"/>
          </p:nvPr>
        </p:nvSpPr>
        <p:spPr/>
        <p:txBody>
          <a:bodyPr/>
          <a:lstStyle/>
          <a:p>
            <a:r>
              <a:rPr lang="en-US" dirty="0"/>
              <a:t>A “one size fits all” model is not the right </a:t>
            </a:r>
            <a:r>
              <a:rPr lang="en-US" dirty="0" smtClean="0"/>
              <a:t>approach</a:t>
            </a:r>
          </a:p>
          <a:p>
            <a:pPr lvl="1"/>
            <a:r>
              <a:rPr lang="en-US" dirty="0" smtClean="0"/>
              <a:t>Must respect disciplinary differences</a:t>
            </a:r>
          </a:p>
          <a:p>
            <a:pPr lvl="1"/>
            <a:r>
              <a:rPr lang="en-US" dirty="0"/>
              <a:t>Efforts should be programmatic, not only course by </a:t>
            </a:r>
            <a:r>
              <a:rPr lang="en-US" dirty="0" smtClean="0"/>
              <a:t>course</a:t>
            </a:r>
          </a:p>
          <a:p>
            <a:pPr lvl="1"/>
            <a:r>
              <a:rPr lang="en-US" dirty="0" smtClean="0"/>
              <a:t>Graduate programs must have a clear sense of when and where specific learning outcomes will be addressed and assessed</a:t>
            </a:r>
            <a:endParaRPr lang="en-US" dirty="0"/>
          </a:p>
          <a:p>
            <a:pPr lvl="1"/>
            <a:r>
              <a:rPr lang="en-US" dirty="0"/>
              <a:t>Curriculum </a:t>
            </a:r>
            <a:r>
              <a:rPr lang="en-US" dirty="0" smtClean="0"/>
              <a:t>Mapping</a:t>
            </a:r>
          </a:p>
          <a:p>
            <a:pPr lvl="1"/>
            <a:r>
              <a:rPr lang="en-US" dirty="0" smtClean="0"/>
              <a:t>Assessment </a:t>
            </a:r>
            <a:r>
              <a:rPr lang="en-US" dirty="0"/>
              <a:t>must be </a:t>
            </a:r>
            <a:r>
              <a:rPr lang="en-US" u="sng" dirty="0"/>
              <a:t>documented</a:t>
            </a:r>
            <a:r>
              <a:rPr lang="en-US" dirty="0"/>
              <a:t> and </a:t>
            </a:r>
            <a:r>
              <a:rPr lang="en-US" u="sng" dirty="0" smtClean="0"/>
              <a:t>evidentiary </a:t>
            </a:r>
            <a:r>
              <a:rPr lang="en-US" u="sng" dirty="0"/>
              <a:t>based</a:t>
            </a:r>
            <a:br>
              <a:rPr lang="en-US" u="sng" dirty="0"/>
            </a:br>
            <a:r>
              <a:rPr lang="en-US" dirty="0"/>
              <a:t/>
            </a:r>
            <a:br>
              <a:rPr lang="en-US" dirty="0"/>
            </a:br>
            <a:endParaRPr lang="en-US" dirty="0"/>
          </a:p>
          <a:p>
            <a:endParaRPr lang="en-US" dirty="0"/>
          </a:p>
        </p:txBody>
      </p:sp>
    </p:spTree>
    <p:extLst>
      <p:ext uri="{BB962C8B-B14F-4D97-AF65-F5344CB8AC3E}">
        <p14:creationId xmlns:p14="http://schemas.microsoft.com/office/powerpoint/2010/main" val="33755961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8888" y="115888"/>
            <a:ext cx="7499350" cy="647700"/>
          </a:xfrm>
        </p:spPr>
        <p:txBody>
          <a:bodyPr/>
          <a:lstStyle/>
          <a:p>
            <a:r>
              <a:rPr lang="en-US" sz="3200" dirty="0" smtClean="0"/>
              <a:t>So… how do we assess in grad programs? </a:t>
            </a:r>
            <a:endParaRPr lang="en-US" sz="3200" dirty="0"/>
          </a:p>
        </p:txBody>
      </p:sp>
      <p:sp>
        <p:nvSpPr>
          <p:cNvPr id="3" name="Content Placeholder 2"/>
          <p:cNvSpPr>
            <a:spLocks noGrp="1"/>
          </p:cNvSpPr>
          <p:nvPr>
            <p:ph idx="1"/>
          </p:nvPr>
        </p:nvSpPr>
        <p:spPr/>
        <p:txBody>
          <a:bodyPr>
            <a:normAutofit/>
          </a:bodyPr>
          <a:lstStyle/>
          <a:p>
            <a:r>
              <a:rPr lang="en-US" dirty="0" smtClean="0"/>
              <a:t>Moving to a culture of evidence-based continuous improvement will be hard work</a:t>
            </a:r>
          </a:p>
          <a:p>
            <a:pPr lvl="1"/>
            <a:r>
              <a:rPr lang="en-US" dirty="0" smtClean="0"/>
              <a:t>Requires a re-envisioning of the entire graduate program process</a:t>
            </a:r>
          </a:p>
          <a:p>
            <a:pPr lvl="1"/>
            <a:r>
              <a:rPr lang="en-US" dirty="0" smtClean="0"/>
              <a:t>Requires a commitment and broad agreement on departmental and program strategy</a:t>
            </a:r>
          </a:p>
          <a:p>
            <a:pPr lvl="1"/>
            <a:r>
              <a:rPr lang="en-US" dirty="0" smtClean="0"/>
              <a:t>Let’s work on a few examples….</a:t>
            </a:r>
          </a:p>
        </p:txBody>
      </p:sp>
    </p:spTree>
    <p:extLst>
      <p:ext uri="{BB962C8B-B14F-4D97-AF65-F5344CB8AC3E}">
        <p14:creationId xmlns:p14="http://schemas.microsoft.com/office/powerpoint/2010/main" val="373413533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526" y="115888"/>
            <a:ext cx="7589786" cy="647700"/>
          </a:xfrm>
        </p:spPr>
        <p:txBody>
          <a:bodyPr/>
          <a:lstStyle/>
          <a:p>
            <a:r>
              <a:rPr lang="en-US" sz="3600" dirty="0" smtClean="0"/>
              <a:t/>
            </a:r>
            <a:br>
              <a:rPr lang="en-US" sz="3600" dirty="0" smtClean="0"/>
            </a:br>
            <a:r>
              <a:rPr lang="en-US" dirty="0" smtClean="0"/>
              <a:t>Communicating </a:t>
            </a:r>
            <a:r>
              <a:rPr lang="en-US" dirty="0"/>
              <a:t>Rubric</a:t>
            </a:r>
            <a:br>
              <a:rPr lang="en-US" dirty="0"/>
            </a:b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04510706"/>
              </p:ext>
            </p:extLst>
          </p:nvPr>
        </p:nvGraphicFramePr>
        <p:xfrm>
          <a:off x="1331913" y="1336432"/>
          <a:ext cx="7705724" cy="4810862"/>
        </p:xfrm>
        <a:graphic>
          <a:graphicData uri="http://schemas.openxmlformats.org/drawingml/2006/table">
            <a:tbl>
              <a:tblPr firstRow="1" firstCol="1" bandRow="1" bandCol="1">
                <a:tableStyleId>{5C22544A-7EE6-4342-B048-85BDC9FD1C3A}</a:tableStyleId>
              </a:tblPr>
              <a:tblGrid>
                <a:gridCol w="1926166"/>
                <a:gridCol w="1926166"/>
                <a:gridCol w="1926696"/>
                <a:gridCol w="1926696"/>
              </a:tblGrid>
              <a:tr h="361811">
                <a:tc>
                  <a:txBody>
                    <a:bodyPr/>
                    <a:lstStyle/>
                    <a:p>
                      <a:pPr marL="0" marR="0" algn="ctr">
                        <a:spcBef>
                          <a:spcPts val="0"/>
                        </a:spcBef>
                        <a:spcAft>
                          <a:spcPts val="0"/>
                        </a:spcAft>
                      </a:pPr>
                      <a:r>
                        <a:rPr lang="en-US" sz="900" dirty="0">
                          <a:effectLst/>
                        </a:rPr>
                        <a:t> </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Introduce</a:t>
                      </a:r>
                      <a:endParaRPr lang="en-US" sz="1000" dirty="0">
                        <a:effectLst/>
                      </a:endParaRPr>
                    </a:p>
                    <a:p>
                      <a:pPr marL="0" marR="0" algn="ctr">
                        <a:spcBef>
                          <a:spcPts val="0"/>
                        </a:spcBef>
                        <a:spcAft>
                          <a:spcPts val="0"/>
                        </a:spcAft>
                      </a:pPr>
                      <a:r>
                        <a:rPr lang="en-US" sz="900" dirty="0">
                          <a:effectLst/>
                        </a:rPr>
                        <a:t>1</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Reinforce</a:t>
                      </a:r>
                      <a:endParaRPr lang="en-US" sz="1000" dirty="0">
                        <a:effectLst/>
                      </a:endParaRPr>
                    </a:p>
                    <a:p>
                      <a:pPr marL="0" marR="0" algn="ctr">
                        <a:spcBef>
                          <a:spcPts val="0"/>
                        </a:spcBef>
                        <a:spcAft>
                          <a:spcPts val="0"/>
                        </a:spcAft>
                      </a:pPr>
                      <a:r>
                        <a:rPr lang="en-US" sz="900" dirty="0">
                          <a:effectLst/>
                        </a:rPr>
                        <a:t>2</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Master</a:t>
                      </a:r>
                      <a:endParaRPr lang="en-US" sz="1000" dirty="0">
                        <a:effectLst/>
                      </a:endParaRPr>
                    </a:p>
                    <a:p>
                      <a:pPr marL="0" marR="0" algn="ctr">
                        <a:spcBef>
                          <a:spcPts val="0"/>
                        </a:spcBef>
                        <a:spcAft>
                          <a:spcPts val="0"/>
                        </a:spcAft>
                      </a:pPr>
                      <a:r>
                        <a:rPr lang="en-US" sz="900" dirty="0">
                          <a:effectLst/>
                        </a:rPr>
                        <a:t>3</a:t>
                      </a:r>
                      <a:endParaRPr lang="en-US" sz="1000" dirty="0">
                        <a:effectLst/>
                        <a:latin typeface="Times New Roman"/>
                        <a:ea typeface="Times New Roman"/>
                      </a:endParaRPr>
                    </a:p>
                  </a:txBody>
                  <a:tcPr marL="57276" marR="57276" marT="0" marB="0"/>
                </a:tc>
              </a:tr>
              <a:tr h="1240583">
                <a:tc>
                  <a:txBody>
                    <a:bodyPr/>
                    <a:lstStyle/>
                    <a:p>
                      <a:pPr marL="0" marR="0">
                        <a:spcBef>
                          <a:spcPts val="0"/>
                        </a:spcBef>
                        <a:spcAft>
                          <a:spcPts val="0"/>
                        </a:spcAft>
                      </a:pPr>
                      <a:r>
                        <a:rPr lang="en-US" sz="900" dirty="0">
                          <a:effectLst/>
                        </a:rPr>
                        <a:t>Oral Communication</a:t>
                      </a:r>
                      <a:endParaRPr lang="en-US" sz="1000" dirty="0">
                        <a:effectLst/>
                      </a:endParaRPr>
                    </a:p>
                    <a:p>
                      <a:pPr marL="0" marR="0">
                        <a:spcBef>
                          <a:spcPts val="0"/>
                        </a:spcBef>
                        <a:spcAft>
                          <a:spcPts val="0"/>
                        </a:spcAft>
                      </a:pPr>
                      <a:r>
                        <a:rPr lang="en-US" sz="900" dirty="0">
                          <a:effectLst/>
                        </a:rPr>
                        <a:t>Includes interpersonal skills and oral speaking</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Demonstrates the ability to present information in a comprehensive manner, clearly, and effectively.</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Demonstrates oral communication skills that are organized, and presented in a creative and interesting manner. The student speaks in a clear, loud voice. </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Demonstrates the ability to present information in that the receiving party can easily understand the information. The speaker is clear and shows confidence in public speaker. Has mastered oral communication skills.</a:t>
                      </a:r>
                      <a:endParaRPr lang="en-US" sz="1000" dirty="0">
                        <a:effectLst/>
                        <a:latin typeface="Times New Roman"/>
                        <a:ea typeface="Times New Roman"/>
                      </a:endParaRPr>
                    </a:p>
                  </a:txBody>
                  <a:tcPr marL="57276" marR="57276" marT="0" marB="0"/>
                </a:tc>
              </a:tr>
              <a:tr h="1240583">
                <a:tc>
                  <a:txBody>
                    <a:bodyPr/>
                    <a:lstStyle/>
                    <a:p>
                      <a:pPr marL="0" marR="0">
                        <a:spcBef>
                          <a:spcPts val="0"/>
                        </a:spcBef>
                        <a:spcAft>
                          <a:spcPts val="0"/>
                        </a:spcAft>
                      </a:pPr>
                      <a:r>
                        <a:rPr lang="en-US" sz="900" dirty="0">
                          <a:effectLst/>
                        </a:rPr>
                        <a:t>Written Communication</a:t>
                      </a:r>
                      <a:endParaRPr lang="en-US" sz="1000" dirty="0">
                        <a:effectLst/>
                      </a:endParaRPr>
                    </a:p>
                    <a:p>
                      <a:pPr marL="0" marR="0">
                        <a:spcBef>
                          <a:spcPts val="0"/>
                        </a:spcBef>
                        <a:spcAft>
                          <a:spcPts val="0"/>
                        </a:spcAft>
                      </a:pPr>
                      <a:r>
                        <a:rPr lang="en-US" sz="900" dirty="0">
                          <a:effectLst/>
                        </a:rPr>
                        <a:t>The ability to express one’s ideas through writing</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ability to write clearly, and demonstrate a general knowledge about describing an idea.</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Has the ability to write a clear message with good vocabulary and little grammatical, spelling or functional errors. </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student has shown a breadth of vocabulary and can write in a sophisticated manner that clearly conveys the message of the speaker. Grammar, spelling, and functional errors are almost non-existent.</a:t>
                      </a:r>
                      <a:endParaRPr lang="en-US" sz="1000" dirty="0">
                        <a:effectLst/>
                        <a:latin typeface="Times New Roman"/>
                        <a:ea typeface="Times New Roman"/>
                      </a:endParaRPr>
                    </a:p>
                  </a:txBody>
                  <a:tcPr marL="57276" marR="57276" marT="0" marB="0"/>
                </a:tc>
              </a:tr>
              <a:tr h="904528">
                <a:tc>
                  <a:txBody>
                    <a:bodyPr/>
                    <a:lstStyle/>
                    <a:p>
                      <a:pPr marL="0" marR="0">
                        <a:spcBef>
                          <a:spcPts val="0"/>
                        </a:spcBef>
                        <a:spcAft>
                          <a:spcPts val="0"/>
                        </a:spcAft>
                      </a:pPr>
                      <a:r>
                        <a:rPr lang="en-US" sz="900" dirty="0">
                          <a:effectLst/>
                        </a:rPr>
                        <a:t>Reading Comprehension</a:t>
                      </a:r>
                      <a:endParaRPr lang="en-US" sz="1000" dirty="0">
                        <a:effectLst/>
                      </a:endParaRPr>
                    </a:p>
                    <a:p>
                      <a:pPr marL="0" marR="0">
                        <a:spcBef>
                          <a:spcPts val="0"/>
                        </a:spcBef>
                        <a:spcAft>
                          <a:spcPts val="0"/>
                        </a:spcAft>
                      </a:pPr>
                      <a:r>
                        <a:rPr lang="en-US" sz="900" dirty="0">
                          <a:effectLst/>
                        </a:rPr>
                        <a:t>The understanding of writing</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student develops the key components in reading at their age and grade level</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ability to read a wide vocabulary, and understand more sophisticated writing is evident. </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ability to read and extract information from the text has developed. The student can answer questions, and generate ideas from writing.</a:t>
                      </a:r>
                      <a:endParaRPr lang="en-US" sz="1000" dirty="0">
                        <a:effectLst/>
                        <a:latin typeface="Times New Roman"/>
                        <a:ea typeface="Times New Roman"/>
                      </a:endParaRPr>
                    </a:p>
                  </a:txBody>
                  <a:tcPr marL="57276" marR="57276" marT="0" marB="0"/>
                </a:tc>
              </a:tr>
              <a:tr h="1063357">
                <a:tc>
                  <a:txBody>
                    <a:bodyPr/>
                    <a:lstStyle/>
                    <a:p>
                      <a:pPr marL="0" marR="0">
                        <a:spcBef>
                          <a:spcPts val="0"/>
                        </a:spcBef>
                        <a:spcAft>
                          <a:spcPts val="0"/>
                        </a:spcAft>
                      </a:pPr>
                      <a:r>
                        <a:rPr lang="en-US" sz="900" dirty="0">
                          <a:effectLst/>
                        </a:rPr>
                        <a:t>Listening</a:t>
                      </a:r>
                      <a:endParaRPr lang="en-US" sz="1000" dirty="0">
                        <a:effectLst/>
                      </a:endParaRPr>
                    </a:p>
                    <a:p>
                      <a:pPr marL="0" marR="0">
                        <a:spcBef>
                          <a:spcPts val="0"/>
                        </a:spcBef>
                        <a:spcAft>
                          <a:spcPts val="0"/>
                        </a:spcAft>
                      </a:pPr>
                      <a:r>
                        <a:rPr lang="en-US" sz="900" dirty="0">
                          <a:effectLst/>
                        </a:rPr>
                        <a:t>Involves being attentive when others are speaking, and responding effectively to others’ comments during a conversation</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ability to pay attention when a speaker is talking.</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receiver shows evidence they are intently listening, occasionally asking questions.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The receiver not only demonstrates bodily gestures indicating listening, but also engages with the speaker, including asking questions, and reiterating points the speaker states. </a:t>
                      </a:r>
                      <a:endParaRPr lang="en-US" sz="1000" dirty="0">
                        <a:effectLst/>
                        <a:latin typeface="Times New Roman"/>
                        <a:ea typeface="Times New Roman"/>
                      </a:endParaRPr>
                    </a:p>
                  </a:txBody>
                  <a:tcPr marL="57276" marR="57276" marT="0" marB="0"/>
                </a:tc>
              </a:tr>
            </a:tbl>
          </a:graphicData>
        </a:graphic>
      </p:graphicFrame>
    </p:spTree>
    <p:extLst>
      <p:ext uri="{BB962C8B-B14F-4D97-AF65-F5344CB8AC3E}">
        <p14:creationId xmlns:p14="http://schemas.microsoft.com/office/powerpoint/2010/main" val="320409156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Literacy Rubric</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734140387"/>
              </p:ext>
            </p:extLst>
          </p:nvPr>
        </p:nvGraphicFramePr>
        <p:xfrm>
          <a:off x="1258888" y="1336432"/>
          <a:ext cx="7705724" cy="4409430"/>
        </p:xfrm>
        <a:graphic>
          <a:graphicData uri="http://schemas.openxmlformats.org/drawingml/2006/table">
            <a:tbl>
              <a:tblPr firstRow="1" firstCol="1" bandRow="1" bandCol="1">
                <a:tableStyleId>{5C22544A-7EE6-4342-B048-85BDC9FD1C3A}</a:tableStyleId>
              </a:tblPr>
              <a:tblGrid>
                <a:gridCol w="1926166"/>
                <a:gridCol w="1926166"/>
                <a:gridCol w="1926696"/>
                <a:gridCol w="1926696"/>
              </a:tblGrid>
              <a:tr h="298618">
                <a:tc>
                  <a:txBody>
                    <a:bodyPr/>
                    <a:lstStyle/>
                    <a:p>
                      <a:pPr marL="0" marR="0" algn="ctr">
                        <a:spcBef>
                          <a:spcPts val="0"/>
                        </a:spcBef>
                        <a:spcAft>
                          <a:spcPts val="0"/>
                        </a:spcAft>
                      </a:pPr>
                      <a:r>
                        <a:rPr lang="en-US" sz="900" dirty="0">
                          <a:effectLst/>
                        </a:rPr>
                        <a:t> </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Introduce</a:t>
                      </a:r>
                      <a:endParaRPr lang="en-US" sz="1000" dirty="0">
                        <a:effectLst/>
                      </a:endParaRPr>
                    </a:p>
                    <a:p>
                      <a:pPr marL="0" marR="0" algn="ctr">
                        <a:spcBef>
                          <a:spcPts val="0"/>
                        </a:spcBef>
                        <a:spcAft>
                          <a:spcPts val="0"/>
                        </a:spcAft>
                      </a:pPr>
                      <a:r>
                        <a:rPr lang="en-US" sz="900" dirty="0">
                          <a:effectLst/>
                        </a:rPr>
                        <a:t>1</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Reinforce</a:t>
                      </a:r>
                      <a:endParaRPr lang="en-US" sz="1000" dirty="0">
                        <a:effectLst/>
                      </a:endParaRPr>
                    </a:p>
                    <a:p>
                      <a:pPr marL="0" marR="0" algn="ctr">
                        <a:spcBef>
                          <a:spcPts val="0"/>
                        </a:spcBef>
                        <a:spcAft>
                          <a:spcPts val="0"/>
                        </a:spcAft>
                      </a:pPr>
                      <a:r>
                        <a:rPr lang="en-US" sz="900" dirty="0">
                          <a:effectLst/>
                        </a:rPr>
                        <a:t>2</a:t>
                      </a:r>
                      <a:endParaRPr lang="en-US" sz="1000" dirty="0">
                        <a:effectLst/>
                        <a:latin typeface="Times New Roman"/>
                        <a:ea typeface="Times New Roman"/>
                      </a:endParaRPr>
                    </a:p>
                  </a:txBody>
                  <a:tcPr marL="57276" marR="57276" marT="0" marB="0"/>
                </a:tc>
                <a:tc>
                  <a:txBody>
                    <a:bodyPr/>
                    <a:lstStyle/>
                    <a:p>
                      <a:pPr marL="0" marR="0" algn="ctr">
                        <a:spcBef>
                          <a:spcPts val="0"/>
                        </a:spcBef>
                        <a:spcAft>
                          <a:spcPts val="0"/>
                        </a:spcAft>
                      </a:pPr>
                      <a:r>
                        <a:rPr lang="en-US" sz="900" dirty="0">
                          <a:effectLst/>
                        </a:rPr>
                        <a:t>Master</a:t>
                      </a:r>
                      <a:endParaRPr lang="en-US" sz="1000" dirty="0">
                        <a:effectLst/>
                      </a:endParaRPr>
                    </a:p>
                    <a:p>
                      <a:pPr marL="0" marR="0" algn="ctr">
                        <a:spcBef>
                          <a:spcPts val="0"/>
                        </a:spcBef>
                        <a:spcAft>
                          <a:spcPts val="0"/>
                        </a:spcAft>
                      </a:pPr>
                      <a:r>
                        <a:rPr lang="en-US" sz="900" dirty="0">
                          <a:effectLst/>
                        </a:rPr>
                        <a:t>3</a:t>
                      </a:r>
                      <a:endParaRPr lang="en-US" sz="1000" dirty="0">
                        <a:effectLst/>
                        <a:latin typeface="Times New Roman"/>
                        <a:ea typeface="Times New Roman"/>
                      </a:endParaRPr>
                    </a:p>
                  </a:txBody>
                  <a:tcPr marL="57276" marR="57276" marT="0" marB="0"/>
                </a:tc>
              </a:tr>
              <a:tr h="746546">
                <a:tc>
                  <a:txBody>
                    <a:bodyPr/>
                    <a:lstStyle/>
                    <a:p>
                      <a:pPr marL="0" marR="0">
                        <a:spcBef>
                          <a:spcPts val="0"/>
                        </a:spcBef>
                        <a:spcAft>
                          <a:spcPts val="0"/>
                        </a:spcAft>
                      </a:pPr>
                      <a:r>
                        <a:rPr lang="en-US" sz="900" dirty="0">
                          <a:effectLst/>
                        </a:rPr>
                        <a:t>Collaborative Literacy</a:t>
                      </a:r>
                      <a:endParaRPr lang="en-US" sz="1000" dirty="0">
                        <a:effectLst/>
                      </a:endParaRPr>
                    </a:p>
                    <a:p>
                      <a:pPr marL="0" marR="0">
                        <a:spcBef>
                          <a:spcPts val="0"/>
                        </a:spcBef>
                        <a:spcAft>
                          <a:spcPts val="0"/>
                        </a:spcAft>
                      </a:pPr>
                      <a:r>
                        <a:rPr lang="en-US" sz="900" dirty="0">
                          <a:effectLst/>
                        </a:rPr>
                        <a:t>The ability to know where there is a need for information</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Is able to locate and use materials from a variety of resources.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Can not only locate materials, but also is able to understand when more information is needed and how to evaluate its effectiveness.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This skill is developed where one can easily identify, locate, evaluate many resources and effectively and responsibly use the information discover new information.</a:t>
                      </a:r>
                      <a:endParaRPr lang="en-US" sz="1000" dirty="0">
                        <a:effectLst/>
                        <a:latin typeface="Times New Roman"/>
                        <a:ea typeface="Times New Roman"/>
                      </a:endParaRPr>
                    </a:p>
                  </a:txBody>
                  <a:tcPr marL="57276" marR="57276" marT="0" marB="0"/>
                </a:tc>
              </a:tr>
              <a:tr h="1316452">
                <a:tc>
                  <a:txBody>
                    <a:bodyPr/>
                    <a:lstStyle/>
                    <a:p>
                      <a:pPr marL="0" marR="0">
                        <a:spcBef>
                          <a:spcPts val="0"/>
                        </a:spcBef>
                        <a:spcAft>
                          <a:spcPts val="0"/>
                        </a:spcAft>
                      </a:pPr>
                      <a:r>
                        <a:rPr lang="en-US" sz="900" dirty="0">
                          <a:effectLst/>
                        </a:rPr>
                        <a:t>Quantitative Literacy</a:t>
                      </a:r>
                      <a:endParaRPr lang="en-US" sz="1000" dirty="0">
                        <a:effectLst/>
                      </a:endParaRPr>
                    </a:p>
                    <a:p>
                      <a:pPr marL="0" marR="0">
                        <a:spcBef>
                          <a:spcPts val="0"/>
                        </a:spcBef>
                        <a:spcAft>
                          <a:spcPts val="0"/>
                        </a:spcAft>
                      </a:pPr>
                      <a:r>
                        <a:rPr lang="en-US" sz="900" dirty="0">
                          <a:effectLst/>
                        </a:rPr>
                        <a:t>Includes numeracy, and a comfort in working with numerical data</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Understands the need for evidence and use of numerical data, and is able to generally interpret this data.</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Is able to use quantitative data to one’s advantage by using it as evidence for a claim. Is comfortable with everyday situations with numeracy.</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Possesses the ability to reason and solve quantitative problems from a wide array of authentic contexts and everyday life situations, and from this, can develop sophisticated arguments supported by quantitative evidence. Is also able to create and communicate numerical data.</a:t>
                      </a:r>
                      <a:endParaRPr lang="en-US" sz="1000" dirty="0">
                        <a:effectLst/>
                        <a:latin typeface="Times New Roman"/>
                        <a:ea typeface="Times New Roman"/>
                      </a:endParaRPr>
                    </a:p>
                  </a:txBody>
                  <a:tcPr marL="57276" marR="57276" marT="0" marB="0"/>
                </a:tc>
              </a:tr>
              <a:tr h="1023907">
                <a:tc>
                  <a:txBody>
                    <a:bodyPr/>
                    <a:lstStyle/>
                    <a:p>
                      <a:pPr marL="0" marR="0">
                        <a:spcBef>
                          <a:spcPts val="0"/>
                        </a:spcBef>
                        <a:spcAft>
                          <a:spcPts val="0"/>
                        </a:spcAft>
                      </a:pPr>
                      <a:r>
                        <a:rPr lang="en-US" sz="900" dirty="0">
                          <a:effectLst/>
                        </a:rPr>
                        <a:t>Computing</a:t>
                      </a:r>
                      <a:endParaRPr lang="en-US" sz="1000" dirty="0">
                        <a:effectLst/>
                      </a:endParaRPr>
                    </a:p>
                    <a:p>
                      <a:pPr marL="0" marR="0">
                        <a:spcBef>
                          <a:spcPts val="0"/>
                        </a:spcBef>
                        <a:spcAft>
                          <a:spcPts val="0"/>
                        </a:spcAft>
                      </a:pPr>
                      <a:r>
                        <a:rPr lang="en-US" sz="900" dirty="0">
                          <a:effectLst/>
                        </a:rPr>
                        <a:t>The ability to use technology and programs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Uses technology to research and support communication of knowledge.</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Is able to use computers and technology to compliment knowledge and understanding, and has a large skill set in helpful programs.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Has a breadth of knowledge in computer and technology skills which one uses to enhance presentations and knowledge. Uses technology in a sense that does not overshadow knowledge, but rather compliments it.</a:t>
                      </a:r>
                      <a:endParaRPr lang="en-US" sz="1000" dirty="0">
                        <a:effectLst/>
                        <a:latin typeface="Times New Roman"/>
                        <a:ea typeface="Times New Roman"/>
                      </a:endParaRPr>
                    </a:p>
                  </a:txBody>
                  <a:tcPr marL="57276" marR="57276" marT="0" marB="0"/>
                </a:tc>
              </a:tr>
              <a:tr h="1023907">
                <a:tc>
                  <a:txBody>
                    <a:bodyPr/>
                    <a:lstStyle/>
                    <a:p>
                      <a:pPr marL="0" marR="0">
                        <a:spcBef>
                          <a:spcPts val="0"/>
                        </a:spcBef>
                        <a:spcAft>
                          <a:spcPts val="0"/>
                        </a:spcAft>
                      </a:pPr>
                      <a:r>
                        <a:rPr lang="en-US" sz="900" dirty="0">
                          <a:effectLst/>
                        </a:rPr>
                        <a:t>Depth and Breadth of Understanding</a:t>
                      </a:r>
                      <a:endParaRPr lang="en-US" sz="1000" dirty="0">
                        <a:effectLst/>
                      </a:endParaRPr>
                    </a:p>
                    <a:p>
                      <a:pPr marL="0" marR="0">
                        <a:spcBef>
                          <a:spcPts val="0"/>
                        </a:spcBef>
                        <a:spcAft>
                          <a:spcPts val="0"/>
                        </a:spcAft>
                      </a:pPr>
                      <a:r>
                        <a:rPr lang="en-US" sz="900" dirty="0">
                          <a:effectLst/>
                        </a:rPr>
                        <a:t>An ability to break disciplinary boundaries and bring together information</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Realizes the differences of information from a variety of disciplines.</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Is able to extract information, and understands the advantages of using a variety of disciplines. </a:t>
                      </a:r>
                      <a:endParaRPr lang="en-US" sz="1000" dirty="0">
                        <a:effectLst/>
                        <a:latin typeface="Times New Roman"/>
                        <a:ea typeface="Times New Roman"/>
                      </a:endParaRPr>
                    </a:p>
                  </a:txBody>
                  <a:tcPr marL="57276" marR="57276" marT="0" marB="0"/>
                </a:tc>
                <a:tc>
                  <a:txBody>
                    <a:bodyPr/>
                    <a:lstStyle/>
                    <a:p>
                      <a:pPr marL="0" marR="0">
                        <a:spcBef>
                          <a:spcPts val="0"/>
                        </a:spcBef>
                        <a:spcAft>
                          <a:spcPts val="0"/>
                        </a:spcAft>
                      </a:pPr>
                      <a:r>
                        <a:rPr lang="en-US" sz="900" dirty="0">
                          <a:effectLst/>
                        </a:rPr>
                        <a:t>Is able to understand a variety of expressions from different disciplines, and can use information to ones advantage, i.e. many supporting perspectives on a claim enhances the reliability and objectivity.</a:t>
                      </a:r>
                      <a:endParaRPr lang="en-US" sz="1000" dirty="0">
                        <a:effectLst/>
                        <a:latin typeface="Times New Roman"/>
                        <a:ea typeface="Times New Roman"/>
                      </a:endParaRPr>
                    </a:p>
                  </a:txBody>
                  <a:tcPr marL="57276" marR="57276" marT="0" marB="0"/>
                </a:tc>
              </a:tr>
            </a:tbl>
          </a:graphicData>
        </a:graphic>
      </p:graphicFrame>
    </p:spTree>
    <p:extLst>
      <p:ext uri="{BB962C8B-B14F-4D97-AF65-F5344CB8AC3E}">
        <p14:creationId xmlns:p14="http://schemas.microsoft.com/office/powerpoint/2010/main" val="3855145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endParaRPr lang="en-US" dirty="0"/>
          </a:p>
        </p:txBody>
      </p:sp>
      <p:sp>
        <p:nvSpPr>
          <p:cNvPr id="3" name="Content Placeholder 2"/>
          <p:cNvSpPr>
            <a:spLocks noGrp="1"/>
          </p:cNvSpPr>
          <p:nvPr>
            <p:ph idx="1"/>
          </p:nvPr>
        </p:nvSpPr>
        <p:spPr>
          <a:xfrm>
            <a:off x="1258888" y="981075"/>
            <a:ext cx="7705725" cy="5625435"/>
          </a:xfrm>
        </p:spPr>
        <p:txBody>
          <a:bodyPr/>
          <a:lstStyle/>
          <a:p>
            <a:pPr marL="0" indent="0" algn="ctr">
              <a:buNone/>
            </a:pPr>
            <a:endParaRPr lang="en-US" sz="2800" dirty="0"/>
          </a:p>
          <a:p>
            <a:pPr marL="0" indent="0" algn="ctr">
              <a:buNone/>
            </a:pPr>
            <a:r>
              <a:rPr lang="en-US" sz="2800" dirty="0" smtClean="0"/>
              <a:t>Serge Desmarais</a:t>
            </a:r>
          </a:p>
          <a:p>
            <a:pPr marL="0" indent="0" algn="ctr">
              <a:buNone/>
            </a:pPr>
            <a:r>
              <a:rPr lang="en-US" sz="2800" dirty="0" smtClean="0"/>
              <a:t>Acting Provost and Vice-President (Academic) s.desmarais@exec.uoguelph.ca</a:t>
            </a:r>
          </a:p>
          <a:p>
            <a:pPr marL="0" indent="0" algn="ctr">
              <a:buNone/>
            </a:pPr>
            <a:endParaRPr lang="en-US" dirty="0"/>
          </a:p>
          <a:p>
            <a:pPr marL="0" indent="0" algn="ctr">
              <a:buNone/>
            </a:pPr>
            <a:r>
              <a:rPr lang="en-US" sz="2400" dirty="0" smtClean="0">
                <a:hlinkClick r:id="rId2"/>
              </a:rPr>
              <a:t>www.uoguelph.ca/vpacademic/avpa/outcomes</a:t>
            </a:r>
            <a:endParaRPr lang="en-US" sz="2400" dirty="0"/>
          </a:p>
        </p:txBody>
      </p:sp>
    </p:spTree>
    <p:extLst>
      <p:ext uri="{BB962C8B-B14F-4D97-AF65-F5344CB8AC3E}">
        <p14:creationId xmlns:p14="http://schemas.microsoft.com/office/powerpoint/2010/main" val="11036308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56527" y="30058"/>
            <a:ext cx="7608086" cy="647700"/>
          </a:xfrm>
        </p:spPr>
        <p:txBody>
          <a:bodyPr/>
          <a:lstStyle/>
          <a:p>
            <a:r>
              <a:rPr lang="en-US" sz="3200" dirty="0" smtClean="0"/>
              <a:t>Fostering a learning outcomes culture</a:t>
            </a:r>
            <a:endParaRPr lang="en-US" sz="3200" dirty="0"/>
          </a:p>
        </p:txBody>
      </p:sp>
      <p:sp>
        <p:nvSpPr>
          <p:cNvPr id="3" name="Content Placeholder 2"/>
          <p:cNvSpPr>
            <a:spLocks noGrp="1"/>
          </p:cNvSpPr>
          <p:nvPr>
            <p:ph idx="1"/>
          </p:nvPr>
        </p:nvSpPr>
        <p:spPr>
          <a:xfrm>
            <a:off x="1258888" y="981075"/>
            <a:ext cx="7705725" cy="5596897"/>
          </a:xfrm>
        </p:spPr>
        <p:txBody>
          <a:bodyPr>
            <a:normAutofit fontScale="92500" lnSpcReduction="10000"/>
          </a:bodyPr>
          <a:lstStyle/>
          <a:p>
            <a:pPr rtl="0" eaLnBrk="1" fontAlgn="base" hangingPunct="1"/>
            <a:r>
              <a:rPr lang="en-US" dirty="0" smtClean="0"/>
              <a:t>U of G established 10 graduate learning objectives in 1987:</a:t>
            </a:r>
          </a:p>
          <a:p>
            <a:pPr lvl="1"/>
            <a:r>
              <a:rPr lang="en-US" sz="2400" dirty="0"/>
              <a:t>Inspirational and lofty</a:t>
            </a:r>
          </a:p>
          <a:p>
            <a:pPr lvl="1"/>
            <a:r>
              <a:rPr lang="en-US" sz="2400" dirty="0"/>
              <a:t>“desired characteristics of graduates”</a:t>
            </a:r>
          </a:p>
          <a:p>
            <a:pPr lvl="1"/>
            <a:r>
              <a:rPr lang="en-US" sz="2400" dirty="0"/>
              <a:t>Used to guide new grad and undergrad course and new program </a:t>
            </a:r>
            <a:r>
              <a:rPr lang="en-US" sz="2400" dirty="0" smtClean="0"/>
              <a:t>proposals</a:t>
            </a:r>
          </a:p>
          <a:p>
            <a:pPr marL="457200" lvl="1" indent="0">
              <a:buNone/>
            </a:pPr>
            <a:endParaRPr lang="en-US" dirty="0" smtClean="0"/>
          </a:p>
          <a:p>
            <a:pPr rtl="0" eaLnBrk="1" fontAlgn="base" hangingPunct="1"/>
            <a:r>
              <a:rPr lang="en-US" dirty="0" smtClean="0"/>
              <a:t>Since 2005, we re-engaged the community in an effort to develop a learning outcomes culture</a:t>
            </a:r>
            <a:endParaRPr lang="en-US" sz="3200" dirty="0" smtClean="0">
              <a:solidFill>
                <a:srgbClr val="292929"/>
              </a:solidFill>
              <a:effectLst/>
              <a:latin typeface="+mn-lt"/>
              <a:ea typeface="+mn-ea"/>
              <a:cs typeface="+mn-cs"/>
            </a:endParaRPr>
          </a:p>
          <a:p>
            <a:pPr lvl="1"/>
            <a:r>
              <a:rPr lang="en-US" sz="2400" dirty="0" smtClean="0">
                <a:solidFill>
                  <a:srgbClr val="292929"/>
                </a:solidFill>
                <a:effectLst/>
                <a:ea typeface="+mn-ea"/>
                <a:cs typeface="+mn-cs"/>
              </a:rPr>
              <a:t>2005: Provost’s White Paper </a:t>
            </a:r>
          </a:p>
          <a:p>
            <a:pPr lvl="1"/>
            <a:r>
              <a:rPr lang="en-US" sz="2400" dirty="0" smtClean="0">
                <a:ea typeface="+mn-ea"/>
                <a:cs typeface="+mn-cs"/>
              </a:rPr>
              <a:t>2006-2007: </a:t>
            </a:r>
            <a:r>
              <a:rPr lang="en-US" sz="2400" dirty="0" smtClean="0">
                <a:effectLst/>
              </a:rPr>
              <a:t>21</a:t>
            </a:r>
            <a:r>
              <a:rPr lang="en-US" sz="2400" baseline="30000" dirty="0" smtClean="0">
                <a:effectLst/>
              </a:rPr>
              <a:t>st</a:t>
            </a:r>
            <a:r>
              <a:rPr lang="en-US" sz="2400" dirty="0" smtClean="0">
                <a:effectLst/>
              </a:rPr>
              <a:t> Century Curriculum Committee</a:t>
            </a:r>
          </a:p>
          <a:p>
            <a:pPr lvl="1"/>
            <a:r>
              <a:rPr lang="en-US" sz="2400" dirty="0" smtClean="0"/>
              <a:t>2008: UUDLEs &amp; GDLES</a:t>
            </a:r>
          </a:p>
          <a:p>
            <a:pPr lvl="1"/>
            <a:r>
              <a:rPr lang="en-US" sz="2400" dirty="0" smtClean="0">
                <a:effectLst/>
              </a:rPr>
              <a:t>2010: IQAPs at U of G &amp; across the province</a:t>
            </a:r>
          </a:p>
        </p:txBody>
      </p:sp>
    </p:spTree>
    <p:extLst>
      <p:ext uri="{BB962C8B-B14F-4D97-AF65-F5344CB8AC3E}">
        <p14:creationId xmlns:p14="http://schemas.microsoft.com/office/powerpoint/2010/main" val="201266098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Fostering the Culture</a:t>
            </a:r>
            <a:endParaRPr lang="en-US" dirty="0"/>
          </a:p>
        </p:txBody>
      </p:sp>
      <p:sp>
        <p:nvSpPr>
          <p:cNvPr id="3" name="Content Placeholder 2"/>
          <p:cNvSpPr>
            <a:spLocks noGrp="1"/>
          </p:cNvSpPr>
          <p:nvPr>
            <p:ph idx="1"/>
          </p:nvPr>
        </p:nvSpPr>
        <p:spPr>
          <a:xfrm>
            <a:off x="1258888" y="981075"/>
            <a:ext cx="7705725" cy="5568360"/>
          </a:xfrm>
        </p:spPr>
        <p:txBody>
          <a:bodyPr>
            <a:normAutofit fontScale="92500"/>
          </a:bodyPr>
          <a:lstStyle/>
          <a:p>
            <a:r>
              <a:rPr lang="en-US" sz="2400" dirty="0" smtClean="0"/>
              <a:t>First strategic steps</a:t>
            </a:r>
          </a:p>
          <a:p>
            <a:pPr lvl="1"/>
            <a:r>
              <a:rPr lang="en-US" sz="2400" dirty="0" smtClean="0"/>
              <a:t>Introduced “Outcomes” as a priority for governance: </a:t>
            </a:r>
          </a:p>
          <a:p>
            <a:pPr lvl="2"/>
            <a:r>
              <a:rPr lang="en-US" sz="2000" dirty="0" smtClean="0"/>
              <a:t>First addressed at Board of Undergraduate Studies and Program Committees</a:t>
            </a:r>
          </a:p>
          <a:p>
            <a:pPr lvl="2"/>
            <a:r>
              <a:rPr lang="en-US" sz="2000" dirty="0" smtClean="0"/>
              <a:t>Following by introduction of same strategy at Board of Graduate Studies</a:t>
            </a:r>
            <a:br>
              <a:rPr lang="en-US" sz="2000" dirty="0" smtClean="0"/>
            </a:br>
            <a:endParaRPr lang="en-US" sz="2000" dirty="0" smtClean="0"/>
          </a:p>
          <a:p>
            <a:pPr lvl="1"/>
            <a:r>
              <a:rPr lang="en-US" sz="2400" dirty="0" smtClean="0"/>
              <a:t>Created a new Senate Committee: </a:t>
            </a:r>
          </a:p>
          <a:p>
            <a:pPr lvl="2"/>
            <a:r>
              <a:rPr lang="en-US" sz="2000" dirty="0"/>
              <a:t>Q</a:t>
            </a:r>
            <a:r>
              <a:rPr lang="en-US" sz="2000" dirty="0" smtClean="0"/>
              <a:t>uality Assurance – new Senate committee; assist departments in meeting requirements under IQAP</a:t>
            </a:r>
            <a:br>
              <a:rPr lang="en-US" sz="2000" dirty="0" smtClean="0"/>
            </a:br>
            <a:endParaRPr lang="en-US" sz="2000" dirty="0" smtClean="0"/>
          </a:p>
          <a:p>
            <a:pPr lvl="1"/>
            <a:r>
              <a:rPr lang="en-US" sz="2400" dirty="0" smtClean="0"/>
              <a:t>Engaged Associate Deans with program-level responsibility in the discussion</a:t>
            </a:r>
            <a:br>
              <a:rPr lang="en-US" sz="2400" dirty="0" smtClean="0"/>
            </a:br>
            <a:endParaRPr lang="en-US" sz="2400" dirty="0" smtClean="0"/>
          </a:p>
          <a:p>
            <a:pPr lvl="1"/>
            <a:r>
              <a:rPr lang="en-US" sz="2400" dirty="0" smtClean="0"/>
              <a:t>Increased staff support: more teaching &amp; learning staff</a:t>
            </a:r>
          </a:p>
          <a:p>
            <a:pPr lvl="1"/>
            <a:endParaRPr lang="en-US" dirty="0"/>
          </a:p>
          <a:p>
            <a:endParaRPr lang="en-US" dirty="0"/>
          </a:p>
        </p:txBody>
      </p:sp>
    </p:spTree>
    <p:extLst>
      <p:ext uri="{BB962C8B-B14F-4D97-AF65-F5344CB8AC3E}">
        <p14:creationId xmlns:p14="http://schemas.microsoft.com/office/powerpoint/2010/main" val="703829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University Learning Outcomes</a:t>
            </a:r>
            <a:endParaRPr lang="en-US" dirty="0"/>
          </a:p>
        </p:txBody>
      </p:sp>
      <p:sp>
        <p:nvSpPr>
          <p:cNvPr id="4" name="Content Placeholder 2"/>
          <p:cNvSpPr>
            <a:spLocks noGrp="1"/>
          </p:cNvSpPr>
          <p:nvPr>
            <p:ph idx="1"/>
          </p:nvPr>
        </p:nvSpPr>
        <p:spPr>
          <a:xfrm>
            <a:off x="1258888" y="981075"/>
            <a:ext cx="7705725" cy="5630863"/>
          </a:xfrm>
        </p:spPr>
        <p:txBody>
          <a:bodyPr/>
          <a:lstStyle/>
          <a:p>
            <a:pPr lvl="1">
              <a:buFont typeface="Wingdings" pitchFamily="2" charset="2"/>
              <a:buChar char="§"/>
            </a:pPr>
            <a:r>
              <a:rPr lang="en-US" sz="2400" dirty="0" smtClean="0"/>
              <a:t>Two year process of broad consultation with faculty, staff and students</a:t>
            </a:r>
            <a:br>
              <a:rPr lang="en-US" sz="2400" dirty="0" smtClean="0"/>
            </a:br>
            <a:endParaRPr lang="en-US" sz="2400" dirty="0" smtClean="0"/>
          </a:p>
          <a:p>
            <a:pPr lvl="1">
              <a:buFont typeface="Wingdings" pitchFamily="2" charset="2"/>
              <a:buChar char="§"/>
            </a:pPr>
            <a:r>
              <a:rPr lang="en-CA" sz="2400" dirty="0" smtClean="0"/>
              <a:t>New learning outcomes combine: </a:t>
            </a:r>
          </a:p>
          <a:p>
            <a:pPr lvl="1">
              <a:buFont typeface="Wingdings" pitchFamily="2" charset="2"/>
              <a:buChar char="§"/>
            </a:pPr>
            <a:endParaRPr lang="en-CA" sz="2400" dirty="0"/>
          </a:p>
          <a:p>
            <a:pPr marL="457200" lvl="1" indent="0">
              <a:buNone/>
            </a:pPr>
            <a:endParaRPr lang="en-CA" sz="2400" dirty="0" smtClean="0"/>
          </a:p>
          <a:p>
            <a:pPr marL="457200" lvl="1" indent="0">
              <a:buNone/>
            </a:pPr>
            <a:endParaRPr lang="en-CA" sz="2400" dirty="0"/>
          </a:p>
          <a:p>
            <a:pPr marL="457200" lvl="1" indent="0">
              <a:buNone/>
            </a:pPr>
            <a:endParaRPr lang="en-CA" sz="2400" dirty="0" smtClean="0"/>
          </a:p>
          <a:p>
            <a:pPr marL="914400" lvl="2" indent="0">
              <a:buNone/>
            </a:pPr>
            <a:endParaRPr lang="en-CA" dirty="0"/>
          </a:p>
        </p:txBody>
      </p:sp>
      <p:sp>
        <p:nvSpPr>
          <p:cNvPr id="9" name="TextBox 8"/>
          <p:cNvSpPr txBox="1"/>
          <p:nvPr/>
        </p:nvSpPr>
        <p:spPr>
          <a:xfrm>
            <a:off x="3555290" y="3930316"/>
            <a:ext cx="1729455" cy="369332"/>
          </a:xfrm>
          <a:prstGeom prst="rect">
            <a:avLst/>
          </a:prstGeom>
          <a:noFill/>
        </p:spPr>
        <p:txBody>
          <a:bodyPr wrap="square" rtlCol="0">
            <a:spAutoFit/>
          </a:bodyPr>
          <a:lstStyle/>
          <a:p>
            <a:pPr lvl="2"/>
            <a:endParaRPr lang="en-CA" dirty="0"/>
          </a:p>
        </p:txBody>
      </p:sp>
      <p:grpSp>
        <p:nvGrpSpPr>
          <p:cNvPr id="24" name="Group 23"/>
          <p:cNvGrpSpPr/>
          <p:nvPr/>
        </p:nvGrpSpPr>
        <p:grpSpPr>
          <a:xfrm>
            <a:off x="2205060" y="3446295"/>
            <a:ext cx="1270710" cy="2729604"/>
            <a:chOff x="2205060" y="3446295"/>
            <a:chExt cx="1270710" cy="2729604"/>
          </a:xfrm>
        </p:grpSpPr>
        <p:sp>
          <p:nvSpPr>
            <p:cNvPr id="13" name="TextBox 12"/>
            <p:cNvSpPr txBox="1"/>
            <p:nvPr/>
          </p:nvSpPr>
          <p:spPr>
            <a:xfrm>
              <a:off x="2205060" y="4975570"/>
              <a:ext cx="1270710" cy="1200329"/>
            </a:xfrm>
            <a:prstGeom prst="rect">
              <a:avLst/>
            </a:prstGeom>
            <a:noFill/>
          </p:spPr>
          <p:txBody>
            <a:bodyPr wrap="square" rtlCol="0">
              <a:spAutoFit/>
            </a:bodyPr>
            <a:lstStyle/>
            <a:p>
              <a:pPr marL="0" lvl="2" algn="ctr"/>
              <a:r>
                <a:rPr lang="en-CA" dirty="0" smtClean="0"/>
                <a:t>U </a:t>
              </a:r>
              <a:r>
                <a:rPr lang="en-CA" dirty="0"/>
                <a:t>of G’s </a:t>
              </a:r>
              <a:r>
                <a:rPr lang="en-CA" dirty="0" smtClean="0"/>
                <a:t>learning </a:t>
              </a:r>
              <a:r>
                <a:rPr lang="en-CA" dirty="0"/>
                <a:t>objectives (1987</a:t>
              </a:r>
              <a:r>
                <a:rPr lang="en-CA" dirty="0" smtClean="0"/>
                <a:t>)</a:t>
              </a:r>
              <a:endParaRPr lang="en-CA" dirty="0"/>
            </a:p>
          </p:txBody>
        </p:sp>
        <p:pic>
          <p:nvPicPr>
            <p:cNvPr id="1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44333" y="3446295"/>
              <a:ext cx="897751" cy="13313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25" name="Group 24"/>
          <p:cNvGrpSpPr/>
          <p:nvPr/>
        </p:nvGrpSpPr>
        <p:grpSpPr>
          <a:xfrm>
            <a:off x="3671912" y="3622006"/>
            <a:ext cx="2307512" cy="2187053"/>
            <a:chOff x="3671912" y="3622006"/>
            <a:chExt cx="2307512" cy="2187053"/>
          </a:xfrm>
        </p:grpSpPr>
        <p:sp>
          <p:nvSpPr>
            <p:cNvPr id="14" name="TextBox 13"/>
            <p:cNvSpPr txBox="1"/>
            <p:nvPr/>
          </p:nvSpPr>
          <p:spPr>
            <a:xfrm>
              <a:off x="4332038" y="5162728"/>
              <a:ext cx="910472" cy="646331"/>
            </a:xfrm>
            <a:prstGeom prst="rect">
              <a:avLst/>
            </a:prstGeom>
            <a:noFill/>
          </p:spPr>
          <p:txBody>
            <a:bodyPr wrap="square" rtlCol="0">
              <a:spAutoFit/>
            </a:bodyPr>
            <a:lstStyle/>
            <a:p>
              <a:pPr marL="0" lvl="2" algn="ctr"/>
              <a:r>
                <a:rPr lang="en-CA" dirty="0" smtClean="0"/>
                <a:t>LEAP</a:t>
              </a:r>
              <a:endParaRPr lang="en-CA" dirty="0"/>
            </a:p>
            <a:p>
              <a:pPr marL="0" lvl="2" algn="ctr"/>
              <a:endParaRPr lang="en-CA" dirty="0"/>
            </a:p>
          </p:txBody>
        </p:sp>
        <p:pic>
          <p:nvPicPr>
            <p:cNvPr id="1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3149" y="3622006"/>
              <a:ext cx="1746275" cy="11556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9"/>
            <p:cNvSpPr txBox="1"/>
            <p:nvPr/>
          </p:nvSpPr>
          <p:spPr>
            <a:xfrm>
              <a:off x="3671912" y="4988944"/>
              <a:ext cx="484227" cy="707886"/>
            </a:xfrm>
            <a:prstGeom prst="rect">
              <a:avLst/>
            </a:prstGeom>
            <a:noFill/>
          </p:spPr>
          <p:txBody>
            <a:bodyPr wrap="none" rtlCol="0">
              <a:spAutoFit/>
            </a:bodyPr>
            <a:lstStyle/>
            <a:p>
              <a:r>
                <a:rPr lang="en-US" sz="4000" dirty="0"/>
                <a:t>+</a:t>
              </a:r>
            </a:p>
          </p:txBody>
        </p:sp>
      </p:grpSp>
      <p:grpSp>
        <p:nvGrpSpPr>
          <p:cNvPr id="26" name="Group 25"/>
          <p:cNvGrpSpPr/>
          <p:nvPr/>
        </p:nvGrpSpPr>
        <p:grpSpPr>
          <a:xfrm>
            <a:off x="5605567" y="3469942"/>
            <a:ext cx="2522406" cy="2695106"/>
            <a:chOff x="5605567" y="3469942"/>
            <a:chExt cx="2522406" cy="2695106"/>
          </a:xfrm>
        </p:grpSpPr>
        <p:sp>
          <p:nvSpPr>
            <p:cNvPr id="15" name="TextBox 14"/>
            <p:cNvSpPr txBox="1"/>
            <p:nvPr/>
          </p:nvSpPr>
          <p:spPr>
            <a:xfrm>
              <a:off x="6388032" y="4964719"/>
              <a:ext cx="1739941" cy="1200329"/>
            </a:xfrm>
            <a:prstGeom prst="rect">
              <a:avLst/>
            </a:prstGeom>
            <a:noFill/>
          </p:spPr>
          <p:txBody>
            <a:bodyPr wrap="square" rtlCol="0">
              <a:spAutoFit/>
            </a:bodyPr>
            <a:lstStyle/>
            <a:p>
              <a:pPr marL="0" lvl="2" algn="ctr"/>
              <a:r>
                <a:rPr lang="en-CA" dirty="0" smtClean="0"/>
                <a:t>Bases of Competence (Evers, Rush &amp; Bedrow</a:t>
              </a:r>
              <a:r>
                <a:rPr lang="en-CA" dirty="0"/>
                <a:t>)</a:t>
              </a:r>
            </a:p>
          </p:txBody>
        </p:sp>
        <p:pic>
          <p:nvPicPr>
            <p:cNvPr id="18"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22234" y="3469942"/>
              <a:ext cx="871537"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22"/>
            <p:cNvSpPr txBox="1"/>
            <p:nvPr/>
          </p:nvSpPr>
          <p:spPr>
            <a:xfrm>
              <a:off x="5605567" y="4988944"/>
              <a:ext cx="484227" cy="707886"/>
            </a:xfrm>
            <a:prstGeom prst="rect">
              <a:avLst/>
            </a:prstGeom>
            <a:noFill/>
          </p:spPr>
          <p:txBody>
            <a:bodyPr wrap="none" rtlCol="0">
              <a:spAutoFit/>
            </a:bodyPr>
            <a:lstStyle/>
            <a:p>
              <a:r>
                <a:rPr lang="en-US" sz="4000" dirty="0"/>
                <a:t>+</a:t>
              </a:r>
            </a:p>
          </p:txBody>
        </p:sp>
      </p:grpSp>
    </p:spTree>
    <p:extLst>
      <p:ext uri="{BB962C8B-B14F-4D97-AF65-F5344CB8AC3E}">
        <p14:creationId xmlns:p14="http://schemas.microsoft.com/office/powerpoint/2010/main" val="299048858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xmlns:p14="http://schemas.microsoft.com/office/powerpoint/2010/mai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31912" y="1255665"/>
            <a:ext cx="7230553" cy="5165349"/>
          </a:xfrm>
        </p:spPr>
        <p:txBody>
          <a:bodyPr/>
          <a:lstStyle/>
          <a:p>
            <a:pPr algn="l"/>
            <a:r>
              <a:rPr lang="en-US" dirty="0" smtClean="0">
                <a:latin typeface="+mj-lt"/>
              </a:rPr>
              <a:t>5 University-wide Outcomes approved by Senate for both undergraduate (2012) and </a:t>
            </a:r>
            <a:r>
              <a:rPr lang="en-US" dirty="0"/>
              <a:t>graduate (2013) </a:t>
            </a:r>
            <a:r>
              <a:rPr lang="en-US" dirty="0" smtClean="0"/>
              <a:t>programs:</a:t>
            </a:r>
            <a:endParaRPr lang="en-US" dirty="0" smtClean="0">
              <a:latin typeface="+mj-lt"/>
            </a:endParaRPr>
          </a:p>
          <a:p>
            <a:endParaRPr lang="en-US" sz="1000" dirty="0"/>
          </a:p>
          <a:p>
            <a:pPr marL="457200" indent="-457200" algn="l">
              <a:buFont typeface="Wingdings" charset="2"/>
              <a:buChar char="§"/>
            </a:pPr>
            <a:r>
              <a:rPr lang="en-US" sz="2800" dirty="0" smtClean="0"/>
              <a:t>Critical and Creative Thinking</a:t>
            </a:r>
          </a:p>
          <a:p>
            <a:pPr marL="457200" indent="-457200" algn="l">
              <a:buFont typeface="Wingdings" charset="2"/>
              <a:buChar char="§"/>
            </a:pPr>
            <a:r>
              <a:rPr lang="en-US" sz="2800" dirty="0" smtClean="0"/>
              <a:t>Literacy</a:t>
            </a:r>
          </a:p>
          <a:p>
            <a:pPr marL="457200" indent="-457200" algn="l">
              <a:buFont typeface="Wingdings" charset="2"/>
              <a:buChar char="§"/>
            </a:pPr>
            <a:r>
              <a:rPr lang="en-US" sz="2800" dirty="0" smtClean="0"/>
              <a:t>Global Understanding</a:t>
            </a:r>
          </a:p>
          <a:p>
            <a:pPr marL="457200" indent="-457200" algn="l">
              <a:buFont typeface="Wingdings" charset="2"/>
              <a:buChar char="§"/>
            </a:pPr>
            <a:r>
              <a:rPr lang="en-US" sz="2800" dirty="0" smtClean="0"/>
              <a:t>Communicating</a:t>
            </a:r>
          </a:p>
          <a:p>
            <a:pPr marL="457200" indent="-457200" algn="l">
              <a:buFont typeface="Wingdings" charset="2"/>
              <a:buChar char="§"/>
            </a:pPr>
            <a:r>
              <a:rPr lang="en-US" sz="2800" dirty="0" smtClean="0"/>
              <a:t>Professional and Ethical Behaviour</a:t>
            </a:r>
          </a:p>
          <a:p>
            <a:endParaRPr lang="en-US" dirty="0" smtClean="0"/>
          </a:p>
          <a:p>
            <a:endParaRPr lang="en-US" dirty="0" smtClean="0"/>
          </a:p>
          <a:p>
            <a:endParaRPr lang="en-US" dirty="0"/>
          </a:p>
          <a:p>
            <a:endParaRPr lang="en-US" dirty="0"/>
          </a:p>
        </p:txBody>
      </p:sp>
      <p:sp>
        <p:nvSpPr>
          <p:cNvPr id="6" name="Title 1"/>
          <p:cNvSpPr txBox="1">
            <a:spLocks/>
          </p:cNvSpPr>
          <p:nvPr/>
        </p:nvSpPr>
        <p:spPr bwMode="auto">
          <a:xfrm>
            <a:off x="1331913" y="115888"/>
            <a:ext cx="749935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rgbClr val="292929"/>
                </a:solidFill>
                <a:latin typeface="+mj-lt"/>
                <a:ea typeface="+mj-ea"/>
                <a:cs typeface="+mj-cs"/>
              </a:defRPr>
            </a:lvl1pPr>
            <a:lvl2pPr algn="ctr" rtl="0" eaLnBrk="1" fontAlgn="base" hangingPunct="1">
              <a:spcBef>
                <a:spcPct val="0"/>
              </a:spcBef>
              <a:spcAft>
                <a:spcPct val="0"/>
              </a:spcAft>
              <a:defRPr sz="4000">
                <a:solidFill>
                  <a:schemeClr val="bg1"/>
                </a:solidFill>
                <a:latin typeface="Arial" charset="0"/>
              </a:defRPr>
            </a:lvl2pPr>
            <a:lvl3pPr algn="ctr" rtl="0" eaLnBrk="1" fontAlgn="base" hangingPunct="1">
              <a:spcBef>
                <a:spcPct val="0"/>
              </a:spcBef>
              <a:spcAft>
                <a:spcPct val="0"/>
              </a:spcAft>
              <a:defRPr sz="4000">
                <a:solidFill>
                  <a:schemeClr val="bg1"/>
                </a:solidFill>
                <a:latin typeface="Arial" charset="0"/>
              </a:defRPr>
            </a:lvl3pPr>
            <a:lvl4pPr algn="ctr" rtl="0" eaLnBrk="1" fontAlgn="base" hangingPunct="1">
              <a:spcBef>
                <a:spcPct val="0"/>
              </a:spcBef>
              <a:spcAft>
                <a:spcPct val="0"/>
              </a:spcAft>
              <a:defRPr sz="4000">
                <a:solidFill>
                  <a:schemeClr val="bg1"/>
                </a:solidFill>
                <a:latin typeface="Arial" charset="0"/>
              </a:defRPr>
            </a:lvl4pPr>
            <a:lvl5pPr algn="ctr" rtl="0" eaLnBrk="1" fontAlgn="base" hangingPunct="1">
              <a:spcBef>
                <a:spcPct val="0"/>
              </a:spcBef>
              <a:spcAft>
                <a:spcPct val="0"/>
              </a:spcAft>
              <a:defRPr sz="4000">
                <a:solidFill>
                  <a:schemeClr val="bg1"/>
                </a:solidFill>
                <a:latin typeface="Arial" charset="0"/>
              </a:defRPr>
            </a:lvl5pPr>
            <a:lvl6pPr marL="457200" algn="ctr" rtl="0" eaLnBrk="1" fontAlgn="base" hangingPunct="1">
              <a:spcBef>
                <a:spcPct val="0"/>
              </a:spcBef>
              <a:spcAft>
                <a:spcPct val="0"/>
              </a:spcAft>
              <a:defRPr sz="4000">
                <a:solidFill>
                  <a:schemeClr val="bg1"/>
                </a:solidFill>
                <a:latin typeface="Arial" charset="0"/>
              </a:defRPr>
            </a:lvl6pPr>
            <a:lvl7pPr marL="914400" algn="ctr" rtl="0" eaLnBrk="1" fontAlgn="base" hangingPunct="1">
              <a:spcBef>
                <a:spcPct val="0"/>
              </a:spcBef>
              <a:spcAft>
                <a:spcPct val="0"/>
              </a:spcAft>
              <a:defRPr sz="4000">
                <a:solidFill>
                  <a:schemeClr val="bg1"/>
                </a:solidFill>
                <a:latin typeface="Arial" charset="0"/>
              </a:defRPr>
            </a:lvl7pPr>
            <a:lvl8pPr marL="1371600" algn="ctr" rtl="0" eaLnBrk="1" fontAlgn="base" hangingPunct="1">
              <a:spcBef>
                <a:spcPct val="0"/>
              </a:spcBef>
              <a:spcAft>
                <a:spcPct val="0"/>
              </a:spcAft>
              <a:defRPr sz="4000">
                <a:solidFill>
                  <a:schemeClr val="bg1"/>
                </a:solidFill>
                <a:latin typeface="Arial" charset="0"/>
              </a:defRPr>
            </a:lvl8pPr>
            <a:lvl9pPr marL="1828800" algn="ctr" rtl="0" eaLnBrk="1" fontAlgn="base" hangingPunct="1">
              <a:spcBef>
                <a:spcPct val="0"/>
              </a:spcBef>
              <a:spcAft>
                <a:spcPct val="0"/>
              </a:spcAft>
              <a:defRPr sz="4000">
                <a:solidFill>
                  <a:schemeClr val="bg1"/>
                </a:solidFill>
                <a:latin typeface="Arial" charset="0"/>
              </a:defRPr>
            </a:lvl9pPr>
          </a:lstStyle>
          <a:p>
            <a:r>
              <a:rPr lang="en-US" dirty="0" smtClean="0">
                <a:solidFill>
                  <a:schemeClr val="bg1"/>
                </a:solidFill>
              </a:rPr>
              <a:t>University Learning Outcomes</a:t>
            </a:r>
            <a:endParaRPr lang="en-US" dirty="0">
              <a:solidFill>
                <a:schemeClr val="bg1"/>
              </a:solidFill>
            </a:endParaRPr>
          </a:p>
        </p:txBody>
      </p:sp>
    </p:spTree>
    <p:extLst>
      <p:ext uri="{BB962C8B-B14F-4D97-AF65-F5344CB8AC3E}">
        <p14:creationId xmlns:p14="http://schemas.microsoft.com/office/powerpoint/2010/main" val="13762731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and Creative Thinking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833343147"/>
              </p:ext>
            </p:extLst>
          </p:nvPr>
        </p:nvGraphicFramePr>
        <p:xfrm>
          <a:off x="1258888" y="3507707"/>
          <a:ext cx="7705724" cy="3227772"/>
        </p:xfrm>
        <a:graphic>
          <a:graphicData uri="http://schemas.openxmlformats.org/drawingml/2006/table">
            <a:tbl>
              <a:tblPr firstRow="1" bandRow="1">
                <a:tableStyleId>{073A0DAA-6AF3-43AB-8588-CEC1D06C72B9}</a:tableStyleId>
              </a:tblPr>
              <a:tblGrid>
                <a:gridCol w="1926431"/>
                <a:gridCol w="1926431"/>
                <a:gridCol w="1926431"/>
                <a:gridCol w="1926431"/>
              </a:tblGrid>
              <a:tr h="557764">
                <a:tc>
                  <a:txBody>
                    <a:bodyPr/>
                    <a:lstStyle/>
                    <a:p>
                      <a:endParaRPr lang="en-US" dirty="0"/>
                    </a:p>
                  </a:txBody>
                  <a:tcPr/>
                </a:tc>
                <a:tc>
                  <a:txBody>
                    <a:bodyPr/>
                    <a:lstStyle/>
                    <a:p>
                      <a:r>
                        <a:rPr lang="en-US" dirty="0" smtClean="0"/>
                        <a:t>Introduce</a:t>
                      </a:r>
                      <a:endParaRPr lang="en-US" dirty="0"/>
                    </a:p>
                  </a:txBody>
                  <a:tcPr/>
                </a:tc>
                <a:tc>
                  <a:txBody>
                    <a:bodyPr/>
                    <a:lstStyle/>
                    <a:p>
                      <a:r>
                        <a:rPr lang="en-US" dirty="0" smtClean="0"/>
                        <a:t>Reinforce</a:t>
                      </a:r>
                      <a:endParaRPr lang="en-US" dirty="0"/>
                    </a:p>
                  </a:txBody>
                  <a:tcPr/>
                </a:tc>
                <a:tc>
                  <a:txBody>
                    <a:bodyPr/>
                    <a:lstStyle/>
                    <a:p>
                      <a:r>
                        <a:rPr lang="en-US" dirty="0" smtClean="0"/>
                        <a:t>Mastery</a:t>
                      </a:r>
                      <a:endParaRPr lang="en-US" dirty="0"/>
                    </a:p>
                  </a:txBody>
                  <a:tcPr/>
                </a:tc>
              </a:tr>
              <a:tr h="557764">
                <a:tc>
                  <a:txBody>
                    <a:bodyPr/>
                    <a:lstStyle/>
                    <a:p>
                      <a:r>
                        <a:rPr lang="en-US" dirty="0" smtClean="0"/>
                        <a:t>Inquiry and Analysis</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557764">
                <a:tc>
                  <a:txBody>
                    <a:bodyPr/>
                    <a:lstStyle/>
                    <a:p>
                      <a:r>
                        <a:rPr lang="en-US" dirty="0" smtClean="0"/>
                        <a:t>Problem Solving</a:t>
                      </a:r>
                    </a:p>
                  </a:txBody>
                  <a:tcPr/>
                </a:tc>
                <a:tc>
                  <a:txBody>
                    <a:bodyPr/>
                    <a:lstStyle/>
                    <a:p>
                      <a:endParaRPr lang="en-US" dirty="0"/>
                    </a:p>
                  </a:txBody>
                  <a:tcPr/>
                </a:tc>
                <a:tc>
                  <a:txBody>
                    <a:bodyPr/>
                    <a:lstStyle/>
                    <a:p>
                      <a:endParaRPr lang="en-US" dirty="0"/>
                    </a:p>
                  </a:txBody>
                  <a:tcPr/>
                </a:tc>
                <a:tc>
                  <a:txBody>
                    <a:bodyPr/>
                    <a:lstStyle/>
                    <a:p>
                      <a:endParaRPr lang="en-US" dirty="0"/>
                    </a:p>
                  </a:txBody>
                  <a:tcPr/>
                </a:tc>
              </a:tr>
              <a:tr h="557764">
                <a:tc>
                  <a:txBody>
                    <a:bodyPr/>
                    <a:lstStyle/>
                    <a:p>
                      <a:r>
                        <a:rPr lang="en-US" dirty="0" smtClean="0"/>
                        <a:t>Creativity</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557764">
                <a:tc>
                  <a:txBody>
                    <a:bodyPr/>
                    <a:lstStyle/>
                    <a:p>
                      <a:r>
                        <a:rPr lang="en-US" dirty="0" smtClean="0"/>
                        <a:t>Depth and Breadth</a:t>
                      </a:r>
                      <a:r>
                        <a:rPr lang="en-US" baseline="0" dirty="0" smtClean="0"/>
                        <a:t> of Understanding</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bl>
          </a:graphicData>
        </a:graphic>
      </p:graphicFrame>
      <p:sp>
        <p:nvSpPr>
          <p:cNvPr id="6" name="TextBox 5"/>
          <p:cNvSpPr txBox="1"/>
          <p:nvPr/>
        </p:nvSpPr>
        <p:spPr>
          <a:xfrm>
            <a:off x="2687053" y="1671053"/>
            <a:ext cx="184666" cy="369332"/>
          </a:xfrm>
          <a:prstGeom prst="rect">
            <a:avLst/>
          </a:prstGeom>
          <a:noFill/>
        </p:spPr>
        <p:txBody>
          <a:bodyPr wrap="none" rtlCol="0">
            <a:spAutoFit/>
          </a:bodyPr>
          <a:lstStyle/>
          <a:p>
            <a:endParaRPr lang="en-US" dirty="0"/>
          </a:p>
        </p:txBody>
      </p:sp>
      <p:sp>
        <p:nvSpPr>
          <p:cNvPr id="7" name="Content Placeholder 4"/>
          <p:cNvSpPr txBox="1">
            <a:spLocks/>
          </p:cNvSpPr>
          <p:nvPr/>
        </p:nvSpPr>
        <p:spPr bwMode="auto">
          <a:xfrm>
            <a:off x="1258888" y="981076"/>
            <a:ext cx="7705725" cy="2272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4D4D4D"/>
              </a:buClr>
              <a:buFont typeface="Wingdings" pitchFamily="2" charset="2"/>
              <a:buChar char="§"/>
              <a:defRPr sz="3200">
                <a:solidFill>
                  <a:srgbClr val="292929"/>
                </a:solidFill>
                <a:latin typeface="+mn-lt"/>
                <a:ea typeface="+mn-ea"/>
                <a:cs typeface="+mn-cs"/>
              </a:defRPr>
            </a:lvl1pPr>
            <a:lvl2pPr marL="742950" indent="-285750" algn="l" rtl="0" eaLnBrk="1" fontAlgn="base" hangingPunct="1">
              <a:spcBef>
                <a:spcPct val="20000"/>
              </a:spcBef>
              <a:spcAft>
                <a:spcPct val="0"/>
              </a:spcAft>
              <a:buClr>
                <a:srgbClr val="4D4D4D"/>
              </a:buClr>
              <a:buFont typeface="Wingdings" pitchFamily="2" charset="2"/>
              <a:buChar char="§"/>
              <a:defRPr sz="2800">
                <a:solidFill>
                  <a:srgbClr val="292929"/>
                </a:solidFill>
                <a:latin typeface="+mn-lt"/>
              </a:defRPr>
            </a:lvl2pPr>
            <a:lvl3pPr marL="1143000" indent="-228600" algn="l" rtl="0" eaLnBrk="1" fontAlgn="base" hangingPunct="1">
              <a:spcBef>
                <a:spcPct val="20000"/>
              </a:spcBef>
              <a:spcAft>
                <a:spcPct val="0"/>
              </a:spcAft>
              <a:buClr>
                <a:srgbClr val="4D4D4D"/>
              </a:buClr>
              <a:buFont typeface="Wingdings" pitchFamily="2" charset="2"/>
              <a:buChar char="§"/>
              <a:defRPr sz="2400">
                <a:solidFill>
                  <a:srgbClr val="292929"/>
                </a:solidFill>
                <a:latin typeface="+mn-lt"/>
              </a:defRPr>
            </a:lvl3pPr>
            <a:lvl4pPr marL="1600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4pPr>
            <a:lvl5pPr marL="20574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5pPr>
            <a:lvl6pPr marL="25146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6pPr>
            <a:lvl7pPr marL="29718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7pPr>
            <a:lvl8pPr marL="34290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8pPr>
            <a:lvl9pPr marL="3886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9pPr>
          </a:lstStyle>
          <a:p>
            <a:pPr marL="0" lvl="1" indent="0">
              <a:buFont typeface="Wingdings" pitchFamily="2" charset="2"/>
              <a:buNone/>
            </a:pPr>
            <a:r>
              <a:rPr lang="en-US" sz="2400" dirty="0" smtClean="0"/>
              <a:t>. . . one applies logical principles . . . to solve problems with a high degree of innovation, divergent thinking and risk taking. </a:t>
            </a:r>
          </a:p>
          <a:p>
            <a:pPr marL="0" lvl="1" indent="0">
              <a:buFont typeface="Wingdings" pitchFamily="2" charset="2"/>
              <a:buNone/>
            </a:pPr>
            <a:r>
              <a:rPr lang="en-US" sz="2400" dirty="0" smtClean="0"/>
              <a:t>. . . show evidence of integrating knowledge across disciplinary boundaries.  Depth and breadth of understanding of disciplines essential to this outcome.  </a:t>
            </a:r>
            <a:br>
              <a:rPr lang="en-US" sz="2400" dirty="0" smtClean="0"/>
            </a:br>
            <a:endParaRPr lang="en-US" sz="2400" dirty="0" smtClean="0"/>
          </a:p>
          <a:p>
            <a:endParaRPr lang="en-US" dirty="0"/>
          </a:p>
        </p:txBody>
      </p:sp>
    </p:spTree>
    <p:extLst>
      <p:ext uri="{BB962C8B-B14F-4D97-AF65-F5344CB8AC3E}">
        <p14:creationId xmlns:p14="http://schemas.microsoft.com/office/powerpoint/2010/main" val="32672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and Creative Thinking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42451532"/>
              </p:ext>
            </p:extLst>
          </p:nvPr>
        </p:nvGraphicFramePr>
        <p:xfrm>
          <a:off x="1258888" y="3507707"/>
          <a:ext cx="7705724" cy="3227772"/>
        </p:xfrm>
        <a:graphic>
          <a:graphicData uri="http://schemas.openxmlformats.org/drawingml/2006/table">
            <a:tbl>
              <a:tblPr firstRow="1" bandRow="1">
                <a:tableStyleId>{073A0DAA-6AF3-43AB-8588-CEC1D06C72B9}</a:tableStyleId>
              </a:tblPr>
              <a:tblGrid>
                <a:gridCol w="1926431"/>
                <a:gridCol w="1926431"/>
                <a:gridCol w="1926431"/>
                <a:gridCol w="1926431"/>
              </a:tblGrid>
              <a:tr h="557764">
                <a:tc>
                  <a:txBody>
                    <a:bodyPr/>
                    <a:lstStyle/>
                    <a:p>
                      <a:endParaRPr lang="en-US" dirty="0"/>
                    </a:p>
                  </a:txBody>
                  <a:tcPr/>
                </a:tc>
                <a:tc>
                  <a:txBody>
                    <a:bodyPr/>
                    <a:lstStyle/>
                    <a:p>
                      <a:r>
                        <a:rPr lang="en-US" dirty="0" smtClean="0"/>
                        <a:t>Introduce</a:t>
                      </a:r>
                      <a:endParaRPr lang="en-US" dirty="0"/>
                    </a:p>
                  </a:txBody>
                  <a:tcPr/>
                </a:tc>
                <a:tc>
                  <a:txBody>
                    <a:bodyPr/>
                    <a:lstStyle/>
                    <a:p>
                      <a:r>
                        <a:rPr lang="en-US" dirty="0" smtClean="0"/>
                        <a:t>Reinforce</a:t>
                      </a:r>
                      <a:endParaRPr lang="en-US" dirty="0"/>
                    </a:p>
                  </a:txBody>
                  <a:tcPr/>
                </a:tc>
                <a:tc>
                  <a:txBody>
                    <a:bodyPr/>
                    <a:lstStyle/>
                    <a:p>
                      <a:r>
                        <a:rPr lang="en-US" dirty="0" smtClean="0"/>
                        <a:t>Mastery</a:t>
                      </a:r>
                      <a:endParaRPr lang="en-US" dirty="0"/>
                    </a:p>
                  </a:txBody>
                  <a:tcPr/>
                </a:tc>
              </a:tr>
              <a:tr h="557764">
                <a:tc>
                  <a:txBody>
                    <a:bodyPr/>
                    <a:lstStyle/>
                    <a:p>
                      <a:r>
                        <a:rPr lang="en-US" dirty="0" smtClean="0"/>
                        <a:t>Inquiry and Analysis</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557764">
                <a:tc>
                  <a:txBody>
                    <a:bodyPr/>
                    <a:lstStyle/>
                    <a:p>
                      <a:r>
                        <a:rPr lang="en-US" dirty="0" smtClean="0"/>
                        <a:t>Problem Solving</a:t>
                      </a:r>
                    </a:p>
                  </a:txBody>
                  <a:tcPr/>
                </a:tc>
                <a:tc>
                  <a:txBody>
                    <a:bodyPr/>
                    <a:lstStyle/>
                    <a:p>
                      <a:endParaRPr lang="en-US" dirty="0"/>
                    </a:p>
                  </a:txBody>
                  <a:tcPr/>
                </a:tc>
                <a:tc>
                  <a:txBody>
                    <a:bodyPr/>
                    <a:lstStyle/>
                    <a:p>
                      <a:endParaRPr lang="en-US" dirty="0"/>
                    </a:p>
                  </a:txBody>
                  <a:tcPr/>
                </a:tc>
                <a:tc>
                  <a:txBody>
                    <a:bodyPr/>
                    <a:lstStyle/>
                    <a:p>
                      <a:pPr algn="ctr"/>
                      <a:endParaRPr lang="en-US" sz="2400" b="1" dirty="0"/>
                    </a:p>
                  </a:txBody>
                  <a:tcPr/>
                </a:tc>
              </a:tr>
              <a:tr h="557764">
                <a:tc>
                  <a:txBody>
                    <a:bodyPr/>
                    <a:lstStyle/>
                    <a:p>
                      <a:r>
                        <a:rPr lang="en-US" dirty="0" smtClean="0"/>
                        <a:t>Creativity</a:t>
                      </a:r>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r>
              <a:tr h="557764">
                <a:tc>
                  <a:txBody>
                    <a:bodyPr/>
                    <a:lstStyle/>
                    <a:p>
                      <a:r>
                        <a:rPr lang="en-US" dirty="0" smtClean="0"/>
                        <a:t>Depth and Breadth</a:t>
                      </a:r>
                      <a:r>
                        <a:rPr lang="en-US" baseline="0" dirty="0" smtClean="0"/>
                        <a:t> of Understanding</a:t>
                      </a:r>
                      <a:endParaRPr lang="en-US" dirty="0"/>
                    </a:p>
                  </a:txBody>
                  <a:tcPr/>
                </a:tc>
                <a:tc>
                  <a:txBody>
                    <a:bodyPr/>
                    <a:lstStyle/>
                    <a:p>
                      <a:endParaRPr lang="en-US" dirty="0"/>
                    </a:p>
                  </a:txBody>
                  <a:tcPr/>
                </a:tc>
                <a:tc>
                  <a:txBody>
                    <a:bodyPr/>
                    <a:lstStyle/>
                    <a:p>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400" b="1" dirty="0" smtClean="0"/>
                        <a:t>x</a:t>
                      </a:r>
                    </a:p>
                    <a:p>
                      <a:pPr algn="ctr"/>
                      <a:endParaRPr lang="en-US" dirty="0"/>
                    </a:p>
                  </a:txBody>
                  <a:tcPr/>
                </a:tc>
              </a:tr>
            </a:tbl>
          </a:graphicData>
        </a:graphic>
      </p:graphicFrame>
      <p:sp>
        <p:nvSpPr>
          <p:cNvPr id="6" name="TextBox 5"/>
          <p:cNvSpPr txBox="1"/>
          <p:nvPr/>
        </p:nvSpPr>
        <p:spPr>
          <a:xfrm>
            <a:off x="2687053" y="1671053"/>
            <a:ext cx="184666" cy="369332"/>
          </a:xfrm>
          <a:prstGeom prst="rect">
            <a:avLst/>
          </a:prstGeom>
          <a:noFill/>
        </p:spPr>
        <p:txBody>
          <a:bodyPr wrap="none" rtlCol="0">
            <a:spAutoFit/>
          </a:bodyPr>
          <a:lstStyle/>
          <a:p>
            <a:endParaRPr lang="en-US" dirty="0"/>
          </a:p>
        </p:txBody>
      </p:sp>
      <p:sp>
        <p:nvSpPr>
          <p:cNvPr id="7" name="Content Placeholder 4"/>
          <p:cNvSpPr txBox="1">
            <a:spLocks/>
          </p:cNvSpPr>
          <p:nvPr/>
        </p:nvSpPr>
        <p:spPr bwMode="auto">
          <a:xfrm>
            <a:off x="1258888" y="981076"/>
            <a:ext cx="7705725" cy="2272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4D4D4D"/>
              </a:buClr>
              <a:buFont typeface="Wingdings" pitchFamily="2" charset="2"/>
              <a:buChar char="§"/>
              <a:defRPr sz="3200">
                <a:solidFill>
                  <a:srgbClr val="292929"/>
                </a:solidFill>
                <a:latin typeface="+mn-lt"/>
                <a:ea typeface="+mn-ea"/>
                <a:cs typeface="+mn-cs"/>
              </a:defRPr>
            </a:lvl1pPr>
            <a:lvl2pPr marL="742950" indent="-285750" algn="l" rtl="0" eaLnBrk="1" fontAlgn="base" hangingPunct="1">
              <a:spcBef>
                <a:spcPct val="20000"/>
              </a:spcBef>
              <a:spcAft>
                <a:spcPct val="0"/>
              </a:spcAft>
              <a:buClr>
                <a:srgbClr val="4D4D4D"/>
              </a:buClr>
              <a:buFont typeface="Wingdings" pitchFamily="2" charset="2"/>
              <a:buChar char="§"/>
              <a:defRPr sz="2800">
                <a:solidFill>
                  <a:srgbClr val="292929"/>
                </a:solidFill>
                <a:latin typeface="+mn-lt"/>
              </a:defRPr>
            </a:lvl2pPr>
            <a:lvl3pPr marL="1143000" indent="-228600" algn="l" rtl="0" eaLnBrk="1" fontAlgn="base" hangingPunct="1">
              <a:spcBef>
                <a:spcPct val="20000"/>
              </a:spcBef>
              <a:spcAft>
                <a:spcPct val="0"/>
              </a:spcAft>
              <a:buClr>
                <a:srgbClr val="4D4D4D"/>
              </a:buClr>
              <a:buFont typeface="Wingdings" pitchFamily="2" charset="2"/>
              <a:buChar char="§"/>
              <a:defRPr sz="2400">
                <a:solidFill>
                  <a:srgbClr val="292929"/>
                </a:solidFill>
                <a:latin typeface="+mn-lt"/>
              </a:defRPr>
            </a:lvl3pPr>
            <a:lvl4pPr marL="1600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4pPr>
            <a:lvl5pPr marL="20574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5pPr>
            <a:lvl6pPr marL="25146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6pPr>
            <a:lvl7pPr marL="29718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7pPr>
            <a:lvl8pPr marL="34290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8pPr>
            <a:lvl9pPr marL="3886200" indent="-228600" algn="l" rtl="0" eaLnBrk="1" fontAlgn="base" hangingPunct="1">
              <a:spcBef>
                <a:spcPct val="20000"/>
              </a:spcBef>
              <a:spcAft>
                <a:spcPct val="0"/>
              </a:spcAft>
              <a:buClr>
                <a:srgbClr val="4D4D4D"/>
              </a:buClr>
              <a:buFont typeface="Wingdings" pitchFamily="2" charset="2"/>
              <a:buChar char="§"/>
              <a:defRPr sz="2000">
                <a:solidFill>
                  <a:srgbClr val="292929"/>
                </a:solidFill>
                <a:latin typeface="+mn-lt"/>
              </a:defRPr>
            </a:lvl9pPr>
          </a:lstStyle>
          <a:p>
            <a:pPr marL="342900" lvl="1" indent="-342900"/>
            <a:r>
              <a:rPr lang="en-US" sz="2400" dirty="0"/>
              <a:t>Depth and Breadth of Understanding</a:t>
            </a:r>
          </a:p>
          <a:p>
            <a:pPr marL="742950" lvl="2" indent="-342900"/>
            <a:endParaRPr lang="en-US" sz="2000" dirty="0"/>
          </a:p>
          <a:p>
            <a:pPr marL="742950" lvl="2" indent="-342900"/>
            <a:r>
              <a:rPr lang="en-US" sz="2000" b="1" dirty="0"/>
              <a:t>Level 3</a:t>
            </a:r>
            <a:r>
              <a:rPr lang="en-US" sz="2000" dirty="0"/>
              <a:t>: Compares the merits of alternate hypotheses in many different disciplines. Demonstrates mastery of a body of knowledge and critically evaluates the limits of their own knowledge and how these limits influence analyses.</a:t>
            </a:r>
          </a:p>
          <a:p>
            <a:pPr marL="0" lvl="1" indent="0">
              <a:buFont typeface="Wingdings" pitchFamily="2" charset="2"/>
              <a:buNone/>
            </a:pPr>
            <a:r>
              <a:rPr lang="en-US" sz="2400" dirty="0" smtClean="0"/>
              <a:t/>
            </a:r>
            <a:br>
              <a:rPr lang="en-US" sz="2400" dirty="0" smtClean="0"/>
            </a:br>
            <a:endParaRPr lang="en-US" sz="2400" dirty="0" smtClean="0"/>
          </a:p>
          <a:p>
            <a:endParaRPr lang="en-US" dirty="0"/>
          </a:p>
        </p:txBody>
      </p:sp>
    </p:spTree>
    <p:extLst>
      <p:ext uri="{BB962C8B-B14F-4D97-AF65-F5344CB8AC3E}">
        <p14:creationId xmlns:p14="http://schemas.microsoft.com/office/powerpoint/2010/main" val="2349832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912" y="115888"/>
            <a:ext cx="7711603" cy="647700"/>
          </a:xfrm>
        </p:spPr>
        <p:txBody>
          <a:bodyPr/>
          <a:lstStyle/>
          <a:p>
            <a:r>
              <a:rPr lang="en-US" sz="3200" dirty="0" smtClean="0"/>
              <a:t>Assessing L.O.s in Undergrad programs</a:t>
            </a:r>
            <a:endParaRPr lang="en-US" dirty="0"/>
          </a:p>
        </p:txBody>
      </p:sp>
      <p:sp>
        <p:nvSpPr>
          <p:cNvPr id="4" name="Content Placeholder 2"/>
          <p:cNvSpPr>
            <a:spLocks noGrp="1"/>
          </p:cNvSpPr>
          <p:nvPr>
            <p:ph idx="1"/>
          </p:nvPr>
        </p:nvSpPr>
        <p:spPr>
          <a:xfrm>
            <a:off x="1258888" y="981075"/>
            <a:ext cx="7784627" cy="5520209"/>
          </a:xfrm>
        </p:spPr>
        <p:txBody>
          <a:bodyPr/>
          <a:lstStyle/>
          <a:p>
            <a:pPr>
              <a:buFont typeface="Wingdings" pitchFamily="2" charset="2"/>
              <a:buChar char="§"/>
            </a:pPr>
            <a:r>
              <a:rPr lang="en-US" sz="2400" dirty="0" smtClean="0"/>
              <a:t>Collaboration with Desire2Learn to develop the assessment tools within our current LMS</a:t>
            </a:r>
            <a:br>
              <a:rPr lang="en-US" sz="2400" dirty="0" smtClean="0"/>
            </a:br>
            <a:endParaRPr lang="en-US" sz="2400" dirty="0" smtClean="0"/>
          </a:p>
          <a:p>
            <a:pPr>
              <a:buFont typeface="Wingdings" pitchFamily="2" charset="2"/>
              <a:buChar char="§"/>
            </a:pPr>
            <a:r>
              <a:rPr lang="en-US" sz="2400" dirty="0" smtClean="0"/>
              <a:t>Our eventual goal:  an assessment method that will be used by all departments and programs</a:t>
            </a:r>
            <a:br>
              <a:rPr lang="en-US" sz="2400" dirty="0" smtClean="0"/>
            </a:br>
            <a:endParaRPr lang="en-US" sz="2400" dirty="0" smtClean="0"/>
          </a:p>
          <a:p>
            <a:pPr lvl="1"/>
            <a:r>
              <a:rPr lang="en-US" sz="2400" dirty="0" smtClean="0"/>
              <a:t>The initial plan engaged two programs:</a:t>
            </a:r>
          </a:p>
          <a:p>
            <a:pPr lvl="1"/>
            <a:r>
              <a:rPr lang="en-US" sz="2000" dirty="0" smtClean="0"/>
              <a:t>Bachelor </a:t>
            </a:r>
            <a:r>
              <a:rPr lang="en-US" sz="2000" dirty="0"/>
              <a:t>of Arts and Science</a:t>
            </a:r>
          </a:p>
          <a:p>
            <a:pPr lvl="1"/>
            <a:r>
              <a:rPr lang="en-US" sz="2000" dirty="0"/>
              <a:t>Bachelor of Engineering </a:t>
            </a:r>
            <a:br>
              <a:rPr lang="en-US" sz="2000" dirty="0"/>
            </a:br>
            <a:endParaRPr lang="en-CA" sz="600" dirty="0"/>
          </a:p>
          <a:p>
            <a:pPr marL="0" indent="0">
              <a:buNone/>
            </a:pPr>
            <a:endParaRPr lang="en-US" sz="2400" dirty="0" smtClean="0"/>
          </a:p>
          <a:p>
            <a:pPr>
              <a:buFont typeface="Wingdings" pitchFamily="2" charset="2"/>
              <a:buChar char="§"/>
            </a:pPr>
            <a:r>
              <a:rPr lang="en-US" sz="2400" dirty="0" smtClean="0"/>
              <a:t>Now working with the full B. Eng program and beginning process with DVM (Veterinary Medicine)</a:t>
            </a:r>
          </a:p>
        </p:txBody>
      </p:sp>
    </p:spTree>
    <p:extLst>
      <p:ext uri="{BB962C8B-B14F-4D97-AF65-F5344CB8AC3E}">
        <p14:creationId xmlns:p14="http://schemas.microsoft.com/office/powerpoint/2010/main" val="2722562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Lessons learned… so far</a:t>
            </a:r>
            <a:endParaRPr lang="en-US" dirty="0"/>
          </a:p>
        </p:txBody>
      </p:sp>
      <p:sp>
        <p:nvSpPr>
          <p:cNvPr id="4" name="Content Placeholder 2"/>
          <p:cNvSpPr>
            <a:spLocks noGrp="1"/>
          </p:cNvSpPr>
          <p:nvPr>
            <p:ph idx="1"/>
          </p:nvPr>
        </p:nvSpPr>
        <p:spPr>
          <a:xfrm>
            <a:off x="1258888" y="1336431"/>
            <a:ext cx="7705725" cy="5245239"/>
          </a:xfrm>
        </p:spPr>
        <p:txBody>
          <a:bodyPr/>
          <a:lstStyle/>
          <a:p>
            <a:pPr>
              <a:buFont typeface="Wingdings" pitchFamily="2" charset="2"/>
              <a:buChar char="§"/>
            </a:pPr>
            <a:r>
              <a:rPr lang="en-CA" sz="2400" dirty="0" smtClean="0"/>
              <a:t>Software development </a:t>
            </a:r>
            <a:r>
              <a:rPr lang="en-CA" sz="2400" u="sng" dirty="0" smtClean="0"/>
              <a:t>is not </a:t>
            </a:r>
            <a:r>
              <a:rPr lang="en-CA" sz="2400" dirty="0" smtClean="0"/>
              <a:t>the most complex aspect of the project</a:t>
            </a:r>
            <a:br>
              <a:rPr lang="en-CA" sz="2400" dirty="0" smtClean="0"/>
            </a:br>
            <a:endParaRPr lang="en-CA" sz="2400" dirty="0" smtClean="0"/>
          </a:p>
          <a:p>
            <a:pPr>
              <a:buFont typeface="Wingdings" pitchFamily="2" charset="2"/>
              <a:buChar char="§"/>
            </a:pPr>
            <a:r>
              <a:rPr lang="en-CA" sz="2400" dirty="0" smtClean="0"/>
              <a:t>Decisions re: which outcomes to assess at what point in the curriculum progression is complex</a:t>
            </a:r>
            <a:br>
              <a:rPr lang="en-CA" sz="2400" dirty="0" smtClean="0"/>
            </a:br>
            <a:endParaRPr lang="en-CA" sz="2400" dirty="0" smtClean="0"/>
          </a:p>
          <a:p>
            <a:pPr>
              <a:buFont typeface="Wingdings" pitchFamily="2" charset="2"/>
              <a:buChar char="§"/>
            </a:pPr>
            <a:r>
              <a:rPr lang="en-CA" sz="2400" dirty="0" smtClean="0"/>
              <a:t>Long term, challenge is to gain full departmental and faculty engagement:</a:t>
            </a:r>
          </a:p>
          <a:p>
            <a:pPr lvl="1"/>
            <a:r>
              <a:rPr lang="en-CA" sz="2000" dirty="0" smtClean="0"/>
              <a:t>Much resistance, paranoia, and hope for continued status quo</a:t>
            </a:r>
          </a:p>
          <a:p>
            <a:r>
              <a:rPr lang="en-US" sz="2400" dirty="0"/>
              <a:t>Identify your </a:t>
            </a:r>
            <a:r>
              <a:rPr lang="en-US" sz="2400" dirty="0" smtClean="0"/>
              <a:t>champions and the most engaged programs, and </a:t>
            </a:r>
            <a:r>
              <a:rPr lang="en-US" sz="2400" dirty="0"/>
              <a:t>leverage their enthusiasm and persuasiveness</a:t>
            </a:r>
          </a:p>
          <a:p>
            <a:pPr>
              <a:buFont typeface="Wingdings" pitchFamily="2" charset="2"/>
              <a:buChar char="§"/>
            </a:pPr>
            <a:endParaRPr lang="en-CA" sz="2400" dirty="0" smtClean="0"/>
          </a:p>
          <a:p>
            <a:pPr marL="0" indent="0">
              <a:buNone/>
            </a:pPr>
            <a:r>
              <a:rPr lang="en-CA" sz="2400" dirty="0" smtClean="0"/>
              <a:t/>
            </a:r>
            <a:br>
              <a:rPr lang="en-CA" sz="2400" dirty="0" smtClean="0"/>
            </a:br>
            <a:endParaRPr lang="en-CA" sz="2400" dirty="0" smtClean="0"/>
          </a:p>
          <a:p>
            <a:pPr>
              <a:buFont typeface="Wingdings" pitchFamily="2" charset="2"/>
              <a:buChar char="§"/>
            </a:pPr>
            <a:endParaRPr lang="en-CA" dirty="0" smtClean="0"/>
          </a:p>
          <a:p>
            <a:pPr>
              <a:buFont typeface="Wingdings" pitchFamily="2" charset="2"/>
              <a:buChar char="§"/>
            </a:pPr>
            <a:endParaRPr lang="en-US" dirty="0" smtClean="0"/>
          </a:p>
        </p:txBody>
      </p:sp>
    </p:spTree>
    <p:extLst>
      <p:ext uri="{BB962C8B-B14F-4D97-AF65-F5344CB8AC3E}">
        <p14:creationId xmlns:p14="http://schemas.microsoft.com/office/powerpoint/2010/main" val="415967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UGBlueRed">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UofG_3_blue (2)">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UGBlueRed.thmx</Template>
  <TotalTime>1389</TotalTime>
  <Words>1139</Words>
  <Application>Microsoft Office PowerPoint</Application>
  <PresentationFormat>On-screen Show (4:3)</PresentationFormat>
  <Paragraphs>164</Paragraphs>
  <Slides>14</Slides>
  <Notes>3</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UGBlueRed</vt:lpstr>
      <vt:lpstr>1_UofG_3_blue (2)</vt:lpstr>
      <vt:lpstr> Graduate Learning Outcomes: The challenge of assessment </vt:lpstr>
      <vt:lpstr>Fostering a learning outcomes culture</vt:lpstr>
      <vt:lpstr>Fostering the Culture</vt:lpstr>
      <vt:lpstr>University Learning Outcomes</vt:lpstr>
      <vt:lpstr>PowerPoint Presentation</vt:lpstr>
      <vt:lpstr>Critical and Creative Thinking</vt:lpstr>
      <vt:lpstr>Critical and Creative Thinking</vt:lpstr>
      <vt:lpstr>Assessing L.O.s in Undergrad programs</vt:lpstr>
      <vt:lpstr>Lessons learned… so far</vt:lpstr>
      <vt:lpstr>How to proceed?</vt:lpstr>
      <vt:lpstr>So… how do we assess in grad programs? </vt:lpstr>
      <vt:lpstr> Communicating Rubric </vt:lpstr>
      <vt:lpstr>Information Literacy Rubric</vt:lpstr>
      <vt:lpstr>Thank You </vt:lpstr>
    </vt:vector>
  </TitlesOfParts>
  <Company>University of Guelph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Culture of Learning Outcomes Assessment: Lessons Learned and Challenges Ahead</dc:title>
  <dc:creator>Patricia Tersigni</dc:creator>
  <cp:lastModifiedBy>Snowdon, Mike</cp:lastModifiedBy>
  <cp:revision>62</cp:revision>
  <dcterms:created xsi:type="dcterms:W3CDTF">2013-04-13T10:49:10Z</dcterms:created>
  <dcterms:modified xsi:type="dcterms:W3CDTF">2014-10-15T13:58:50Z</dcterms:modified>
</cp:coreProperties>
</file>