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317" r:id="rId3"/>
    <p:sldId id="666" r:id="rId4"/>
    <p:sldId id="681" r:id="rId5"/>
    <p:sldId id="689" r:id="rId6"/>
    <p:sldId id="685" r:id="rId7"/>
    <p:sldId id="29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2EAA8DD-4826-6F40-B308-2F33D63B92A6}">
          <p14:sldIdLst>
            <p14:sldId id="256"/>
          </p14:sldIdLst>
        </p14:section>
        <p14:section name="WIL and Future Proofing Canada" id="{0D206E00-D3A2-F648-BC38-28B0B8DD52F7}">
          <p14:sldIdLst>
            <p14:sldId id="317"/>
          </p14:sldIdLst>
        </p14:section>
        <p14:section name="Quality WIL Framework" id="{89B9F49A-385F-6D46-AE8D-F7BB6FA0D1BE}">
          <p14:sldIdLst>
            <p14:sldId id="666"/>
          </p14:sldIdLst>
        </p14:section>
        <p14:section name="Intensity" id="{A8879120-0B27-7C4D-A0B4-581109D79226}">
          <p14:sldIdLst>
            <p14:sldId id="681"/>
            <p14:sldId id="689"/>
          </p14:sldIdLst>
        </p14:section>
        <p14:section name="Impact of Learning" id="{40D68AC8-1FE3-0545-84D7-AC648211DE68}">
          <p14:sldIdLst>
            <p14:sldId id="685"/>
          </p14:sldIdLst>
        </p14:section>
        <p14:section name="End Slides - Optional" id="{12DB6DFC-EBCA-6F41-8A05-FF37C4AEA112}">
          <p14:sldIdLst>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an Armitage" initials="SA" lastIdx="40" clrIdx="0">
    <p:extLst>
      <p:ext uri="{19B8F6BF-5375-455C-9EA6-DF929625EA0E}">
        <p15:presenceInfo xmlns:p15="http://schemas.microsoft.com/office/powerpoint/2012/main" userId="369bdc709d9e06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759"/>
    <a:srgbClr val="FFFEAE"/>
    <a:srgbClr val="E1B436"/>
    <a:srgbClr val="81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2DC57-969B-4663-AE6A-4BD3CB032246}" v="1" dt="2020-10-02T17:21:37.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27"/>
    <p:restoredTop sz="86508"/>
  </p:normalViewPr>
  <p:slideViewPr>
    <p:cSldViewPr snapToGrid="0" snapToObjects="1">
      <p:cViewPr varScale="1">
        <p:scale>
          <a:sx n="75" d="100"/>
          <a:sy n="75" d="100"/>
        </p:scale>
        <p:origin x="442" y="48"/>
      </p:cViewPr>
      <p:guideLst/>
    </p:cSldViewPr>
  </p:slideViewPr>
  <p:outlineViewPr>
    <p:cViewPr>
      <p:scale>
        <a:sx n="33" d="100"/>
        <a:sy n="33" d="100"/>
      </p:scale>
      <p:origin x="0" y="-49128"/>
    </p:cViewPr>
  </p:outlineViewPr>
  <p:notesTextViewPr>
    <p:cViewPr>
      <p:scale>
        <a:sx n="3" d="2"/>
        <a:sy n="3" d="2"/>
      </p:scale>
      <p:origin x="0" y="0"/>
    </p:cViewPr>
  </p:notesTextViewPr>
  <p:sorterViewPr>
    <p:cViewPr>
      <p:scale>
        <a:sx n="66" d="100"/>
        <a:sy n="66" d="100"/>
      </p:scale>
      <p:origin x="0" y="-7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4E254-3E84-544C-BE12-4694ED0D1711}"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9244F-1E39-2B45-9221-C4D8802D9945}" type="slidenum">
              <a:rPr lang="en-US" smtClean="0"/>
              <a:t>‹#›</a:t>
            </a:fld>
            <a:endParaRPr lang="en-US"/>
          </a:p>
        </p:txBody>
      </p:sp>
    </p:spTree>
    <p:extLst>
      <p:ext uri="{BB962C8B-B14F-4D97-AF65-F5344CB8AC3E}">
        <p14:creationId xmlns:p14="http://schemas.microsoft.com/office/powerpoint/2010/main" val="38099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428043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But what is Industry 4.0?</a:t>
            </a:r>
          </a:p>
          <a:p>
            <a:pPr marL="0" indent="0">
              <a:buNone/>
            </a:pPr>
            <a:endParaRPr lang="en-US" dirty="0"/>
          </a:p>
          <a:p>
            <a:pPr marL="0" indent="0">
              <a:buNone/>
            </a:pPr>
            <a:r>
              <a:rPr lang="en-US" dirty="0"/>
              <a:t>Workplaces are:</a:t>
            </a:r>
          </a:p>
          <a:p>
            <a:pPr lvl="1"/>
            <a:r>
              <a:rPr lang="en-US" dirty="0"/>
              <a:t>Shifting to Industry 4.0 (AI, automation, robots) – “humans wanted”</a:t>
            </a:r>
          </a:p>
          <a:p>
            <a:pPr lvl="1"/>
            <a:r>
              <a:rPr lang="en-US" dirty="0"/>
              <a:t>Engaging with Globalization 4.0 (diverse and interconnected workplaces)</a:t>
            </a:r>
          </a:p>
          <a:p>
            <a:pPr lvl="1"/>
            <a:r>
              <a:rPr lang="en-US" dirty="0"/>
              <a:t>Increasing use of contract work (gig economy) – decline in standard careers</a:t>
            </a:r>
          </a:p>
          <a:p>
            <a:pPr lvl="1"/>
            <a:r>
              <a:rPr lang="en-US" dirty="0"/>
              <a:t>Increasing need for workers who have the skills to cope with change</a:t>
            </a:r>
          </a:p>
          <a:p>
            <a:pPr lvl="1"/>
            <a:r>
              <a:rPr lang="en-US" dirty="0"/>
              <a:t>Re-defining jobs and roles</a:t>
            </a:r>
          </a:p>
          <a:p>
            <a:pPr lvl="1"/>
            <a:r>
              <a:rPr lang="en-US" dirty="0"/>
              <a:t>Re-defining recruitment strategies</a:t>
            </a:r>
          </a:p>
          <a:p>
            <a:pPr lvl="1"/>
            <a:r>
              <a:rPr lang="en-US" dirty="0"/>
              <a:t>Requiring frequent upskilling/re-skilling of employees – life-long learning</a:t>
            </a:r>
          </a:p>
        </p:txBody>
      </p:sp>
      <p:sp>
        <p:nvSpPr>
          <p:cNvPr id="4" name="Slide Number Placeholder 3"/>
          <p:cNvSpPr>
            <a:spLocks noGrp="1"/>
          </p:cNvSpPr>
          <p:nvPr>
            <p:ph type="sldNum" sz="quarter" idx="5"/>
          </p:nvPr>
        </p:nvSpPr>
        <p:spPr/>
        <p:txBody>
          <a:bodyPr/>
          <a:lstStyle/>
          <a:p>
            <a:fld id="{F689244F-1E39-2B45-9221-C4D8802D9945}" type="slidenum">
              <a:rPr lang="en-US" smtClean="0"/>
              <a:t>2</a:t>
            </a:fld>
            <a:endParaRPr lang="en-US"/>
          </a:p>
        </p:txBody>
      </p:sp>
    </p:spTree>
    <p:extLst>
      <p:ext uri="{BB962C8B-B14F-4D97-AF65-F5344CB8AC3E}">
        <p14:creationId xmlns:p14="http://schemas.microsoft.com/office/powerpoint/2010/main" val="222531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ANIMATION ON THIS SLIDE!</a:t>
            </a:r>
            <a:endParaRPr dirty="0"/>
          </a:p>
        </p:txBody>
      </p:sp>
    </p:spTree>
    <p:extLst>
      <p:ext uri="{BB962C8B-B14F-4D97-AF65-F5344CB8AC3E}">
        <p14:creationId xmlns:p14="http://schemas.microsoft.com/office/powerpoint/2010/main" val="190770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Within Co-operative and Experiential Education at Waterloo, we plan to leverage this Waterloo Advantage by implementing a </a:t>
            </a:r>
            <a:r>
              <a:rPr lang="en-CA" sz="1200" b="1" kern="1200" dirty="0">
                <a:solidFill>
                  <a:schemeClr val="tx1"/>
                </a:solidFill>
                <a:effectLst/>
                <a:latin typeface="+mn-lt"/>
                <a:ea typeface="+mn-ea"/>
                <a:cs typeface="+mn-cs"/>
              </a:rPr>
              <a:t>future ready talent framework</a:t>
            </a:r>
            <a:r>
              <a:rPr lang="en-CA" sz="1200" kern="1200" dirty="0">
                <a:solidFill>
                  <a:schemeClr val="tx1"/>
                </a:solidFill>
                <a:effectLst/>
                <a:latin typeface="+mn-lt"/>
                <a:ea typeface="+mn-ea"/>
                <a:cs typeface="+mn-cs"/>
              </a:rPr>
              <a:t> which will underpin all Co-op and WIL experiences at Waterloo.  The framework is based on 19 existing competency frameworks and informed by the literature on the future of work and learning.  The draft framework identifies four main categories of skills which will be critical for success in the future workplace.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students who participate in Co-op and WIL at Waterloo will be introduced to, trained and assessed on, and encouraged to reflect on these talents.  In addition to an improved student learning experience, the framework will support multiple WIL stakeholders: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Employers</a:t>
            </a:r>
            <a:r>
              <a:rPr lang="en-US" sz="1200" kern="1200" dirty="0">
                <a:solidFill>
                  <a:schemeClr val="tx1"/>
                </a:solidFill>
                <a:effectLst/>
                <a:latin typeface="+mn-lt"/>
                <a:ea typeface="+mn-ea"/>
                <a:cs typeface="+mn-cs"/>
              </a:rPr>
              <a:t> - better evidence on the talents that students develop through Co-op and WIL thus improving their recruitment and retention of talent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Faculties</a:t>
            </a:r>
            <a:r>
              <a:rPr lang="en-US" sz="1200" kern="1200" dirty="0">
                <a:solidFill>
                  <a:schemeClr val="tx1"/>
                </a:solidFill>
                <a:effectLst/>
                <a:latin typeface="+mn-lt"/>
                <a:ea typeface="+mn-ea"/>
                <a:cs typeface="+mn-cs"/>
              </a:rPr>
              <a:t> - enhanced evidence and data on the skills their students are developing in Co-op and WIL experiences for improved integration, additional evidence for program level outcomes, and data for program reviews and curricular renewal.</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Waterloo - </a:t>
            </a:r>
            <a:r>
              <a:rPr lang="en-US" sz="1200" kern="1200" dirty="0">
                <a:solidFill>
                  <a:schemeClr val="tx1"/>
                </a:solidFill>
                <a:effectLst/>
                <a:latin typeface="+mn-lt"/>
                <a:ea typeface="+mn-ea"/>
                <a:cs typeface="+mn-cs"/>
              </a:rPr>
              <a:t>richer, more comprehensive picture of the role that Co-op and WIL plays in developing future ready talent which can be aggregated and used to demonstrate impact at the institutional level.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4</a:t>
            </a:fld>
            <a:endParaRPr lang="en-US" dirty="0"/>
          </a:p>
        </p:txBody>
      </p:sp>
    </p:spTree>
    <p:extLst>
      <p:ext uri="{BB962C8B-B14F-4D97-AF65-F5344CB8AC3E}">
        <p14:creationId xmlns:p14="http://schemas.microsoft.com/office/powerpoint/2010/main" val="388484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No matter what learning outcomes are identified for a program, </a:t>
            </a:r>
          </a:p>
          <a:p>
            <a:pPr marL="0" indent="0">
              <a:buNone/>
            </a:pPr>
            <a:r>
              <a:rPr lang="en-US" dirty="0"/>
              <a:t>Or the model of  program, </a:t>
            </a:r>
          </a:p>
          <a:p>
            <a:pPr marL="0" indent="0">
              <a:buNone/>
            </a:pPr>
            <a:endParaRPr lang="en-US" dirty="0"/>
          </a:p>
          <a:p>
            <a:pPr marL="0" indent="0">
              <a:buNone/>
            </a:pPr>
            <a:r>
              <a:rPr lang="en-US" b="1" dirty="0"/>
              <a:t>Time</a:t>
            </a:r>
            <a:r>
              <a:rPr lang="en-US" dirty="0"/>
              <a:t> spent in the experience and the </a:t>
            </a:r>
            <a:r>
              <a:rPr lang="en-US" b="1" dirty="0"/>
              <a:t>quality</a:t>
            </a:r>
            <a:r>
              <a:rPr lang="en-US" dirty="0"/>
              <a:t> of the program establishes the </a:t>
            </a:r>
            <a:r>
              <a:rPr lang="en-US" b="1" dirty="0"/>
              <a:t>intensity</a:t>
            </a:r>
            <a:r>
              <a:rPr lang="en-US" dirty="0"/>
              <a:t> of the program which, in turn, determines the </a:t>
            </a:r>
            <a:r>
              <a:rPr lang="en-US" b="1" dirty="0"/>
              <a:t>learning impact </a:t>
            </a:r>
            <a:r>
              <a:rPr lang="en-US" dirty="0"/>
              <a:t>of that experience.</a:t>
            </a:r>
          </a:p>
          <a:p>
            <a:endParaRPr lang="en-US" dirty="0"/>
          </a:p>
        </p:txBody>
      </p:sp>
      <p:sp>
        <p:nvSpPr>
          <p:cNvPr id="4" name="Slide Number Placeholder 3"/>
          <p:cNvSpPr>
            <a:spLocks noGrp="1"/>
          </p:cNvSpPr>
          <p:nvPr>
            <p:ph type="sldNum" sz="quarter" idx="5"/>
          </p:nvPr>
        </p:nvSpPr>
        <p:spPr/>
        <p:txBody>
          <a:bodyPr/>
          <a:lstStyle/>
          <a:p>
            <a:fld id="{F689244F-1E39-2B45-9221-C4D8802D9945}" type="slidenum">
              <a:rPr lang="en-US" smtClean="0"/>
              <a:t>5</a:t>
            </a:fld>
            <a:endParaRPr lang="en-US"/>
          </a:p>
        </p:txBody>
      </p:sp>
    </p:spTree>
    <p:extLst>
      <p:ext uri="{BB962C8B-B14F-4D97-AF65-F5344CB8AC3E}">
        <p14:creationId xmlns:p14="http://schemas.microsoft.com/office/powerpoint/2010/main" val="258713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Within Co-operative and Experiential Education at Waterloo, we plan to leverage this Waterloo Advantage by implementing a </a:t>
            </a:r>
            <a:r>
              <a:rPr lang="en-CA" sz="1200" b="1" kern="1200" dirty="0">
                <a:solidFill>
                  <a:schemeClr val="tx1"/>
                </a:solidFill>
                <a:effectLst/>
                <a:latin typeface="+mn-lt"/>
                <a:ea typeface="+mn-ea"/>
                <a:cs typeface="+mn-cs"/>
              </a:rPr>
              <a:t>future ready talent framework</a:t>
            </a:r>
            <a:r>
              <a:rPr lang="en-CA" sz="1200" kern="1200" dirty="0">
                <a:solidFill>
                  <a:schemeClr val="tx1"/>
                </a:solidFill>
                <a:effectLst/>
                <a:latin typeface="+mn-lt"/>
                <a:ea typeface="+mn-ea"/>
                <a:cs typeface="+mn-cs"/>
              </a:rPr>
              <a:t> which will underpin all Co-op and WIL experiences at Waterloo.  The framework is based on 19 existing competency frameworks and informed by the literature on the future of work and learning.  The draft framework identifies four main categories of skills which will be critical for success in the future workplace.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students who participate in Co-op and WIL at Waterloo will be introduced to, trained and assessed on, and encouraged to reflect on these talents.  In addition to an improved student learning experience, the framework will support multiple WIL stakeholders: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Employers</a:t>
            </a:r>
            <a:r>
              <a:rPr lang="en-US" sz="1200" kern="1200" dirty="0">
                <a:solidFill>
                  <a:schemeClr val="tx1"/>
                </a:solidFill>
                <a:effectLst/>
                <a:latin typeface="+mn-lt"/>
                <a:ea typeface="+mn-ea"/>
                <a:cs typeface="+mn-cs"/>
              </a:rPr>
              <a:t> - better evidence on the talents that students develop through Co-op and WIL thus improving their recruitment and retention of talent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Faculties</a:t>
            </a:r>
            <a:r>
              <a:rPr lang="en-US" sz="1200" kern="1200" dirty="0">
                <a:solidFill>
                  <a:schemeClr val="tx1"/>
                </a:solidFill>
                <a:effectLst/>
                <a:latin typeface="+mn-lt"/>
                <a:ea typeface="+mn-ea"/>
                <a:cs typeface="+mn-cs"/>
              </a:rPr>
              <a:t> - enhanced evidence and data on the skills their students are developing in Co-op and WIL experiences for improved integration, additional evidence for program level outcomes, and data for program reviews and curricular renewal.</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Waterloo - </a:t>
            </a:r>
            <a:r>
              <a:rPr lang="en-US" sz="1200" kern="1200" dirty="0">
                <a:solidFill>
                  <a:schemeClr val="tx1"/>
                </a:solidFill>
                <a:effectLst/>
                <a:latin typeface="+mn-lt"/>
                <a:ea typeface="+mn-ea"/>
                <a:cs typeface="+mn-cs"/>
              </a:rPr>
              <a:t>richer, more comprehensive picture of the role that Co-op and WIL plays in developing future ready talent which can be aggregated and used to demonstrate impact at the institutional level.</a:t>
            </a:r>
            <a:endParaRPr lang="en-CA"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689244F-1E39-2B45-9221-C4D8802D9945}" type="slidenum">
              <a:rPr lang="en-US" smtClean="0"/>
              <a:t>6</a:t>
            </a:fld>
            <a:endParaRPr lang="en-US"/>
          </a:p>
        </p:txBody>
      </p:sp>
    </p:spTree>
    <p:extLst>
      <p:ext uri="{BB962C8B-B14F-4D97-AF65-F5344CB8AC3E}">
        <p14:creationId xmlns:p14="http://schemas.microsoft.com/office/powerpoint/2010/main" val="426540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a:t>Thank you</a:t>
            </a:r>
            <a:endParaRPr dirty="0"/>
          </a:p>
        </p:txBody>
      </p:sp>
      <p:sp>
        <p:nvSpPr>
          <p:cNvPr id="573" name="Shape 5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506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QUALITY EL &amp; WIL FRAMEWORK</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50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r>
              <a:rPr lang="en-US"/>
              <a:t>QUALITY EL &amp; WIL FRAMEWORK</a:t>
            </a:r>
            <a:endParaRPr lang="en-US" dirty="0"/>
          </a:p>
        </p:txBody>
      </p:sp>
      <p:sp>
        <p:nvSpPr>
          <p:cNvPr id="12" name="Slide Number Placeholder 11"/>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399073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QUALITY EL &amp; WIL FRAMEWORK</a:t>
            </a:r>
            <a:endParaRPr lang="en-US" dirty="0"/>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353387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QUALITY EL &amp; WIL FRAMEWORK</a:t>
            </a:r>
            <a:endParaRPr lang="en-US" dirty="0"/>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25669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QUALITY EL &amp; WIL FRAMEWORK</a:t>
            </a:r>
            <a:endParaRPr lang="en-US" dirty="0"/>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404671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endParaRPr lang="en-US" dirty="0"/>
          </a:p>
        </p:txBody>
      </p:sp>
      <p:sp>
        <p:nvSpPr>
          <p:cNvPr id="4" name="Footer Placeholder 3"/>
          <p:cNvSpPr>
            <a:spLocks noGrp="1"/>
          </p:cNvSpPr>
          <p:nvPr>
            <p:ph type="ftr" sz="quarter" idx="11"/>
          </p:nvPr>
        </p:nvSpPr>
        <p:spPr/>
        <p:txBody>
          <a:bodyPr/>
          <a:lstStyle/>
          <a:p>
            <a:r>
              <a:rPr lang="en-US"/>
              <a:t>QUALITY EL &amp; WIL FRAMEWORK</a:t>
            </a:r>
            <a:endParaRPr lang="en-US" dirty="0"/>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36055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QUALITY EL &amp; WIL FRAMEWORK</a:t>
            </a:r>
            <a:endParaRPr lang="en-US" dirty="0"/>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83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endParaRPr lang="en-US" dirty="0"/>
          </a:p>
        </p:txBody>
      </p:sp>
      <p:sp>
        <p:nvSpPr>
          <p:cNvPr id="4" name="Footer Placeholder 3"/>
          <p:cNvSpPr>
            <a:spLocks noGrp="1"/>
          </p:cNvSpPr>
          <p:nvPr>
            <p:ph type="ftr" sz="quarter" idx="11"/>
          </p:nvPr>
        </p:nvSpPr>
        <p:spPr/>
        <p:txBody>
          <a:bodyPr/>
          <a:lstStyle/>
          <a:p>
            <a:r>
              <a:rPr lang="en-US"/>
              <a:t>QUALITY EL &amp; WIL FRAMEWORK</a:t>
            </a:r>
            <a:endParaRPr lang="en-US" dirty="0"/>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10095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endParaRPr lang="en-US" dirty="0"/>
          </a:p>
        </p:txBody>
      </p:sp>
      <p:sp>
        <p:nvSpPr>
          <p:cNvPr id="4" name="Footer Placeholder 3"/>
          <p:cNvSpPr>
            <a:spLocks noGrp="1"/>
          </p:cNvSpPr>
          <p:nvPr>
            <p:ph type="ftr" sz="quarter" idx="11"/>
          </p:nvPr>
        </p:nvSpPr>
        <p:spPr/>
        <p:txBody>
          <a:bodyPr/>
          <a:lstStyle/>
          <a:p>
            <a:r>
              <a:rPr lang="en-US"/>
              <a:t>QUALITY EL &amp; WIL FRAMEWORK</a:t>
            </a:r>
            <a:endParaRPr lang="en-US" dirty="0"/>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16790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QUALITY EL &amp; WIL FRAMEWORK</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387846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a:t>QUALITY EL &amp; WIL FRAMEWORK</a:t>
            </a:r>
            <a:endParaRPr lang="en-US" dirty="0"/>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148435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QUALITY EL &amp; WIL FRAMEWORK</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17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0050"/>
            <a:ext cx="12192000" cy="6453632"/>
          </a:xfrm>
          <a:prstGeom prst="rect">
            <a:avLst/>
          </a:prstGeom>
        </p:spPr>
      </p:pic>
      <p:pic>
        <p:nvPicPr>
          <p:cNvPr id="11" name="Picture 10" title="University of Waterloo"/>
          <p:cNvPicPr>
            <a:picLocks noChangeAspect="1"/>
          </p:cNvPicPr>
          <p:nvPr userDrawn="1"/>
        </p:nvPicPr>
        <p:blipFill rotWithShape="1">
          <a:blip r:embed="rId3" cstate="screen">
            <a:extLst>
              <a:ext uri="{28A0092B-C50C-407E-A947-70E740481C1C}">
                <a14:useLocalDpi xmlns:a14="http://schemas.microsoft.com/office/drawing/2010/main"/>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QUALITY EL &amp; WIL FRAMEWORK</a:t>
            </a:r>
            <a:endParaRPr lang="en-US" dirty="0"/>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424798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QUALITY EL &amp; WIL FRAMEWORK</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219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QUALITY EL &amp; WIL FRAMEWORK</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39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QUALITY EL &amp; WIL FRAMEWORK</a:t>
            </a:r>
            <a:endParaRPr lang="en-US" dirty="0"/>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32073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endParaRPr lang="en-US" dirty="0"/>
          </a:p>
        </p:txBody>
      </p:sp>
      <p:sp>
        <p:nvSpPr>
          <p:cNvPr id="11" name="Footer Placeholder 10"/>
          <p:cNvSpPr>
            <a:spLocks noGrp="1"/>
          </p:cNvSpPr>
          <p:nvPr>
            <p:ph type="ftr" sz="quarter" idx="17"/>
          </p:nvPr>
        </p:nvSpPr>
        <p:spPr/>
        <p:txBody>
          <a:bodyPr/>
          <a:lstStyle/>
          <a:p>
            <a:r>
              <a:rPr lang="en-US"/>
              <a:t>QUALITY EL &amp; WIL FRAMEWORK</a:t>
            </a:r>
            <a:endParaRPr lang="en-US" dirty="0"/>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6712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QUALITY EL &amp; WIL FRAMEWORK</a:t>
            </a:r>
            <a:endParaRPr lang="en-US" dirty="0"/>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9365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QUALITY EL &amp; WIL FRAMEWORK</a:t>
            </a:r>
            <a:endParaRPr lang="en-US" dirty="0"/>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606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QUALITY EL &amp; WIL FRAMEWORK</a:t>
            </a:r>
            <a:endParaRPr lang="en-US" dirty="0"/>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dirty="0"/>
          </a:p>
        </p:txBody>
      </p:sp>
    </p:spTree>
    <p:extLst>
      <p:ext uri="{BB962C8B-B14F-4D97-AF65-F5344CB8AC3E}">
        <p14:creationId xmlns:p14="http://schemas.microsoft.com/office/powerpoint/2010/main" val="36178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QUALITY EL &amp; WIL FRAMEWORK</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dirty="0"/>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3827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40" y="1651792"/>
            <a:ext cx="11063757" cy="1474115"/>
          </a:xfrm>
        </p:spPr>
        <p:txBody>
          <a:bodyPr/>
          <a:lstStyle/>
          <a:p>
            <a:r>
              <a:rPr lang="en-CA" dirty="0"/>
              <a:t>Quality Work-Integrated Learning: preparing students for the future of work and lifelong learning</a:t>
            </a:r>
            <a:endParaRPr lang="en-US" dirty="0"/>
          </a:p>
        </p:txBody>
      </p:sp>
      <p:sp>
        <p:nvSpPr>
          <p:cNvPr id="3" name="Subtitle 2"/>
          <p:cNvSpPr>
            <a:spLocks noGrp="1"/>
          </p:cNvSpPr>
          <p:nvPr>
            <p:ph type="subTitle" idx="1"/>
          </p:nvPr>
        </p:nvSpPr>
        <p:spPr/>
        <p:txBody>
          <a:bodyPr>
            <a:noAutofit/>
          </a:bodyPr>
          <a:lstStyle/>
          <a:p>
            <a:pPr>
              <a:spcBef>
                <a:spcPts val="0"/>
              </a:spcBef>
              <a:spcAft>
                <a:spcPts val="0"/>
              </a:spcAft>
            </a:pPr>
            <a:endParaRPr lang="en-US" sz="1200" dirty="0"/>
          </a:p>
          <a:p>
            <a:pPr>
              <a:spcBef>
                <a:spcPts val="0"/>
              </a:spcBef>
              <a:spcAft>
                <a:spcPts val="0"/>
              </a:spcAft>
            </a:pPr>
            <a:r>
              <a:rPr lang="en-US" sz="1200" dirty="0"/>
              <a:t>Dr. Norah McRae</a:t>
            </a:r>
          </a:p>
          <a:p>
            <a:pPr>
              <a:spcBef>
                <a:spcPts val="0"/>
              </a:spcBef>
              <a:spcAft>
                <a:spcPts val="0"/>
              </a:spcAft>
            </a:pPr>
            <a:r>
              <a:rPr lang="en-US" sz="1200" dirty="0"/>
              <a:t>Associate Provost, Co-operative and Experiential Education</a:t>
            </a:r>
          </a:p>
          <a:p>
            <a:pPr>
              <a:spcBef>
                <a:spcPts val="0"/>
              </a:spcBef>
              <a:spcAft>
                <a:spcPts val="0"/>
              </a:spcAft>
            </a:pPr>
            <a:r>
              <a:rPr lang="en-US" sz="1200" dirty="0"/>
              <a:t>University of Waterloo</a:t>
            </a:r>
          </a:p>
        </p:txBody>
      </p:sp>
    </p:spTree>
    <p:extLst>
      <p:ext uri="{BB962C8B-B14F-4D97-AF65-F5344CB8AC3E}">
        <p14:creationId xmlns:p14="http://schemas.microsoft.com/office/powerpoint/2010/main" val="211951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ormAutofit/>
          </a:bodyPr>
          <a:lstStyle/>
          <a:p>
            <a:r>
              <a:rPr lang="en-US" dirty="0"/>
              <a:t>Shifting to Industry 4.0</a:t>
            </a:r>
            <a:endParaRPr lang="en-CA" dirty="0"/>
          </a:p>
        </p:txBody>
      </p:sp>
      <p:pic>
        <p:nvPicPr>
          <p:cNvPr id="8" name="Picture 7">
            <a:extLst>
              <a:ext uri="{FF2B5EF4-FFF2-40B4-BE49-F238E27FC236}">
                <a16:creationId xmlns:a16="http://schemas.microsoft.com/office/drawing/2014/main" id="{2C33404E-E104-F446-B555-F6DD1178ACAF}"/>
              </a:ext>
            </a:extLst>
          </p:cNvPr>
          <p:cNvPicPr>
            <a:picLocks noChangeAspect="1"/>
          </p:cNvPicPr>
          <p:nvPr/>
        </p:nvPicPr>
        <p:blipFill>
          <a:blip r:embed="rId3"/>
          <a:stretch>
            <a:fillRect/>
          </a:stretch>
        </p:blipFill>
        <p:spPr>
          <a:xfrm>
            <a:off x="259883" y="1058573"/>
            <a:ext cx="8202419" cy="4961681"/>
          </a:xfrm>
          <a:prstGeom prst="rect">
            <a:avLst/>
          </a:prstGeom>
        </p:spPr>
      </p:pic>
      <p:sp>
        <p:nvSpPr>
          <p:cNvPr id="12" name="TextBox 11">
            <a:extLst>
              <a:ext uri="{FF2B5EF4-FFF2-40B4-BE49-F238E27FC236}">
                <a16:creationId xmlns:a16="http://schemas.microsoft.com/office/drawing/2014/main" id="{17938C14-8310-EA4E-A7E3-EA3316B3FA9C}"/>
              </a:ext>
            </a:extLst>
          </p:cNvPr>
          <p:cNvSpPr txBox="1"/>
          <p:nvPr/>
        </p:nvSpPr>
        <p:spPr>
          <a:xfrm>
            <a:off x="6609722" y="2375367"/>
            <a:ext cx="1681871" cy="430887"/>
          </a:xfrm>
          <a:prstGeom prst="rect">
            <a:avLst/>
          </a:prstGeom>
          <a:noFill/>
        </p:spPr>
        <p:txBody>
          <a:bodyPr wrap="none" rtlCol="0">
            <a:spAutoFit/>
          </a:bodyPr>
          <a:lstStyle/>
          <a:p>
            <a:pPr algn="ctr"/>
            <a:r>
              <a:rPr lang="en-US" sz="2200" dirty="0">
                <a:latin typeface="Impact" panose="020B0806030902050204" pitchFamily="34" charset="0"/>
              </a:rPr>
              <a:t>INDUSTRY 4.0</a:t>
            </a:r>
          </a:p>
        </p:txBody>
      </p:sp>
      <p:sp>
        <p:nvSpPr>
          <p:cNvPr id="13" name="TextBox 12">
            <a:extLst>
              <a:ext uri="{FF2B5EF4-FFF2-40B4-BE49-F238E27FC236}">
                <a16:creationId xmlns:a16="http://schemas.microsoft.com/office/drawing/2014/main" id="{824E3AB5-9DBC-964C-84E1-E51BB5D3A413}"/>
              </a:ext>
            </a:extLst>
          </p:cNvPr>
          <p:cNvSpPr txBox="1"/>
          <p:nvPr/>
        </p:nvSpPr>
        <p:spPr>
          <a:xfrm>
            <a:off x="4545806" y="2700466"/>
            <a:ext cx="1689886" cy="430887"/>
          </a:xfrm>
          <a:prstGeom prst="rect">
            <a:avLst/>
          </a:prstGeom>
          <a:noFill/>
        </p:spPr>
        <p:txBody>
          <a:bodyPr wrap="none" rtlCol="0">
            <a:spAutoFit/>
          </a:bodyPr>
          <a:lstStyle/>
          <a:p>
            <a:pPr algn="ctr"/>
            <a:r>
              <a:rPr lang="en-US" sz="2200" dirty="0">
                <a:latin typeface="Impact" panose="020B0806030902050204" pitchFamily="34" charset="0"/>
              </a:rPr>
              <a:t>INDUSTRY 3.0</a:t>
            </a:r>
          </a:p>
        </p:txBody>
      </p:sp>
      <p:sp>
        <p:nvSpPr>
          <p:cNvPr id="14" name="TextBox 13">
            <a:extLst>
              <a:ext uri="{FF2B5EF4-FFF2-40B4-BE49-F238E27FC236}">
                <a16:creationId xmlns:a16="http://schemas.microsoft.com/office/drawing/2014/main" id="{5320AC13-EA18-3742-A685-C02F323A2A3A}"/>
              </a:ext>
            </a:extLst>
          </p:cNvPr>
          <p:cNvSpPr txBox="1"/>
          <p:nvPr/>
        </p:nvSpPr>
        <p:spPr>
          <a:xfrm>
            <a:off x="2489904" y="3037087"/>
            <a:ext cx="1681872" cy="430887"/>
          </a:xfrm>
          <a:prstGeom prst="rect">
            <a:avLst/>
          </a:prstGeom>
          <a:noFill/>
        </p:spPr>
        <p:txBody>
          <a:bodyPr wrap="none" rtlCol="0">
            <a:spAutoFit/>
          </a:bodyPr>
          <a:lstStyle/>
          <a:p>
            <a:pPr algn="ctr"/>
            <a:r>
              <a:rPr lang="en-US" sz="2200" dirty="0">
                <a:latin typeface="Impact" panose="020B0806030902050204" pitchFamily="34" charset="0"/>
              </a:rPr>
              <a:t>INDUSTRY 2.0</a:t>
            </a:r>
          </a:p>
        </p:txBody>
      </p:sp>
      <p:sp>
        <p:nvSpPr>
          <p:cNvPr id="15" name="TextBox 14">
            <a:extLst>
              <a:ext uri="{FF2B5EF4-FFF2-40B4-BE49-F238E27FC236}">
                <a16:creationId xmlns:a16="http://schemas.microsoft.com/office/drawing/2014/main" id="{E463483B-ED61-7342-9479-5B11E0E4D0C8}"/>
              </a:ext>
            </a:extLst>
          </p:cNvPr>
          <p:cNvSpPr txBox="1"/>
          <p:nvPr/>
        </p:nvSpPr>
        <p:spPr>
          <a:xfrm>
            <a:off x="465122" y="3361084"/>
            <a:ext cx="1648208" cy="430887"/>
          </a:xfrm>
          <a:prstGeom prst="rect">
            <a:avLst/>
          </a:prstGeom>
          <a:noFill/>
        </p:spPr>
        <p:txBody>
          <a:bodyPr wrap="none" rtlCol="0">
            <a:spAutoFit/>
          </a:bodyPr>
          <a:lstStyle/>
          <a:p>
            <a:pPr algn="ctr"/>
            <a:r>
              <a:rPr lang="en-US" sz="2200" dirty="0">
                <a:latin typeface="Impact" panose="020B0806030902050204" pitchFamily="34" charset="0"/>
              </a:rPr>
              <a:t>INDUSTRY 1.0</a:t>
            </a:r>
          </a:p>
        </p:txBody>
      </p:sp>
      <p:sp>
        <p:nvSpPr>
          <p:cNvPr id="16" name="TextBox 15">
            <a:extLst>
              <a:ext uri="{FF2B5EF4-FFF2-40B4-BE49-F238E27FC236}">
                <a16:creationId xmlns:a16="http://schemas.microsoft.com/office/drawing/2014/main" id="{1B39B7E2-AE17-594C-B8BA-9A800C24A0F4}"/>
              </a:ext>
            </a:extLst>
          </p:cNvPr>
          <p:cNvSpPr txBox="1"/>
          <p:nvPr/>
        </p:nvSpPr>
        <p:spPr>
          <a:xfrm>
            <a:off x="382707" y="4139100"/>
            <a:ext cx="1870279" cy="461665"/>
          </a:xfrm>
          <a:prstGeom prst="rect">
            <a:avLst/>
          </a:prstGeom>
          <a:noFill/>
        </p:spPr>
        <p:txBody>
          <a:bodyPr wrap="square" rtlCol="0">
            <a:spAutoFit/>
          </a:bodyPr>
          <a:lstStyle/>
          <a:p>
            <a:pPr algn="ctr"/>
            <a:r>
              <a:rPr lang="en-US" sz="1200" dirty="0"/>
              <a:t>Mechanization, steam power, weaving loom</a:t>
            </a:r>
          </a:p>
        </p:txBody>
      </p:sp>
      <p:sp>
        <p:nvSpPr>
          <p:cNvPr id="17" name="TextBox 16">
            <a:extLst>
              <a:ext uri="{FF2B5EF4-FFF2-40B4-BE49-F238E27FC236}">
                <a16:creationId xmlns:a16="http://schemas.microsoft.com/office/drawing/2014/main" id="{BE9B7059-6BC6-3444-8A81-A4476E6CBA0B}"/>
              </a:ext>
            </a:extLst>
          </p:cNvPr>
          <p:cNvSpPr txBox="1"/>
          <p:nvPr/>
        </p:nvSpPr>
        <p:spPr>
          <a:xfrm>
            <a:off x="2252986" y="4139100"/>
            <a:ext cx="2270193" cy="461665"/>
          </a:xfrm>
          <a:prstGeom prst="rect">
            <a:avLst/>
          </a:prstGeom>
          <a:noFill/>
        </p:spPr>
        <p:txBody>
          <a:bodyPr wrap="square" rtlCol="0">
            <a:spAutoFit/>
          </a:bodyPr>
          <a:lstStyle/>
          <a:p>
            <a:pPr algn="ctr"/>
            <a:r>
              <a:rPr lang="en-US" sz="1200" dirty="0"/>
              <a:t>Mass production, assembly line, electrical energy</a:t>
            </a:r>
          </a:p>
        </p:txBody>
      </p:sp>
      <p:sp>
        <p:nvSpPr>
          <p:cNvPr id="18" name="TextBox 17">
            <a:extLst>
              <a:ext uri="{FF2B5EF4-FFF2-40B4-BE49-F238E27FC236}">
                <a16:creationId xmlns:a16="http://schemas.microsoft.com/office/drawing/2014/main" id="{AC3480E8-B519-2747-AF2A-8D35EDA7079C}"/>
              </a:ext>
            </a:extLst>
          </p:cNvPr>
          <p:cNvSpPr txBox="1"/>
          <p:nvPr/>
        </p:nvSpPr>
        <p:spPr>
          <a:xfrm>
            <a:off x="4284273" y="4150565"/>
            <a:ext cx="2270193" cy="461665"/>
          </a:xfrm>
          <a:prstGeom prst="rect">
            <a:avLst/>
          </a:prstGeom>
          <a:noFill/>
        </p:spPr>
        <p:txBody>
          <a:bodyPr wrap="square" rtlCol="0">
            <a:spAutoFit/>
          </a:bodyPr>
          <a:lstStyle/>
          <a:p>
            <a:pPr algn="ctr"/>
            <a:r>
              <a:rPr lang="en-US" sz="1200" dirty="0"/>
              <a:t>Automation, computers </a:t>
            </a:r>
            <a:br>
              <a:rPr lang="en-US" sz="1200" dirty="0"/>
            </a:br>
            <a:r>
              <a:rPr lang="en-US" sz="1200" dirty="0"/>
              <a:t>and electronics</a:t>
            </a:r>
          </a:p>
        </p:txBody>
      </p:sp>
      <p:sp>
        <p:nvSpPr>
          <p:cNvPr id="19" name="TextBox 18">
            <a:extLst>
              <a:ext uri="{FF2B5EF4-FFF2-40B4-BE49-F238E27FC236}">
                <a16:creationId xmlns:a16="http://schemas.microsoft.com/office/drawing/2014/main" id="{684D9B5D-2E67-FD4C-B676-08CF10C36E6B}"/>
              </a:ext>
            </a:extLst>
          </p:cNvPr>
          <p:cNvSpPr txBox="1"/>
          <p:nvPr/>
        </p:nvSpPr>
        <p:spPr>
          <a:xfrm>
            <a:off x="6314933" y="4139100"/>
            <a:ext cx="2270193" cy="461665"/>
          </a:xfrm>
          <a:prstGeom prst="rect">
            <a:avLst/>
          </a:prstGeom>
          <a:noFill/>
        </p:spPr>
        <p:txBody>
          <a:bodyPr wrap="square" rtlCol="0">
            <a:spAutoFit/>
          </a:bodyPr>
          <a:lstStyle/>
          <a:p>
            <a:pPr algn="ctr"/>
            <a:r>
              <a:rPr lang="en-US" sz="1200" dirty="0"/>
              <a:t>Cyber physical systems,</a:t>
            </a:r>
            <a:br>
              <a:rPr lang="en-US" sz="1200" dirty="0"/>
            </a:br>
            <a:r>
              <a:rPr lang="en-US" sz="1200" dirty="0"/>
              <a:t>internet of things, networks</a:t>
            </a:r>
          </a:p>
        </p:txBody>
      </p:sp>
      <p:sp>
        <p:nvSpPr>
          <p:cNvPr id="23" name="TextBox 22">
            <a:extLst>
              <a:ext uri="{FF2B5EF4-FFF2-40B4-BE49-F238E27FC236}">
                <a16:creationId xmlns:a16="http://schemas.microsoft.com/office/drawing/2014/main" id="{2A15AB06-E221-F945-86CF-F3207993C3EA}"/>
              </a:ext>
            </a:extLst>
          </p:cNvPr>
          <p:cNvSpPr txBox="1"/>
          <p:nvPr/>
        </p:nvSpPr>
        <p:spPr>
          <a:xfrm>
            <a:off x="9537683" y="745093"/>
            <a:ext cx="2170467" cy="461665"/>
          </a:xfrm>
          <a:prstGeom prst="rect">
            <a:avLst/>
          </a:prstGeom>
          <a:noFill/>
        </p:spPr>
        <p:txBody>
          <a:bodyPr wrap="none" rtlCol="0">
            <a:spAutoFit/>
          </a:bodyPr>
          <a:lstStyle/>
          <a:p>
            <a:pPr algn="ctr"/>
            <a:r>
              <a:rPr lang="en-US" sz="2400" dirty="0">
                <a:latin typeface="Impact" panose="020B0806030902050204" pitchFamily="34" charset="0"/>
              </a:rPr>
              <a:t>WORKPLACE 5.0:</a:t>
            </a:r>
          </a:p>
        </p:txBody>
      </p:sp>
      <p:sp>
        <p:nvSpPr>
          <p:cNvPr id="21" name="Right Brace 20">
            <a:extLst>
              <a:ext uri="{FF2B5EF4-FFF2-40B4-BE49-F238E27FC236}">
                <a16:creationId xmlns:a16="http://schemas.microsoft.com/office/drawing/2014/main" id="{6F2E6028-07CE-FE42-AF1A-57865E43A4CA}"/>
              </a:ext>
            </a:extLst>
          </p:cNvPr>
          <p:cNvSpPr/>
          <p:nvPr/>
        </p:nvSpPr>
        <p:spPr>
          <a:xfrm>
            <a:off x="8373863" y="1018734"/>
            <a:ext cx="1042988" cy="49616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689C974-E382-7746-87C0-F851C1034E83}"/>
              </a:ext>
            </a:extLst>
          </p:cNvPr>
          <p:cNvSpPr txBox="1"/>
          <p:nvPr/>
        </p:nvSpPr>
        <p:spPr>
          <a:xfrm>
            <a:off x="9336707" y="1249717"/>
            <a:ext cx="2726057" cy="4524315"/>
          </a:xfrm>
          <a:prstGeom prst="rect">
            <a:avLst/>
          </a:prstGeom>
          <a:noFill/>
        </p:spPr>
        <p:txBody>
          <a:bodyPr wrap="square" rtlCol="0">
            <a:spAutoFit/>
          </a:bodyPr>
          <a:lstStyle/>
          <a:p>
            <a:r>
              <a:rPr lang="en-US" sz="1600" i="1" dirty="0"/>
              <a:t>(Work-Learn Institute, University of Waterloo, Sept 2020)</a:t>
            </a:r>
            <a:endParaRPr lang="en-US" dirty="0"/>
          </a:p>
          <a:p>
            <a:pPr marL="285750" indent="-285750">
              <a:buFont typeface="Arial" panose="020B0604020202020204" pitchFamily="34" charset="0"/>
              <a:buChar char="•"/>
            </a:pPr>
            <a:r>
              <a:rPr lang="en-US" sz="1600" dirty="0"/>
              <a:t>Advances in technology</a:t>
            </a:r>
          </a:p>
          <a:p>
            <a:endParaRPr lang="en-US" sz="1600" dirty="0"/>
          </a:p>
          <a:p>
            <a:pPr marL="285750" indent="-285750">
              <a:buFont typeface="Arial" panose="020B0604020202020204" pitchFamily="34" charset="0"/>
              <a:buChar char="•"/>
            </a:pPr>
            <a:r>
              <a:rPr lang="en-US" sz="1600" dirty="0"/>
              <a:t>Skill agility and transferability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Gig and precarious work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Shared responsibility for adaptation</a:t>
            </a:r>
            <a:br>
              <a:rPr lang="en-US" sz="1600" dirty="0"/>
            </a:br>
            <a:endParaRPr lang="en-US" sz="1600" dirty="0"/>
          </a:p>
          <a:p>
            <a:pPr marL="285750" indent="-285750">
              <a:buFont typeface="Arial" panose="020B0604020202020204" pitchFamily="34" charset="0"/>
              <a:buChar char="•"/>
            </a:pPr>
            <a:r>
              <a:rPr lang="en-US" sz="1600" dirty="0"/>
              <a:t>Employee vs organizational values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Fostering cultures of diversity and inclusion</a:t>
            </a:r>
          </a:p>
        </p:txBody>
      </p:sp>
      <p:sp>
        <p:nvSpPr>
          <p:cNvPr id="24" name="TextBox 23">
            <a:extLst>
              <a:ext uri="{FF2B5EF4-FFF2-40B4-BE49-F238E27FC236}">
                <a16:creationId xmlns:a16="http://schemas.microsoft.com/office/drawing/2014/main" id="{6E5F0B41-8862-E042-98D2-F1E24C322160}"/>
              </a:ext>
            </a:extLst>
          </p:cNvPr>
          <p:cNvSpPr txBox="1"/>
          <p:nvPr/>
        </p:nvSpPr>
        <p:spPr>
          <a:xfrm>
            <a:off x="259883" y="6058310"/>
            <a:ext cx="33613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accent3">
                    <a:lumMod val="75000"/>
                  </a:schemeClr>
                </a:solidFill>
                <a:latin typeface="Georgia"/>
              </a:rPr>
              <a:t>S</a:t>
            </a:r>
            <a:r>
              <a:rPr kumimoji="0" lang="en-GB" sz="1200" b="0" i="1" u="none" strike="noStrike" kern="1200" cap="none" spc="0" normalizeH="0" baseline="0" noProof="0" dirty="0" err="1">
                <a:ln>
                  <a:noFill/>
                </a:ln>
                <a:solidFill>
                  <a:schemeClr val="accent3">
                    <a:lumMod val="75000"/>
                  </a:schemeClr>
                </a:solidFill>
                <a:effectLst/>
                <a:uLnTx/>
                <a:uFillTx/>
                <a:latin typeface="Georgia"/>
                <a:ea typeface="+mn-ea"/>
                <a:cs typeface="+mn-cs"/>
              </a:rPr>
              <a:t>ource</a:t>
            </a:r>
            <a:r>
              <a:rPr kumimoji="0" lang="en-GB" sz="1200" b="0" i="1" u="none" strike="noStrike" kern="1200" cap="none" spc="0" normalizeH="0" baseline="0" noProof="0" dirty="0">
                <a:ln>
                  <a:noFill/>
                </a:ln>
                <a:solidFill>
                  <a:schemeClr val="accent3">
                    <a:lumMod val="75000"/>
                  </a:schemeClr>
                </a:solidFill>
                <a:effectLst/>
                <a:uLnTx/>
                <a:uFillTx/>
                <a:latin typeface="Georgia"/>
                <a:ea typeface="+mn-ea"/>
                <a:cs typeface="+mn-cs"/>
              </a:rPr>
              <a:t>: </a:t>
            </a:r>
            <a:r>
              <a:rPr lang="en-GB" sz="1200" i="1" dirty="0">
                <a:solidFill>
                  <a:schemeClr val="accent3">
                    <a:lumMod val="75000"/>
                  </a:schemeClr>
                </a:solidFill>
                <a:latin typeface="Georgia"/>
              </a:rPr>
              <a:t>A Medium Corporation (2017)</a:t>
            </a:r>
            <a:endParaRPr kumimoji="0" lang="en-GB" sz="1200" b="0" i="1" u="none" strike="noStrike" kern="1200" cap="none" spc="0" normalizeH="0" baseline="0" noProof="0" dirty="0">
              <a:ln>
                <a:noFill/>
              </a:ln>
              <a:solidFill>
                <a:schemeClr val="accent3">
                  <a:lumMod val="75000"/>
                </a:schemeClr>
              </a:solidFill>
              <a:effectLst/>
              <a:uLnTx/>
              <a:uFillTx/>
              <a:latin typeface="Georgia"/>
            </a:endParaRPr>
          </a:p>
        </p:txBody>
      </p:sp>
      <p:sp>
        <p:nvSpPr>
          <p:cNvPr id="3" name="Slide Number Placeholder 2">
            <a:extLst>
              <a:ext uri="{FF2B5EF4-FFF2-40B4-BE49-F238E27FC236}">
                <a16:creationId xmlns:a16="http://schemas.microsoft.com/office/drawing/2014/main" id="{29063D11-4CDE-3544-8F80-4442561891D7}"/>
              </a:ext>
            </a:extLst>
          </p:cNvPr>
          <p:cNvSpPr>
            <a:spLocks noGrp="1"/>
          </p:cNvSpPr>
          <p:nvPr>
            <p:ph type="sldNum" sz="quarter" idx="12"/>
          </p:nvPr>
        </p:nvSpPr>
        <p:spPr/>
        <p:txBody>
          <a:bodyPr/>
          <a:lstStyle/>
          <a:p>
            <a:r>
              <a:rPr lang="en-US"/>
              <a:t>PG. </a:t>
            </a:r>
            <a:fld id="{93005692-73BE-493E-93AB-ECD6027A7652}" type="slidenum">
              <a:rPr lang="en-US" smtClean="0"/>
              <a:pPr/>
              <a:t>2</a:t>
            </a:fld>
            <a:endParaRPr lang="en-US" dirty="0"/>
          </a:p>
        </p:txBody>
      </p:sp>
    </p:spTree>
    <p:extLst>
      <p:ext uri="{BB962C8B-B14F-4D97-AF65-F5344CB8AC3E}">
        <p14:creationId xmlns:p14="http://schemas.microsoft.com/office/powerpoint/2010/main" val="16945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6713660" y="1822579"/>
            <a:ext cx="2148231" cy="369332"/>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Georgia" charset="0"/>
                <a:ea typeface="Georgia" charset="0"/>
                <a:cs typeface="Georgia" charset="0"/>
              </a:rPr>
              <a:t>AAA+ Rating</a:t>
            </a:r>
            <a:endParaRPr kumimoji="0" lang="en-US" sz="2400" b="0" i="0" u="none" strike="noStrike" kern="1200" cap="none" spc="0" normalizeH="0" baseline="0" noProof="0" dirty="0">
              <a:ln>
                <a:noFill/>
              </a:ln>
              <a:solidFill>
                <a:prstClr val="black"/>
              </a:solidFill>
              <a:effectLst/>
              <a:uLnTx/>
              <a:uFillTx/>
              <a:latin typeface="Georgia" charset="0"/>
              <a:ea typeface="Georgia" charset="0"/>
              <a:cs typeface="Georgia" charset="0"/>
            </a:endParaRPr>
          </a:p>
        </p:txBody>
      </p:sp>
      <p:sp>
        <p:nvSpPr>
          <p:cNvPr id="34" name="Oval 33"/>
          <p:cNvSpPr/>
          <p:nvPr/>
        </p:nvSpPr>
        <p:spPr>
          <a:xfrm>
            <a:off x="2930553" y="500618"/>
            <a:ext cx="6414732" cy="616876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3" name="Oval 32"/>
          <p:cNvSpPr/>
          <p:nvPr/>
        </p:nvSpPr>
        <p:spPr>
          <a:xfrm>
            <a:off x="3343976" y="898188"/>
            <a:ext cx="5587886" cy="5373624"/>
          </a:xfrm>
          <a:prstGeom prst="ellipse">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2" name="Oval 31"/>
          <p:cNvSpPr/>
          <p:nvPr/>
        </p:nvSpPr>
        <p:spPr>
          <a:xfrm>
            <a:off x="3839416" y="1389524"/>
            <a:ext cx="4570776" cy="4395514"/>
          </a:xfrm>
          <a:prstGeom prst="ellipse">
            <a:avLst/>
          </a:prstGeom>
          <a:solidFill>
            <a:srgbClr val="A2A2A2"/>
          </a:solidFill>
          <a:ln>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TextBox 16"/>
          <p:cNvSpPr txBox="1"/>
          <p:nvPr/>
        </p:nvSpPr>
        <p:spPr>
          <a:xfrm>
            <a:off x="13603246" y="190839"/>
            <a:ext cx="12824" cy="153888"/>
          </a:xfrm>
          <a:prstGeom prst="rect">
            <a:avLst/>
          </a:prstGeom>
          <a:solidFill>
            <a:schemeClr val="bg1"/>
          </a:solidFill>
        </p:spPr>
        <p:txBody>
          <a:bodyPr vert="horz" wrap="non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9" name="TextBox 38"/>
          <p:cNvSpPr txBox="1"/>
          <p:nvPr/>
        </p:nvSpPr>
        <p:spPr>
          <a:xfrm>
            <a:off x="6540517" y="1590900"/>
            <a:ext cx="702467" cy="246221"/>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a:ea typeface="+mn-ea"/>
                <a:cs typeface="Verdana"/>
              </a:rPr>
              <a:t>AIMS</a:t>
            </a:r>
          </a:p>
        </p:txBody>
      </p:sp>
      <p:sp>
        <p:nvSpPr>
          <p:cNvPr id="40" name="TextBox 39"/>
          <p:cNvSpPr txBox="1"/>
          <p:nvPr/>
        </p:nvSpPr>
        <p:spPr>
          <a:xfrm>
            <a:off x="6083317" y="1057499"/>
            <a:ext cx="923967"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a:ea typeface="+mn-ea"/>
                <a:cs typeface="Verdana"/>
              </a:rPr>
              <a:t>ACTIONS</a:t>
            </a:r>
            <a:endParaRPr kumimoji="0" lang="en-US" sz="1000" b="0" i="0" u="none" strike="noStrike" kern="1200" cap="none" spc="0" normalizeH="0" baseline="0" noProof="0" dirty="0">
              <a:ln>
                <a:noFill/>
              </a:ln>
              <a:solidFill>
                <a:prstClr val="white"/>
              </a:solidFill>
              <a:effectLst/>
              <a:uLnTx/>
              <a:uFillTx/>
              <a:latin typeface="Verdana"/>
              <a:ea typeface="+mn-ea"/>
              <a:cs typeface="Verdana"/>
            </a:endParaRPr>
          </a:p>
        </p:txBody>
      </p:sp>
      <p:sp>
        <p:nvSpPr>
          <p:cNvPr id="41" name="TextBox 40"/>
          <p:cNvSpPr txBox="1"/>
          <p:nvPr/>
        </p:nvSpPr>
        <p:spPr>
          <a:xfrm>
            <a:off x="5435640" y="600299"/>
            <a:ext cx="1523953"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Verdana"/>
                <a:ea typeface="+mn-ea"/>
                <a:cs typeface="Verdana"/>
              </a:rPr>
              <a:t>ACHIEVEMENTS</a:t>
            </a:r>
          </a:p>
        </p:txBody>
      </p:sp>
      <p:pic>
        <p:nvPicPr>
          <p:cNvPr id="129" name="Picture 1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064" y="1344365"/>
            <a:ext cx="633068" cy="633068"/>
          </a:xfrm>
          <a:prstGeom prst="rect">
            <a:avLst/>
          </a:prstGeom>
        </p:spPr>
      </p:pic>
      <p:pic>
        <p:nvPicPr>
          <p:cNvPr id="130" name="Picture 1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545" y="2345784"/>
            <a:ext cx="831430" cy="831430"/>
          </a:xfrm>
          <a:prstGeom prst="rect">
            <a:avLst/>
          </a:prstGeom>
        </p:spPr>
      </p:pic>
      <p:pic>
        <p:nvPicPr>
          <p:cNvPr id="131" name="Picture 1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404" y="2417074"/>
            <a:ext cx="676399" cy="676399"/>
          </a:xfrm>
          <a:prstGeom prst="rect">
            <a:avLst/>
          </a:prstGeom>
        </p:spPr>
      </p:pic>
      <p:pic>
        <p:nvPicPr>
          <p:cNvPr id="132" name="Picture 1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3248" y="4584682"/>
            <a:ext cx="661347" cy="661347"/>
          </a:xfrm>
          <a:prstGeom prst="rect">
            <a:avLst/>
          </a:prstGeom>
        </p:spPr>
      </p:pic>
      <p:pic>
        <p:nvPicPr>
          <p:cNvPr id="133" name="Picture 1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8756" y="4543626"/>
            <a:ext cx="721589" cy="743758"/>
          </a:xfrm>
          <a:prstGeom prst="rect">
            <a:avLst/>
          </a:prstGeom>
        </p:spPr>
      </p:pic>
      <p:sp>
        <p:nvSpPr>
          <p:cNvPr id="108" name="TextBox 107"/>
          <p:cNvSpPr txBox="1"/>
          <p:nvPr/>
        </p:nvSpPr>
        <p:spPr>
          <a:xfrm>
            <a:off x="5101902" y="3065013"/>
            <a:ext cx="2276814"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eorgia" charset="0"/>
                <a:ea typeface="Georgia" charset="0"/>
                <a:cs typeface="Georgia" charset="0"/>
              </a:rPr>
              <a:t>AAA+ Rating</a:t>
            </a:r>
          </a:p>
        </p:txBody>
      </p:sp>
      <p:sp>
        <p:nvSpPr>
          <p:cNvPr id="156" name="Oval 155"/>
          <p:cNvSpPr/>
          <p:nvPr/>
        </p:nvSpPr>
        <p:spPr>
          <a:xfrm>
            <a:off x="4521882" y="2022593"/>
            <a:ext cx="3265893" cy="3140665"/>
          </a:xfrm>
          <a:prstGeom prst="ellipse">
            <a:avLst/>
          </a:prstGeom>
          <a:solidFill>
            <a:srgbClr val="DFD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9" name="5-Point Star 138"/>
          <p:cNvSpPr/>
          <p:nvPr/>
        </p:nvSpPr>
        <p:spPr>
          <a:xfrm>
            <a:off x="4597274" y="2092564"/>
            <a:ext cx="3073662" cy="2750204"/>
          </a:xfrm>
          <a:prstGeom prst="star5">
            <a:avLst/>
          </a:prstGeom>
          <a:solidFill>
            <a:srgbClr val="E4B429"/>
          </a:solidFill>
          <a:ln>
            <a:solidFill>
              <a:srgbClr val="E4B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6" name="TextBox 95"/>
          <p:cNvSpPr txBox="1"/>
          <p:nvPr/>
        </p:nvSpPr>
        <p:spPr>
          <a:xfrm>
            <a:off x="5336569" y="3157123"/>
            <a:ext cx="1021714" cy="507831"/>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rPr>
              <a:t>ARTICULATE</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rPr>
              <a:t>ACCOMPLISH </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rPr>
              <a:t>ASSESS</a:t>
            </a:r>
          </a:p>
        </p:txBody>
      </p:sp>
      <p:sp>
        <p:nvSpPr>
          <p:cNvPr id="140" name="5-Point Star 139"/>
          <p:cNvSpPr/>
          <p:nvPr/>
        </p:nvSpPr>
        <p:spPr>
          <a:xfrm>
            <a:off x="6000339" y="3732284"/>
            <a:ext cx="305766" cy="241755"/>
          </a:xfrm>
          <a:prstGeom prst="star5">
            <a:avLst/>
          </a:prstGeom>
          <a:solidFill>
            <a:srgbClr val="E4B429"/>
          </a:solidFill>
          <a:ln>
            <a:solidFill>
              <a:srgbClr val="E4B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8" name="TextBox 97"/>
          <p:cNvSpPr txBox="1"/>
          <p:nvPr/>
        </p:nvSpPr>
        <p:spPr>
          <a:xfrm>
            <a:off x="5516578" y="3924909"/>
            <a:ext cx="1273288"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eorgia" charset="0"/>
                <a:ea typeface="Georgia" charset="0"/>
                <a:cs typeface="Georgia" charset="0"/>
              </a:rPr>
              <a:t>QI Processes</a:t>
            </a:r>
          </a:p>
        </p:txBody>
      </p:sp>
      <p:sp>
        <p:nvSpPr>
          <p:cNvPr id="145" name="TextBox 144"/>
          <p:cNvSpPr txBox="1"/>
          <p:nvPr/>
        </p:nvSpPr>
        <p:spPr>
          <a:xfrm>
            <a:off x="5709943" y="3157123"/>
            <a:ext cx="1490087" cy="692497"/>
          </a:xfrm>
          <a:prstGeom prst="rect">
            <a:avLst/>
          </a:prstGeom>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rPr>
              <a:t>   AIMS</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rPr>
              <a:t>          ACTIONS</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rPr>
              <a:t>ACHIEVEMENTS </a:t>
            </a: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48" name="TextBox 147"/>
          <p:cNvSpPr txBox="1"/>
          <p:nvPr/>
        </p:nvSpPr>
        <p:spPr>
          <a:xfrm>
            <a:off x="5958130" y="3604158"/>
            <a:ext cx="1381025" cy="33855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eorgia" charset="0"/>
              <a:ea typeface="Georgia" charset="0"/>
              <a:cs typeface="Georgia"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49" name="Oval 148"/>
          <p:cNvSpPr/>
          <p:nvPr/>
        </p:nvSpPr>
        <p:spPr>
          <a:xfrm>
            <a:off x="5062408" y="4751471"/>
            <a:ext cx="227808" cy="207878"/>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0" name="Oval 149"/>
          <p:cNvSpPr/>
          <p:nvPr/>
        </p:nvSpPr>
        <p:spPr>
          <a:xfrm>
            <a:off x="6993133" y="4747585"/>
            <a:ext cx="227808" cy="207878"/>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1" name="Oval 150"/>
          <p:cNvSpPr/>
          <p:nvPr/>
        </p:nvSpPr>
        <p:spPr>
          <a:xfrm>
            <a:off x="4474168" y="3030919"/>
            <a:ext cx="227808" cy="207878"/>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2" name="Oval 151"/>
          <p:cNvSpPr/>
          <p:nvPr/>
        </p:nvSpPr>
        <p:spPr>
          <a:xfrm>
            <a:off x="6030715" y="1948176"/>
            <a:ext cx="227808" cy="207878"/>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4" name="Oval 153"/>
          <p:cNvSpPr/>
          <p:nvPr/>
        </p:nvSpPr>
        <p:spPr>
          <a:xfrm>
            <a:off x="7607679" y="3030919"/>
            <a:ext cx="227808" cy="207878"/>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object 2">
            <a:extLst>
              <a:ext uri="{FF2B5EF4-FFF2-40B4-BE49-F238E27FC236}">
                <a16:creationId xmlns:a16="http://schemas.microsoft.com/office/drawing/2014/main" id="{51E4384E-6A2F-5C46-9F0C-92F9CE006151}"/>
              </a:ext>
            </a:extLst>
          </p:cNvPr>
          <p:cNvSpPr txBox="1">
            <a:spLocks/>
          </p:cNvSpPr>
          <p:nvPr/>
        </p:nvSpPr>
        <p:spPr>
          <a:xfrm>
            <a:off x="274651" y="433812"/>
            <a:ext cx="8596172" cy="1125527"/>
          </a:xfrm>
          <a:prstGeom prst="rect">
            <a:avLst/>
          </a:prstGeom>
        </p:spPr>
        <p:txBody>
          <a:bodyPr vert="horz" wrap="square" lIns="0" tIns="181954" rIns="0" bIns="0" rtlCol="0" anchor="ctr">
            <a:spAutoFit/>
          </a:bodyPr>
          <a:lst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a:lstStyle>
          <a:p>
            <a:r>
              <a:rPr lang="en-CA" dirty="0"/>
              <a:t>Quality WIL </a:t>
            </a:r>
          </a:p>
          <a:p>
            <a:r>
              <a:rPr lang="en-CA" dirty="0"/>
              <a:t>Framework: </a:t>
            </a:r>
            <a:r>
              <a:rPr lang="en-CA" dirty="0">
                <a:ea typeface="Verdana" panose="020B0604030504040204" pitchFamily="34" charset="0"/>
                <a:cs typeface="Verdana" panose="020B0604030504040204" pitchFamily="34" charset="0"/>
              </a:rPr>
              <a:t>AAA★ </a:t>
            </a:r>
            <a:endParaRPr lang="en-US" dirty="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9758C83D-3783-9F43-9803-ABD423C3CDDB}"/>
              </a:ext>
            </a:extLst>
          </p:cNvPr>
          <p:cNvSpPr txBox="1"/>
          <p:nvPr/>
        </p:nvSpPr>
        <p:spPr>
          <a:xfrm>
            <a:off x="5992116" y="3603726"/>
            <a:ext cx="10942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a:t>
            </a:r>
          </a:p>
        </p:txBody>
      </p:sp>
      <p:sp>
        <p:nvSpPr>
          <p:cNvPr id="36" name="TextBox 35">
            <a:extLst>
              <a:ext uri="{FF2B5EF4-FFF2-40B4-BE49-F238E27FC236}">
                <a16:creationId xmlns:a16="http://schemas.microsoft.com/office/drawing/2014/main" id="{48BD782D-0C20-2F44-9133-3634F12B3E95}"/>
              </a:ext>
            </a:extLst>
          </p:cNvPr>
          <p:cNvSpPr txBox="1"/>
          <p:nvPr/>
        </p:nvSpPr>
        <p:spPr>
          <a:xfrm>
            <a:off x="164929" y="2212546"/>
            <a:ext cx="2657378" cy="923330"/>
          </a:xfrm>
          <a:prstGeom prst="rect">
            <a:avLst/>
          </a:prstGeom>
          <a:noFill/>
        </p:spPr>
        <p:txBody>
          <a:bodyPr wrap="square" rtlCol="0">
            <a:spAutoFit/>
          </a:bodyPr>
          <a:lstStyle/>
          <a:p>
            <a:r>
              <a:rPr lang="en-US" dirty="0"/>
              <a:t>Work-Learn Institute, University of Waterloo (2018)</a:t>
            </a:r>
          </a:p>
        </p:txBody>
      </p:sp>
      <p:sp>
        <p:nvSpPr>
          <p:cNvPr id="35" name="Rectangle 34">
            <a:extLst>
              <a:ext uri="{FF2B5EF4-FFF2-40B4-BE49-F238E27FC236}">
                <a16:creationId xmlns:a16="http://schemas.microsoft.com/office/drawing/2014/main" id="{787178D2-351D-9849-96AD-763A45E8FE39}"/>
              </a:ext>
            </a:extLst>
          </p:cNvPr>
          <p:cNvSpPr/>
          <p:nvPr/>
        </p:nvSpPr>
        <p:spPr>
          <a:xfrm>
            <a:off x="206664" y="6004761"/>
            <a:ext cx="3244164" cy="661096"/>
          </a:xfrm>
          <a:prstGeom prst="rect">
            <a:avLst/>
          </a:prstGeom>
          <a:solidFill>
            <a:srgbClr val="FCD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latin typeface="Verdana" panose="020B0604030504040204" pitchFamily="34" charset="0"/>
                <a:ea typeface="Verdana" panose="020B0604030504040204" pitchFamily="34" charset="0"/>
                <a:cs typeface="Verdana" panose="020B0604030504040204" pitchFamily="34" charset="0"/>
              </a:rPr>
              <a:t>AAA★ </a:t>
            </a:r>
            <a:endPar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9A51D79F-82D7-F546-9541-272701FBBD50}"/>
              </a:ext>
            </a:extLst>
          </p:cNvPr>
          <p:cNvSpPr>
            <a:spLocks noGrp="1"/>
          </p:cNvSpPr>
          <p:nvPr>
            <p:ph type="sldNum" sz="quarter" idx="12"/>
          </p:nvPr>
        </p:nvSpPr>
        <p:spPr/>
        <p:txBody>
          <a:bodyPr/>
          <a:lstStyle/>
          <a:p>
            <a:r>
              <a:rPr lang="en-US"/>
              <a:t>PG. </a:t>
            </a:r>
            <a:fld id="{93005692-73BE-493E-93AB-ECD6027A7652}" type="slidenum">
              <a:rPr lang="en-US" smtClean="0"/>
              <a:pPr/>
              <a:t>3</a:t>
            </a:fld>
            <a:endParaRPr lang="en-US" dirty="0"/>
          </a:p>
        </p:txBody>
      </p:sp>
    </p:spTree>
    <p:extLst>
      <p:ext uri="{BB962C8B-B14F-4D97-AF65-F5344CB8AC3E}">
        <p14:creationId xmlns:p14="http://schemas.microsoft.com/office/powerpoint/2010/main" val="6853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 calcmode="lin" valueType="num">
                                      <p:cBhvr additive="base">
                                        <p:cTn id="7" dur="1000" fill="hold"/>
                                        <p:tgtEl>
                                          <p:spTgt spid="14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
                                            <p:txEl>
                                              <p:pRg st="1" end="1"/>
                                            </p:txEl>
                                          </p:spTgt>
                                        </p:tgtEl>
                                        <p:attrNameLst>
                                          <p:attrName>style.visibility</p:attrName>
                                        </p:attrNameLst>
                                      </p:cBhvr>
                                      <p:to>
                                        <p:strVal val="visible"/>
                                      </p:to>
                                    </p:set>
                                    <p:anim calcmode="lin" valueType="num">
                                      <p:cBhvr additive="base">
                                        <p:cTn id="13" dur="1000" fill="hold"/>
                                        <p:tgtEl>
                                          <p:spTgt spid="14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
                                            <p:txEl>
                                              <p:pRg st="2" end="2"/>
                                            </p:txEl>
                                          </p:spTgt>
                                        </p:tgtEl>
                                        <p:attrNameLst>
                                          <p:attrName>style.visibility</p:attrName>
                                        </p:attrNameLst>
                                      </p:cBhvr>
                                      <p:to>
                                        <p:strVal val="visible"/>
                                      </p:to>
                                    </p:set>
                                    <p:anim calcmode="lin" valueType="num">
                                      <p:cBhvr additive="base">
                                        <p:cTn id="19" dur="1000" fill="hold"/>
                                        <p:tgtEl>
                                          <p:spTgt spid="14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2990-2741-E147-ACAD-16B6F9EF74F8}"/>
              </a:ext>
            </a:extLst>
          </p:cNvPr>
          <p:cNvSpPr>
            <a:spLocks noGrp="1"/>
          </p:cNvSpPr>
          <p:nvPr>
            <p:ph type="title"/>
          </p:nvPr>
        </p:nvSpPr>
        <p:spPr/>
        <p:txBody>
          <a:bodyPr>
            <a:normAutofit/>
          </a:bodyPr>
          <a:lstStyle/>
          <a:p>
            <a:r>
              <a:rPr lang="en-US" sz="3200" dirty="0"/>
              <a:t>University of Waterloo’s Future Ready Talent Framework</a:t>
            </a:r>
            <a:br>
              <a:rPr lang="en-US" sz="3200" dirty="0"/>
            </a:br>
            <a:r>
              <a:rPr lang="en-US" sz="2000" dirty="0"/>
              <a:t>https://uwaterloo.ca/future-ready-talent-framework/</a:t>
            </a:r>
          </a:p>
        </p:txBody>
      </p:sp>
      <p:graphicFrame>
        <p:nvGraphicFramePr>
          <p:cNvPr id="8" name="Table 7">
            <a:extLst>
              <a:ext uri="{FF2B5EF4-FFF2-40B4-BE49-F238E27FC236}">
                <a16:creationId xmlns:a16="http://schemas.microsoft.com/office/drawing/2014/main" id="{45BA37EB-1955-F24C-A8F6-3E6D66D66D55}"/>
              </a:ext>
            </a:extLst>
          </p:cNvPr>
          <p:cNvGraphicFramePr>
            <a:graphicFrameLocks noGrp="1"/>
          </p:cNvGraphicFramePr>
          <p:nvPr>
            <p:extLst>
              <p:ext uri="{D42A27DB-BD31-4B8C-83A1-F6EECF244321}">
                <p14:modId xmlns:p14="http://schemas.microsoft.com/office/powerpoint/2010/main" val="209626081"/>
              </p:ext>
            </p:extLst>
          </p:nvPr>
        </p:nvGraphicFramePr>
        <p:xfrm>
          <a:off x="273533" y="1513317"/>
          <a:ext cx="11542428" cy="4022537"/>
        </p:xfrm>
        <a:graphic>
          <a:graphicData uri="http://schemas.openxmlformats.org/drawingml/2006/table">
            <a:tbl>
              <a:tblPr firstRow="1" firstCol="1" bandRow="1">
                <a:tableStyleId>{0660B408-B3CF-4A94-85FC-2B1E0A45F4A2}</a:tableStyleId>
              </a:tblPr>
              <a:tblGrid>
                <a:gridCol w="2885607">
                  <a:extLst>
                    <a:ext uri="{9D8B030D-6E8A-4147-A177-3AD203B41FA5}">
                      <a16:colId xmlns:a16="http://schemas.microsoft.com/office/drawing/2014/main" val="2994655612"/>
                    </a:ext>
                  </a:extLst>
                </a:gridCol>
                <a:gridCol w="2885607">
                  <a:extLst>
                    <a:ext uri="{9D8B030D-6E8A-4147-A177-3AD203B41FA5}">
                      <a16:colId xmlns:a16="http://schemas.microsoft.com/office/drawing/2014/main" val="28675550"/>
                    </a:ext>
                  </a:extLst>
                </a:gridCol>
                <a:gridCol w="2885607">
                  <a:extLst>
                    <a:ext uri="{9D8B030D-6E8A-4147-A177-3AD203B41FA5}">
                      <a16:colId xmlns:a16="http://schemas.microsoft.com/office/drawing/2014/main" val="2518319600"/>
                    </a:ext>
                  </a:extLst>
                </a:gridCol>
                <a:gridCol w="2885607">
                  <a:extLst>
                    <a:ext uri="{9D8B030D-6E8A-4147-A177-3AD203B41FA5}">
                      <a16:colId xmlns:a16="http://schemas.microsoft.com/office/drawing/2014/main" val="2633040823"/>
                    </a:ext>
                  </a:extLst>
                </a:gridCol>
              </a:tblGrid>
              <a:tr h="521786">
                <a:tc>
                  <a:txBody>
                    <a:bodyPr/>
                    <a:lstStyle/>
                    <a:p>
                      <a:pPr algn="ctr">
                        <a:lnSpc>
                          <a:spcPct val="107000"/>
                        </a:lnSpc>
                        <a:spcAft>
                          <a:spcPts val="0"/>
                        </a:spcAft>
                      </a:pPr>
                      <a:r>
                        <a:rPr lang="en-CA" sz="2400" b="1" dirty="0">
                          <a:effectLst/>
                        </a:rPr>
                        <a:t> Expand </a:t>
                      </a:r>
                      <a:r>
                        <a:rPr lang="en-CA" sz="2400" dirty="0">
                          <a:effectLst/>
                        </a:rPr>
                        <a:t>Expertise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CA" sz="2400" dirty="0">
                          <a:effectLst/>
                        </a:rPr>
                        <a:t>Develop Self</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CA" sz="2400" dirty="0">
                          <a:effectLst/>
                        </a:rPr>
                        <a:t>Build Relationships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CA" sz="2400" dirty="0">
                          <a:effectLst/>
                        </a:rPr>
                        <a:t>Design and Deliver Solutions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16384964"/>
                  </a:ext>
                </a:extLst>
              </a:tr>
              <a:tr h="769081">
                <a:tc>
                  <a:txBody>
                    <a:bodyPr/>
                    <a:lstStyle/>
                    <a:p>
                      <a:pPr algn="ctr">
                        <a:lnSpc>
                          <a:spcPct val="107000"/>
                        </a:lnSpc>
                        <a:spcAft>
                          <a:spcPts val="0"/>
                        </a:spcAft>
                      </a:pPr>
                      <a:r>
                        <a:rPr lang="en-CA" sz="2000" b="0" dirty="0">
                          <a:effectLst/>
                        </a:rPr>
                        <a:t>Discipline and context specific skills</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Self-management</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Communication</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Innovation mindset</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63315453"/>
                  </a:ext>
                </a:extLst>
              </a:tr>
              <a:tr h="734518">
                <a:tc>
                  <a:txBody>
                    <a:bodyPr/>
                    <a:lstStyle/>
                    <a:p>
                      <a:pPr algn="ctr">
                        <a:lnSpc>
                          <a:spcPct val="107000"/>
                        </a:lnSpc>
                        <a:spcAft>
                          <a:spcPts val="0"/>
                        </a:spcAft>
                      </a:pPr>
                      <a:r>
                        <a:rPr lang="en-CA" sz="2000" b="0" dirty="0">
                          <a:effectLst/>
                        </a:rPr>
                        <a:t>Information and data literacy</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Self-assessment</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Collaboration</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Critical thinking</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21933772"/>
                  </a:ext>
                </a:extLst>
              </a:tr>
              <a:tr h="1364317">
                <a:tc>
                  <a:txBody>
                    <a:bodyPr/>
                    <a:lstStyle/>
                    <a:p>
                      <a:pPr algn="ctr">
                        <a:lnSpc>
                          <a:spcPct val="107000"/>
                        </a:lnSpc>
                        <a:spcAft>
                          <a:spcPts val="0"/>
                        </a:spcAft>
                      </a:pPr>
                      <a:r>
                        <a:rPr lang="en-CA" sz="2000" b="0" dirty="0">
                          <a:effectLst/>
                        </a:rPr>
                        <a:t>Technological agility</a:t>
                      </a:r>
                      <a:br>
                        <a:rPr lang="en-CA" sz="2000" b="0" dirty="0">
                          <a:effectLst/>
                        </a:rPr>
                      </a:b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Lifelong learning &amp; career development</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Intercultural effectiveness</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CA" sz="2000" dirty="0">
                          <a:effectLst/>
                        </a:rPr>
                        <a:t>Implementation</a:t>
                      </a:r>
                      <a:endParaRPr lang="en-C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3587" marR="9358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360505342"/>
                  </a:ext>
                </a:extLst>
              </a:tr>
            </a:tbl>
          </a:graphicData>
        </a:graphic>
      </p:graphicFrame>
      <p:sp>
        <p:nvSpPr>
          <p:cNvPr id="3" name="Slide Number Placeholder 2">
            <a:extLst>
              <a:ext uri="{FF2B5EF4-FFF2-40B4-BE49-F238E27FC236}">
                <a16:creationId xmlns:a16="http://schemas.microsoft.com/office/drawing/2014/main" id="{760DE4C3-0893-8F4B-8440-5F02A82C2A92}"/>
              </a:ext>
            </a:extLst>
          </p:cNvPr>
          <p:cNvSpPr>
            <a:spLocks noGrp="1"/>
          </p:cNvSpPr>
          <p:nvPr>
            <p:ph type="sldNum" sz="quarter" idx="12"/>
          </p:nvPr>
        </p:nvSpPr>
        <p:spPr/>
        <p:txBody>
          <a:bodyPr/>
          <a:lstStyle/>
          <a:p>
            <a:r>
              <a:rPr lang="en-US"/>
              <a:t>PG. </a:t>
            </a:r>
            <a:fld id="{93005692-73BE-493E-93AB-ECD6027A7652}" type="slidenum">
              <a:rPr lang="en-US" smtClean="0"/>
              <a:pPr/>
              <a:t>4</a:t>
            </a:fld>
            <a:endParaRPr lang="en-US" dirty="0"/>
          </a:p>
        </p:txBody>
      </p:sp>
    </p:spTree>
    <p:extLst>
      <p:ext uri="{BB962C8B-B14F-4D97-AF65-F5344CB8AC3E}">
        <p14:creationId xmlns:p14="http://schemas.microsoft.com/office/powerpoint/2010/main" val="1564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657E4F-14C6-C642-949F-EA76D2AB8833}"/>
              </a:ext>
            </a:extLst>
          </p:cNvPr>
          <p:cNvPicPr>
            <a:picLocks noChangeAspect="1"/>
          </p:cNvPicPr>
          <p:nvPr/>
        </p:nvPicPr>
        <p:blipFill>
          <a:blip r:embed="rId3"/>
          <a:stretch>
            <a:fillRect/>
          </a:stretch>
        </p:blipFill>
        <p:spPr>
          <a:xfrm>
            <a:off x="1074510" y="1997127"/>
            <a:ext cx="1669068" cy="1669068"/>
          </a:xfrm>
          <a:prstGeom prst="rect">
            <a:avLst/>
          </a:prstGeom>
        </p:spPr>
      </p:pic>
      <p:pic>
        <p:nvPicPr>
          <p:cNvPr id="13" name="Picture 12">
            <a:extLst>
              <a:ext uri="{FF2B5EF4-FFF2-40B4-BE49-F238E27FC236}">
                <a16:creationId xmlns:a16="http://schemas.microsoft.com/office/drawing/2014/main" id="{2521E831-AF92-0F41-949D-1D660BF0E65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30652" y="1923274"/>
            <a:ext cx="3685709" cy="3685709"/>
          </a:xfrm>
          <a:prstGeom prst="rect">
            <a:avLst/>
          </a:prstGeom>
        </p:spPr>
      </p:pic>
      <p:sp>
        <p:nvSpPr>
          <p:cNvPr id="14" name="Rectangle 13">
            <a:extLst>
              <a:ext uri="{FF2B5EF4-FFF2-40B4-BE49-F238E27FC236}">
                <a16:creationId xmlns:a16="http://schemas.microsoft.com/office/drawing/2014/main" id="{F11E1727-AF12-1C4A-A9B4-14050BCEC4B2}"/>
              </a:ext>
            </a:extLst>
          </p:cNvPr>
          <p:cNvSpPr/>
          <p:nvPr/>
        </p:nvSpPr>
        <p:spPr>
          <a:xfrm>
            <a:off x="316851" y="1503251"/>
            <a:ext cx="3392541" cy="523220"/>
          </a:xfrm>
          <a:prstGeom prst="rect">
            <a:avLst/>
          </a:prstGeom>
        </p:spPr>
        <p:txBody>
          <a:bodyPr wrap="square">
            <a:spAutoFit/>
          </a:bodyPr>
          <a:lstStyle/>
          <a:p>
            <a:pPr algn="ctr"/>
            <a:r>
              <a:rPr lang="en-US" sz="2800" dirty="0">
                <a:latin typeface="+mj-lt"/>
              </a:rPr>
              <a:t>Learning Outcomes</a:t>
            </a:r>
          </a:p>
        </p:txBody>
      </p:sp>
      <p:sp>
        <p:nvSpPr>
          <p:cNvPr id="21" name="Equal 20">
            <a:extLst>
              <a:ext uri="{FF2B5EF4-FFF2-40B4-BE49-F238E27FC236}">
                <a16:creationId xmlns:a16="http://schemas.microsoft.com/office/drawing/2014/main" id="{A23258F7-751D-774D-AE71-6FF52BAFDC0D}"/>
              </a:ext>
            </a:extLst>
          </p:cNvPr>
          <p:cNvSpPr/>
          <p:nvPr/>
        </p:nvSpPr>
        <p:spPr>
          <a:xfrm>
            <a:off x="7571718" y="2155225"/>
            <a:ext cx="1193767" cy="1362687"/>
          </a:xfrm>
          <a:prstGeom prst="mathEqual">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FF63BB87-0FD8-C849-BA6B-F930FE2B0088}"/>
              </a:ext>
            </a:extLst>
          </p:cNvPr>
          <p:cNvPicPr>
            <a:picLocks noChangeAspect="1"/>
          </p:cNvPicPr>
          <p:nvPr/>
        </p:nvPicPr>
        <p:blipFill>
          <a:blip r:embed="rId5"/>
          <a:stretch>
            <a:fillRect/>
          </a:stretch>
        </p:blipFill>
        <p:spPr>
          <a:xfrm>
            <a:off x="5158451" y="2061060"/>
            <a:ext cx="2154488" cy="2154488"/>
          </a:xfrm>
          <a:prstGeom prst="rect">
            <a:avLst/>
          </a:prstGeom>
        </p:spPr>
      </p:pic>
      <p:sp>
        <p:nvSpPr>
          <p:cNvPr id="27" name="Rectangle 26">
            <a:extLst>
              <a:ext uri="{FF2B5EF4-FFF2-40B4-BE49-F238E27FC236}">
                <a16:creationId xmlns:a16="http://schemas.microsoft.com/office/drawing/2014/main" id="{394F6B3C-7DA2-444B-B93D-40B492B4EB74}"/>
              </a:ext>
            </a:extLst>
          </p:cNvPr>
          <p:cNvSpPr/>
          <p:nvPr/>
        </p:nvSpPr>
        <p:spPr>
          <a:xfrm>
            <a:off x="4974861" y="1537840"/>
            <a:ext cx="2451101" cy="523220"/>
          </a:xfrm>
          <a:prstGeom prst="rect">
            <a:avLst/>
          </a:prstGeom>
        </p:spPr>
        <p:txBody>
          <a:bodyPr wrap="square">
            <a:spAutoFit/>
          </a:bodyPr>
          <a:lstStyle/>
          <a:p>
            <a:pPr algn="ctr"/>
            <a:r>
              <a:rPr lang="en-US" sz="2800" dirty="0">
                <a:latin typeface="+mj-lt"/>
              </a:rPr>
              <a:t>Intensity</a:t>
            </a:r>
          </a:p>
        </p:txBody>
      </p:sp>
      <p:sp>
        <p:nvSpPr>
          <p:cNvPr id="28" name="Multiply 27">
            <a:extLst>
              <a:ext uri="{FF2B5EF4-FFF2-40B4-BE49-F238E27FC236}">
                <a16:creationId xmlns:a16="http://schemas.microsoft.com/office/drawing/2014/main" id="{EAC26DA8-40DD-2042-9189-1156E9E30E14}"/>
              </a:ext>
            </a:extLst>
          </p:cNvPr>
          <p:cNvSpPr/>
          <p:nvPr/>
        </p:nvSpPr>
        <p:spPr>
          <a:xfrm>
            <a:off x="3538962" y="2149744"/>
            <a:ext cx="1435899" cy="1363835"/>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1FE7680-26C7-0F45-9710-F54C29F55CAC}"/>
              </a:ext>
            </a:extLst>
          </p:cNvPr>
          <p:cNvSpPr/>
          <p:nvPr/>
        </p:nvSpPr>
        <p:spPr>
          <a:xfrm>
            <a:off x="8539139" y="1503251"/>
            <a:ext cx="3353177" cy="523220"/>
          </a:xfrm>
          <a:prstGeom prst="rect">
            <a:avLst/>
          </a:prstGeom>
        </p:spPr>
        <p:txBody>
          <a:bodyPr wrap="square">
            <a:spAutoFit/>
          </a:bodyPr>
          <a:lstStyle/>
          <a:p>
            <a:pPr algn="ctr"/>
            <a:r>
              <a:rPr lang="en-US" sz="2800" dirty="0">
                <a:latin typeface="+mj-lt"/>
              </a:rPr>
              <a:t>Learning Impact</a:t>
            </a:r>
          </a:p>
        </p:txBody>
      </p:sp>
      <p:grpSp>
        <p:nvGrpSpPr>
          <p:cNvPr id="6" name="Group 5">
            <a:extLst>
              <a:ext uri="{FF2B5EF4-FFF2-40B4-BE49-F238E27FC236}">
                <a16:creationId xmlns:a16="http://schemas.microsoft.com/office/drawing/2014/main" id="{6754AEA0-5E63-9B42-9ABA-F5063280C58D}"/>
              </a:ext>
            </a:extLst>
          </p:cNvPr>
          <p:cNvGrpSpPr/>
          <p:nvPr/>
        </p:nvGrpSpPr>
        <p:grpSpPr>
          <a:xfrm>
            <a:off x="5030187" y="4295071"/>
            <a:ext cx="2234714" cy="1313912"/>
            <a:chOff x="4974204" y="4313732"/>
            <a:chExt cx="2234714" cy="1313912"/>
          </a:xfrm>
        </p:grpSpPr>
        <p:grpSp>
          <p:nvGrpSpPr>
            <p:cNvPr id="2" name="Group 1">
              <a:extLst>
                <a:ext uri="{FF2B5EF4-FFF2-40B4-BE49-F238E27FC236}">
                  <a16:creationId xmlns:a16="http://schemas.microsoft.com/office/drawing/2014/main" id="{2AB789B0-05AD-164F-9D8F-CDA1C0EE4E4C}"/>
                </a:ext>
              </a:extLst>
            </p:cNvPr>
            <p:cNvGrpSpPr/>
            <p:nvPr/>
          </p:nvGrpSpPr>
          <p:grpSpPr>
            <a:xfrm>
              <a:off x="4974204" y="4313732"/>
              <a:ext cx="2147747" cy="1015663"/>
              <a:chOff x="2115746" y="5767960"/>
              <a:chExt cx="2147747" cy="1015663"/>
            </a:xfrm>
          </p:grpSpPr>
          <p:pic>
            <p:nvPicPr>
              <p:cNvPr id="23" name="Picture 22">
                <a:extLst>
                  <a:ext uri="{FF2B5EF4-FFF2-40B4-BE49-F238E27FC236}">
                    <a16:creationId xmlns:a16="http://schemas.microsoft.com/office/drawing/2014/main" id="{11C66C2A-B4FA-4048-A5D8-06AA57FDAC66}"/>
                  </a:ext>
                </a:extLst>
              </p:cNvPr>
              <p:cNvPicPr>
                <a:picLocks noChangeAspect="1"/>
              </p:cNvPicPr>
              <p:nvPr/>
            </p:nvPicPr>
            <p:blipFill>
              <a:blip r:embed="rId6"/>
              <a:stretch>
                <a:fillRect/>
              </a:stretch>
            </p:blipFill>
            <p:spPr>
              <a:xfrm>
                <a:off x="2115746" y="5773412"/>
                <a:ext cx="1004761" cy="1004761"/>
              </a:xfrm>
              <a:prstGeom prst="rect">
                <a:avLst/>
              </a:prstGeom>
            </p:spPr>
          </p:pic>
          <p:sp>
            <p:nvSpPr>
              <p:cNvPr id="25" name="Rectangle 24">
                <a:extLst>
                  <a:ext uri="{FF2B5EF4-FFF2-40B4-BE49-F238E27FC236}">
                    <a16:creationId xmlns:a16="http://schemas.microsoft.com/office/drawing/2014/main" id="{EDA30F5C-6769-1E4A-8364-110AA9BD1081}"/>
                  </a:ext>
                </a:extLst>
              </p:cNvPr>
              <p:cNvSpPr/>
              <p:nvPr/>
            </p:nvSpPr>
            <p:spPr>
              <a:xfrm>
                <a:off x="3456322" y="5767960"/>
                <a:ext cx="807171" cy="1015663"/>
              </a:xfrm>
              <a:prstGeom prst="rect">
                <a:avLst/>
              </a:prstGeom>
            </p:spPr>
            <p:txBody>
              <a:bodyPr wrap="square">
                <a:spAutoFit/>
              </a:bodyPr>
              <a:lstStyle/>
              <a:p>
                <a:r>
                  <a:rPr lang="en-CA" sz="6000" dirty="0"/>
                  <a:t>★</a:t>
                </a:r>
                <a:endParaRPr lang="en-US" sz="6000" dirty="0"/>
              </a:p>
            </p:txBody>
          </p:sp>
          <p:sp>
            <p:nvSpPr>
              <p:cNvPr id="26" name="Multiply 25">
                <a:extLst>
                  <a:ext uri="{FF2B5EF4-FFF2-40B4-BE49-F238E27FC236}">
                    <a16:creationId xmlns:a16="http://schemas.microsoft.com/office/drawing/2014/main" id="{29C7D63C-9FAE-854A-B62B-B031C7D61FA6}"/>
                  </a:ext>
                </a:extLst>
              </p:cNvPr>
              <p:cNvSpPr/>
              <p:nvPr/>
            </p:nvSpPr>
            <p:spPr>
              <a:xfrm>
                <a:off x="3097654" y="6142327"/>
                <a:ext cx="406358" cy="385964"/>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8C93D0A0-E343-8844-B822-EA7A9BD10515}"/>
                </a:ext>
              </a:extLst>
            </p:cNvPr>
            <p:cNvSpPr/>
            <p:nvPr/>
          </p:nvSpPr>
          <p:spPr>
            <a:xfrm>
              <a:off x="5045697" y="5258312"/>
              <a:ext cx="2163221" cy="369332"/>
            </a:xfrm>
            <a:prstGeom prst="rect">
              <a:avLst/>
            </a:prstGeom>
          </p:spPr>
          <p:txBody>
            <a:bodyPr wrap="none">
              <a:spAutoFit/>
            </a:bodyPr>
            <a:lstStyle/>
            <a:p>
              <a:r>
                <a:rPr lang="en-US" dirty="0">
                  <a:latin typeface="Verdana" panose="020B0604030504040204" pitchFamily="34" charset="0"/>
                  <a:ea typeface="Verdana" panose="020B0604030504040204" pitchFamily="34" charset="0"/>
                  <a:cs typeface="Verdana" panose="020B0604030504040204" pitchFamily="34" charset="0"/>
                </a:rPr>
                <a:t>(Time x Quality) </a:t>
              </a:r>
              <a:endParaRPr lang="en-US" dirty="0"/>
            </a:p>
          </p:txBody>
        </p:sp>
      </p:grpSp>
      <p:sp>
        <p:nvSpPr>
          <p:cNvPr id="5" name="TextBox 4">
            <a:extLst>
              <a:ext uri="{FF2B5EF4-FFF2-40B4-BE49-F238E27FC236}">
                <a16:creationId xmlns:a16="http://schemas.microsoft.com/office/drawing/2014/main" id="{0D829F75-EECE-E945-99A0-32DF415613AB}"/>
              </a:ext>
            </a:extLst>
          </p:cNvPr>
          <p:cNvSpPr txBox="1"/>
          <p:nvPr/>
        </p:nvSpPr>
        <p:spPr>
          <a:xfrm>
            <a:off x="4398970" y="3760507"/>
            <a:ext cx="222354" cy="2215991"/>
          </a:xfrm>
          <a:prstGeom prst="rect">
            <a:avLst/>
          </a:prstGeom>
          <a:noFill/>
        </p:spPr>
        <p:txBody>
          <a:bodyPr wrap="square" rtlCol="0">
            <a:spAutoFit/>
          </a:bodyPr>
          <a:lstStyle/>
          <a:p>
            <a:r>
              <a:rPr lang="en-US" sz="13800" dirty="0"/>
              <a:t>(</a:t>
            </a:r>
          </a:p>
        </p:txBody>
      </p:sp>
      <p:sp>
        <p:nvSpPr>
          <p:cNvPr id="30" name="TextBox 29">
            <a:extLst>
              <a:ext uri="{FF2B5EF4-FFF2-40B4-BE49-F238E27FC236}">
                <a16:creationId xmlns:a16="http://schemas.microsoft.com/office/drawing/2014/main" id="{E14A6336-4A36-3745-B677-D047F3219AAE}"/>
              </a:ext>
            </a:extLst>
          </p:cNvPr>
          <p:cNvSpPr txBox="1"/>
          <p:nvPr/>
        </p:nvSpPr>
        <p:spPr>
          <a:xfrm>
            <a:off x="7017028" y="3726815"/>
            <a:ext cx="222354" cy="2215991"/>
          </a:xfrm>
          <a:prstGeom prst="rect">
            <a:avLst/>
          </a:prstGeom>
          <a:noFill/>
        </p:spPr>
        <p:txBody>
          <a:bodyPr wrap="square" rtlCol="0">
            <a:spAutoFit/>
          </a:bodyPr>
          <a:lstStyle/>
          <a:p>
            <a:r>
              <a:rPr lang="en-US" sz="13800" dirty="0"/>
              <a:t>)</a:t>
            </a:r>
          </a:p>
        </p:txBody>
      </p:sp>
      <p:sp>
        <p:nvSpPr>
          <p:cNvPr id="31" name="TextBox 30">
            <a:extLst>
              <a:ext uri="{FF2B5EF4-FFF2-40B4-BE49-F238E27FC236}">
                <a16:creationId xmlns:a16="http://schemas.microsoft.com/office/drawing/2014/main" id="{1A7B2713-416E-3F4B-9900-6048D7579A4A}"/>
              </a:ext>
            </a:extLst>
          </p:cNvPr>
          <p:cNvSpPr txBox="1"/>
          <p:nvPr/>
        </p:nvSpPr>
        <p:spPr>
          <a:xfrm>
            <a:off x="350022" y="3835653"/>
            <a:ext cx="222354" cy="2215991"/>
          </a:xfrm>
          <a:prstGeom prst="rect">
            <a:avLst/>
          </a:prstGeom>
          <a:noFill/>
        </p:spPr>
        <p:txBody>
          <a:bodyPr wrap="square" rtlCol="0">
            <a:spAutoFit/>
          </a:bodyPr>
          <a:lstStyle/>
          <a:p>
            <a:r>
              <a:rPr lang="en-US" sz="13800" dirty="0"/>
              <a:t>(</a:t>
            </a:r>
          </a:p>
        </p:txBody>
      </p:sp>
      <p:sp>
        <p:nvSpPr>
          <p:cNvPr id="32" name="TextBox 31">
            <a:extLst>
              <a:ext uri="{FF2B5EF4-FFF2-40B4-BE49-F238E27FC236}">
                <a16:creationId xmlns:a16="http://schemas.microsoft.com/office/drawing/2014/main" id="{C76AE4D0-8C75-E942-9488-50F3FC7E634A}"/>
              </a:ext>
            </a:extLst>
          </p:cNvPr>
          <p:cNvSpPr txBox="1"/>
          <p:nvPr/>
        </p:nvSpPr>
        <p:spPr>
          <a:xfrm>
            <a:off x="2968080" y="3801961"/>
            <a:ext cx="222354" cy="2215991"/>
          </a:xfrm>
          <a:prstGeom prst="rect">
            <a:avLst/>
          </a:prstGeom>
          <a:noFill/>
        </p:spPr>
        <p:txBody>
          <a:bodyPr wrap="square" rtlCol="0">
            <a:spAutoFit/>
          </a:bodyPr>
          <a:lstStyle/>
          <a:p>
            <a:r>
              <a:rPr lang="en-US" sz="13800" dirty="0"/>
              <a:t>)</a:t>
            </a:r>
          </a:p>
        </p:txBody>
      </p:sp>
      <p:sp>
        <p:nvSpPr>
          <p:cNvPr id="33" name="Rectangle 32">
            <a:extLst>
              <a:ext uri="{FF2B5EF4-FFF2-40B4-BE49-F238E27FC236}">
                <a16:creationId xmlns:a16="http://schemas.microsoft.com/office/drawing/2014/main" id="{E7D37C12-640D-DA48-AD2C-0591680FBE8C}"/>
              </a:ext>
            </a:extLst>
          </p:cNvPr>
          <p:cNvSpPr/>
          <p:nvPr/>
        </p:nvSpPr>
        <p:spPr>
          <a:xfrm>
            <a:off x="779625" y="4744560"/>
            <a:ext cx="2554010" cy="661096"/>
          </a:xfrm>
          <a:prstGeom prst="rect">
            <a:avLst/>
          </a:prstGeom>
          <a:solidFill>
            <a:srgbClr val="FCD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latin typeface="Verdana" panose="020B0604030504040204" pitchFamily="34" charset="0"/>
                <a:ea typeface="Verdana" panose="020B0604030504040204" pitchFamily="34" charset="0"/>
                <a:cs typeface="Verdana" panose="020B0604030504040204" pitchFamily="34" charset="0"/>
              </a:rPr>
              <a:t>AAA★ </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ACHIEVEMENTS</a:t>
            </a:r>
          </a:p>
          <a:p>
            <a:pPr algn="ctr"/>
            <a:r>
              <a:rPr lang="en-US" sz="2000" b="1" dirty="0" err="1">
                <a:solidFill>
                  <a:schemeClr val="tx1"/>
                </a:solidFill>
                <a:latin typeface="Verdana" panose="020B0604030504040204" pitchFamily="34" charset="0"/>
                <a:ea typeface="Verdana" panose="020B0604030504040204" pitchFamily="34" charset="0"/>
                <a:cs typeface="Verdana" panose="020B0604030504040204" pitchFamily="34" charset="0"/>
              </a:rPr>
              <a:t>eg</a:t>
            </a: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 UW FRTF</a:t>
            </a:r>
            <a:endPar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a16="http://schemas.microsoft.com/office/drawing/2014/main" id="{44896214-B9A8-0440-82F0-61AD0EBC1495}"/>
              </a:ext>
            </a:extLst>
          </p:cNvPr>
          <p:cNvSpPr>
            <a:spLocks noGrp="1"/>
          </p:cNvSpPr>
          <p:nvPr>
            <p:ph type="sldNum" sz="quarter" idx="12"/>
          </p:nvPr>
        </p:nvSpPr>
        <p:spPr/>
        <p:txBody>
          <a:bodyPr/>
          <a:lstStyle/>
          <a:p>
            <a:r>
              <a:rPr lang="en-US"/>
              <a:t>PG. </a:t>
            </a:r>
            <a:fld id="{93005692-73BE-493E-93AB-ECD6027A7652}" type="slidenum">
              <a:rPr lang="en-US" smtClean="0"/>
              <a:pPr/>
              <a:t>5</a:t>
            </a:fld>
            <a:endParaRPr lang="en-US" dirty="0"/>
          </a:p>
        </p:txBody>
      </p:sp>
    </p:spTree>
    <p:extLst>
      <p:ext uri="{BB962C8B-B14F-4D97-AF65-F5344CB8AC3E}">
        <p14:creationId xmlns:p14="http://schemas.microsoft.com/office/powerpoint/2010/main" val="15607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35" y="508720"/>
            <a:ext cx="11569729" cy="895927"/>
          </a:xfrm>
        </p:spPr>
        <p:txBody>
          <a:bodyPr>
            <a:normAutofit fontScale="90000"/>
          </a:bodyPr>
          <a:lstStyle/>
          <a:p>
            <a:r>
              <a:rPr lang="en-US" dirty="0"/>
              <a:t>WIL programs can prepare students and institutions for the future of work and lifelong learning if we:</a:t>
            </a:r>
            <a:endParaRPr lang="en-CA" dirty="0"/>
          </a:p>
        </p:txBody>
      </p:sp>
      <p:sp>
        <p:nvSpPr>
          <p:cNvPr id="4" name="TextBox 3">
            <a:extLst>
              <a:ext uri="{FF2B5EF4-FFF2-40B4-BE49-F238E27FC236}">
                <a16:creationId xmlns:a16="http://schemas.microsoft.com/office/drawing/2014/main" id="{06414675-9D8E-4840-B77C-9A60099FD4DC}"/>
              </a:ext>
            </a:extLst>
          </p:cNvPr>
          <p:cNvSpPr txBox="1"/>
          <p:nvPr/>
        </p:nvSpPr>
        <p:spPr>
          <a:xfrm>
            <a:off x="9554832" y="3039732"/>
            <a:ext cx="2326032" cy="1692771"/>
          </a:xfrm>
          <a:prstGeom prst="rect">
            <a:avLst/>
          </a:prstGeom>
          <a:noFill/>
        </p:spPr>
        <p:txBody>
          <a:bodyPr wrap="square" rtlCol="0">
            <a:spAutoFit/>
          </a:bodyPr>
          <a:lstStyle/>
          <a:p>
            <a:pPr algn="ctr"/>
            <a:r>
              <a:rPr lang="en-US" sz="2000" b="1" dirty="0"/>
              <a:t>Integrate</a:t>
            </a:r>
            <a:r>
              <a:rPr lang="en-US" sz="2000" dirty="0"/>
              <a:t> WIL learning into our institutions and  workplaces </a:t>
            </a:r>
          </a:p>
          <a:p>
            <a:pPr algn="ctr"/>
            <a:endParaRPr lang="en-US" sz="2400" dirty="0">
              <a:latin typeface="+mj-lt"/>
            </a:endParaRPr>
          </a:p>
        </p:txBody>
      </p:sp>
      <p:sp>
        <p:nvSpPr>
          <p:cNvPr id="10" name="TextBox 9">
            <a:extLst>
              <a:ext uri="{FF2B5EF4-FFF2-40B4-BE49-F238E27FC236}">
                <a16:creationId xmlns:a16="http://schemas.microsoft.com/office/drawing/2014/main" id="{FFA59CE4-12EB-2943-9C0A-9E3265F7EB43}"/>
              </a:ext>
            </a:extLst>
          </p:cNvPr>
          <p:cNvSpPr txBox="1"/>
          <p:nvPr/>
        </p:nvSpPr>
        <p:spPr>
          <a:xfrm>
            <a:off x="5135569" y="3069397"/>
            <a:ext cx="2326032" cy="1631216"/>
          </a:xfrm>
          <a:prstGeom prst="rect">
            <a:avLst/>
          </a:prstGeom>
          <a:noFill/>
        </p:spPr>
        <p:txBody>
          <a:bodyPr wrap="square" rtlCol="0">
            <a:spAutoFit/>
          </a:bodyPr>
          <a:lstStyle/>
          <a:p>
            <a:pPr algn="ctr"/>
            <a:r>
              <a:rPr lang="en-US" sz="2000" dirty="0"/>
              <a:t>Focus </a:t>
            </a:r>
            <a:r>
              <a:rPr lang="en-US" sz="2000" b="1" dirty="0"/>
              <a:t>learning outcomes </a:t>
            </a:r>
            <a:r>
              <a:rPr lang="en-US" sz="2000" dirty="0"/>
              <a:t>on preparing students for the future of work</a:t>
            </a:r>
          </a:p>
        </p:txBody>
      </p:sp>
      <p:sp>
        <p:nvSpPr>
          <p:cNvPr id="14" name="TextBox 13">
            <a:extLst>
              <a:ext uri="{FF2B5EF4-FFF2-40B4-BE49-F238E27FC236}">
                <a16:creationId xmlns:a16="http://schemas.microsoft.com/office/drawing/2014/main" id="{B60F0E37-FA77-9146-B8FD-96C5D242E0A8}"/>
              </a:ext>
            </a:extLst>
          </p:cNvPr>
          <p:cNvSpPr txBox="1"/>
          <p:nvPr/>
        </p:nvSpPr>
        <p:spPr>
          <a:xfrm>
            <a:off x="2478903" y="3021052"/>
            <a:ext cx="2489066" cy="1938992"/>
          </a:xfrm>
          <a:prstGeom prst="rect">
            <a:avLst/>
          </a:prstGeom>
          <a:noFill/>
        </p:spPr>
        <p:txBody>
          <a:bodyPr wrap="square" rtlCol="0">
            <a:spAutoFit/>
          </a:bodyPr>
          <a:lstStyle/>
          <a:p>
            <a:pPr algn="ctr"/>
            <a:r>
              <a:rPr lang="en-US" sz="2000" dirty="0"/>
              <a:t>Allow students enough </a:t>
            </a:r>
            <a:r>
              <a:rPr lang="en-US" sz="2000" b="1" dirty="0"/>
              <a:t>time</a:t>
            </a:r>
            <a:r>
              <a:rPr lang="en-US" sz="2000" dirty="0"/>
              <a:t> in and </a:t>
            </a:r>
            <a:r>
              <a:rPr lang="en-US" sz="2000" b="1" dirty="0"/>
              <a:t>variety</a:t>
            </a:r>
            <a:r>
              <a:rPr lang="en-US" sz="2000" dirty="0"/>
              <a:t> of these experiences to have impact and build resilience</a:t>
            </a:r>
          </a:p>
        </p:txBody>
      </p:sp>
      <p:sp>
        <p:nvSpPr>
          <p:cNvPr id="15" name="TextBox 14">
            <a:extLst>
              <a:ext uri="{FF2B5EF4-FFF2-40B4-BE49-F238E27FC236}">
                <a16:creationId xmlns:a16="http://schemas.microsoft.com/office/drawing/2014/main" id="{69216091-26D8-BE41-948B-898D9A742B85}"/>
              </a:ext>
            </a:extLst>
          </p:cNvPr>
          <p:cNvSpPr txBox="1"/>
          <p:nvPr/>
        </p:nvSpPr>
        <p:spPr>
          <a:xfrm>
            <a:off x="252344" y="3070530"/>
            <a:ext cx="2326032" cy="1077218"/>
          </a:xfrm>
          <a:prstGeom prst="rect">
            <a:avLst/>
          </a:prstGeom>
          <a:noFill/>
        </p:spPr>
        <p:txBody>
          <a:bodyPr wrap="square" rtlCol="0">
            <a:spAutoFit/>
          </a:bodyPr>
          <a:lstStyle/>
          <a:p>
            <a:pPr algn="ctr"/>
            <a:r>
              <a:rPr lang="en-US" sz="2000" dirty="0"/>
              <a:t>Invest in </a:t>
            </a:r>
            <a:r>
              <a:rPr lang="en-US" sz="2000" b="1" dirty="0"/>
              <a:t>quality</a:t>
            </a:r>
            <a:r>
              <a:rPr lang="en-US" sz="2000" dirty="0"/>
              <a:t> practices</a:t>
            </a:r>
          </a:p>
          <a:p>
            <a:pPr algn="ctr"/>
            <a:endParaRPr lang="en-US" sz="2400" dirty="0">
              <a:latin typeface="+mj-lt"/>
            </a:endParaRPr>
          </a:p>
        </p:txBody>
      </p:sp>
      <p:pic>
        <p:nvPicPr>
          <p:cNvPr id="19" name="Picture 18">
            <a:extLst>
              <a:ext uri="{FF2B5EF4-FFF2-40B4-BE49-F238E27FC236}">
                <a16:creationId xmlns:a16="http://schemas.microsoft.com/office/drawing/2014/main" id="{C2AA7586-D154-D040-BDDA-A3660CCDB960}"/>
              </a:ext>
            </a:extLst>
          </p:cNvPr>
          <p:cNvPicPr>
            <a:picLocks noChangeAspect="1"/>
          </p:cNvPicPr>
          <p:nvPr/>
        </p:nvPicPr>
        <p:blipFill>
          <a:blip r:embed="rId3"/>
          <a:stretch>
            <a:fillRect/>
          </a:stretch>
        </p:blipFill>
        <p:spPr>
          <a:xfrm>
            <a:off x="756286" y="1827414"/>
            <a:ext cx="1121934" cy="1121934"/>
          </a:xfrm>
          <a:prstGeom prst="rect">
            <a:avLst/>
          </a:prstGeom>
        </p:spPr>
      </p:pic>
      <p:pic>
        <p:nvPicPr>
          <p:cNvPr id="20" name="Picture 19">
            <a:extLst>
              <a:ext uri="{FF2B5EF4-FFF2-40B4-BE49-F238E27FC236}">
                <a16:creationId xmlns:a16="http://schemas.microsoft.com/office/drawing/2014/main" id="{A35399C1-0E9F-F04D-824B-D66537F5D85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59662" y="1675310"/>
            <a:ext cx="1322385" cy="1322385"/>
          </a:xfrm>
          <a:prstGeom prst="rect">
            <a:avLst/>
          </a:prstGeom>
        </p:spPr>
      </p:pic>
      <p:sp>
        <p:nvSpPr>
          <p:cNvPr id="21" name="Rectangle 20">
            <a:extLst>
              <a:ext uri="{FF2B5EF4-FFF2-40B4-BE49-F238E27FC236}">
                <a16:creationId xmlns:a16="http://schemas.microsoft.com/office/drawing/2014/main" id="{E469AC05-72EF-8046-BEE1-D34300592B74}"/>
              </a:ext>
            </a:extLst>
          </p:cNvPr>
          <p:cNvSpPr/>
          <p:nvPr/>
        </p:nvSpPr>
        <p:spPr>
          <a:xfrm>
            <a:off x="5894999" y="1769064"/>
            <a:ext cx="807171" cy="1323439"/>
          </a:xfrm>
          <a:prstGeom prst="rect">
            <a:avLst/>
          </a:prstGeom>
        </p:spPr>
        <p:txBody>
          <a:bodyPr wrap="square">
            <a:spAutoFit/>
          </a:bodyPr>
          <a:lstStyle/>
          <a:p>
            <a:pPr algn="ctr"/>
            <a:r>
              <a:rPr lang="en-CA" sz="8000" dirty="0"/>
              <a:t>★</a:t>
            </a:r>
            <a:endParaRPr lang="en-US" sz="8000" dirty="0"/>
          </a:p>
        </p:txBody>
      </p:sp>
      <p:grpSp>
        <p:nvGrpSpPr>
          <p:cNvPr id="26" name="Group 25">
            <a:extLst>
              <a:ext uri="{FF2B5EF4-FFF2-40B4-BE49-F238E27FC236}">
                <a16:creationId xmlns:a16="http://schemas.microsoft.com/office/drawing/2014/main" id="{24CC2B7A-2AFB-674D-9A1B-F1463E3F9445}"/>
              </a:ext>
            </a:extLst>
          </p:cNvPr>
          <p:cNvGrpSpPr/>
          <p:nvPr/>
        </p:nvGrpSpPr>
        <p:grpSpPr>
          <a:xfrm>
            <a:off x="2561296" y="2069688"/>
            <a:ext cx="2489066" cy="754082"/>
            <a:chOff x="3274703" y="3424331"/>
            <a:chExt cx="2489066" cy="754082"/>
          </a:xfrm>
        </p:grpSpPr>
        <p:pic>
          <p:nvPicPr>
            <p:cNvPr id="27" name="Picture 26">
              <a:extLst>
                <a:ext uri="{FF2B5EF4-FFF2-40B4-BE49-F238E27FC236}">
                  <a16:creationId xmlns:a16="http://schemas.microsoft.com/office/drawing/2014/main" id="{4FD80C0D-75E2-9442-A454-18F5508E75A0}"/>
                </a:ext>
              </a:extLst>
            </p:cNvPr>
            <p:cNvPicPr>
              <a:picLocks noChangeAspect="1"/>
            </p:cNvPicPr>
            <p:nvPr/>
          </p:nvPicPr>
          <p:blipFill>
            <a:blip r:embed="rId5"/>
            <a:stretch>
              <a:fillRect/>
            </a:stretch>
          </p:blipFill>
          <p:spPr>
            <a:xfrm>
              <a:off x="3850065" y="3424331"/>
              <a:ext cx="740529" cy="740529"/>
            </a:xfrm>
            <a:prstGeom prst="rect">
              <a:avLst/>
            </a:prstGeom>
          </p:spPr>
        </p:pic>
        <p:pic>
          <p:nvPicPr>
            <p:cNvPr id="28" name="Picture 27">
              <a:extLst>
                <a:ext uri="{FF2B5EF4-FFF2-40B4-BE49-F238E27FC236}">
                  <a16:creationId xmlns:a16="http://schemas.microsoft.com/office/drawing/2014/main" id="{0FA9B2EA-3B8E-1A42-BBBC-486AC4112A85}"/>
                </a:ext>
              </a:extLst>
            </p:cNvPr>
            <p:cNvPicPr>
              <a:picLocks noChangeAspect="1"/>
            </p:cNvPicPr>
            <p:nvPr/>
          </p:nvPicPr>
          <p:blipFill>
            <a:blip r:embed="rId5"/>
            <a:stretch>
              <a:fillRect/>
            </a:stretch>
          </p:blipFill>
          <p:spPr>
            <a:xfrm>
              <a:off x="3274703" y="3431107"/>
              <a:ext cx="740529" cy="740529"/>
            </a:xfrm>
            <a:prstGeom prst="rect">
              <a:avLst/>
            </a:prstGeom>
          </p:spPr>
        </p:pic>
        <p:pic>
          <p:nvPicPr>
            <p:cNvPr id="29" name="Picture 28">
              <a:extLst>
                <a:ext uri="{FF2B5EF4-FFF2-40B4-BE49-F238E27FC236}">
                  <a16:creationId xmlns:a16="http://schemas.microsoft.com/office/drawing/2014/main" id="{19341288-DBF3-3E4D-B7AB-A32074181DF0}"/>
                </a:ext>
              </a:extLst>
            </p:cNvPr>
            <p:cNvPicPr>
              <a:picLocks noChangeAspect="1"/>
            </p:cNvPicPr>
            <p:nvPr/>
          </p:nvPicPr>
          <p:blipFill>
            <a:blip r:embed="rId5"/>
            <a:stretch>
              <a:fillRect/>
            </a:stretch>
          </p:blipFill>
          <p:spPr>
            <a:xfrm>
              <a:off x="4436843" y="3437884"/>
              <a:ext cx="740529" cy="740529"/>
            </a:xfrm>
            <a:prstGeom prst="rect">
              <a:avLst/>
            </a:prstGeom>
          </p:spPr>
        </p:pic>
        <p:pic>
          <p:nvPicPr>
            <p:cNvPr id="30" name="Picture 29">
              <a:extLst>
                <a:ext uri="{FF2B5EF4-FFF2-40B4-BE49-F238E27FC236}">
                  <a16:creationId xmlns:a16="http://schemas.microsoft.com/office/drawing/2014/main" id="{834B57FB-AD14-2445-9B98-61A60D55F634}"/>
                </a:ext>
              </a:extLst>
            </p:cNvPr>
            <p:cNvPicPr>
              <a:picLocks noChangeAspect="1"/>
            </p:cNvPicPr>
            <p:nvPr/>
          </p:nvPicPr>
          <p:blipFill>
            <a:blip r:embed="rId5"/>
            <a:stretch>
              <a:fillRect/>
            </a:stretch>
          </p:blipFill>
          <p:spPr>
            <a:xfrm>
              <a:off x="5023240" y="3429870"/>
              <a:ext cx="740529" cy="740529"/>
            </a:xfrm>
            <a:prstGeom prst="rect">
              <a:avLst/>
            </a:prstGeom>
          </p:spPr>
        </p:pic>
      </p:grpSp>
      <p:pic>
        <p:nvPicPr>
          <p:cNvPr id="32" name="Picture 31">
            <a:extLst>
              <a:ext uri="{FF2B5EF4-FFF2-40B4-BE49-F238E27FC236}">
                <a16:creationId xmlns:a16="http://schemas.microsoft.com/office/drawing/2014/main" id="{F3CA29C1-4A78-2642-AACF-7CB1CFD71EFE}"/>
              </a:ext>
            </a:extLst>
          </p:cNvPr>
          <p:cNvPicPr>
            <a:picLocks noChangeAspect="1"/>
          </p:cNvPicPr>
          <p:nvPr/>
        </p:nvPicPr>
        <p:blipFill>
          <a:blip r:embed="rId6"/>
          <a:stretch>
            <a:fillRect/>
          </a:stretch>
        </p:blipFill>
        <p:spPr>
          <a:xfrm>
            <a:off x="7899095" y="1821337"/>
            <a:ext cx="1081719" cy="1081719"/>
          </a:xfrm>
          <a:prstGeom prst="rect">
            <a:avLst/>
          </a:prstGeom>
        </p:spPr>
      </p:pic>
      <p:sp>
        <p:nvSpPr>
          <p:cNvPr id="3" name="TextBox 2">
            <a:extLst>
              <a:ext uri="{FF2B5EF4-FFF2-40B4-BE49-F238E27FC236}">
                <a16:creationId xmlns:a16="http://schemas.microsoft.com/office/drawing/2014/main" id="{F429B35A-1079-544A-924A-7483D2ED7AA1}"/>
              </a:ext>
            </a:extLst>
          </p:cNvPr>
          <p:cNvSpPr txBox="1"/>
          <p:nvPr/>
        </p:nvSpPr>
        <p:spPr>
          <a:xfrm>
            <a:off x="7602133" y="3069397"/>
            <a:ext cx="1812166" cy="2215991"/>
          </a:xfrm>
          <a:prstGeom prst="rect">
            <a:avLst/>
          </a:prstGeom>
          <a:noFill/>
        </p:spPr>
        <p:txBody>
          <a:bodyPr wrap="square" rtlCol="0">
            <a:spAutoFit/>
          </a:bodyPr>
          <a:lstStyle/>
          <a:p>
            <a:pPr algn="ctr"/>
            <a:r>
              <a:rPr lang="en-US" sz="2000" dirty="0"/>
              <a:t>Help students develop </a:t>
            </a:r>
            <a:r>
              <a:rPr lang="en-US" sz="2000" b="1" dirty="0"/>
              <a:t>habits of mind </a:t>
            </a:r>
            <a:r>
              <a:rPr lang="en-US" sz="2000" dirty="0"/>
              <a:t>needed for lifelong learning </a:t>
            </a:r>
          </a:p>
          <a:p>
            <a:endParaRPr lang="en-US" dirty="0"/>
          </a:p>
        </p:txBody>
      </p:sp>
      <p:sp>
        <p:nvSpPr>
          <p:cNvPr id="33" name="Right Brace 32">
            <a:extLst>
              <a:ext uri="{FF2B5EF4-FFF2-40B4-BE49-F238E27FC236}">
                <a16:creationId xmlns:a16="http://schemas.microsoft.com/office/drawing/2014/main" id="{FB79812A-29E8-1043-9CE7-FBDD7F1E49C4}"/>
              </a:ext>
            </a:extLst>
          </p:cNvPr>
          <p:cNvSpPr/>
          <p:nvPr/>
        </p:nvSpPr>
        <p:spPr>
          <a:xfrm rot="5400000">
            <a:off x="5721711" y="-583903"/>
            <a:ext cx="765443" cy="11041812"/>
          </a:xfrm>
          <a:prstGeom prst="rightBrace">
            <a:avLst>
              <a:gd name="adj1" fmla="val 8333"/>
              <a:gd name="adj2" fmla="val 50156"/>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7EECC790-43FF-054E-AC94-6A37312BD357}"/>
              </a:ext>
            </a:extLst>
          </p:cNvPr>
          <p:cNvSpPr/>
          <p:nvPr/>
        </p:nvSpPr>
        <p:spPr>
          <a:xfrm>
            <a:off x="1522964" y="5285227"/>
            <a:ext cx="9162935" cy="584775"/>
          </a:xfrm>
          <a:prstGeom prst="rect">
            <a:avLst/>
          </a:prstGeom>
        </p:spPr>
        <p:txBody>
          <a:bodyPr wrap="square">
            <a:spAutoFit/>
          </a:bodyPr>
          <a:lstStyle/>
          <a:p>
            <a:pPr algn="ctr"/>
            <a:r>
              <a:rPr lang="en-US" sz="3200" dirty="0">
                <a:latin typeface="+mj-lt"/>
              </a:rPr>
              <a:t>&amp; continuously adapt to the needs of all stakeholders </a:t>
            </a:r>
          </a:p>
        </p:txBody>
      </p:sp>
      <p:sp>
        <p:nvSpPr>
          <p:cNvPr id="5" name="Slide Number Placeholder 4">
            <a:extLst>
              <a:ext uri="{FF2B5EF4-FFF2-40B4-BE49-F238E27FC236}">
                <a16:creationId xmlns:a16="http://schemas.microsoft.com/office/drawing/2014/main" id="{1367B21A-8C0A-D44D-A890-4BDCF724A35D}"/>
              </a:ext>
            </a:extLst>
          </p:cNvPr>
          <p:cNvSpPr>
            <a:spLocks noGrp="1"/>
          </p:cNvSpPr>
          <p:nvPr>
            <p:ph type="sldNum" sz="quarter" idx="12"/>
          </p:nvPr>
        </p:nvSpPr>
        <p:spPr/>
        <p:txBody>
          <a:bodyPr/>
          <a:lstStyle/>
          <a:p>
            <a:r>
              <a:rPr lang="en-US"/>
              <a:t>PG. </a:t>
            </a:r>
            <a:fld id="{93005692-73BE-493E-93AB-ECD6027A7652}" type="slidenum">
              <a:rPr lang="en-US" smtClean="0"/>
              <a:pPr/>
              <a:t>6</a:t>
            </a:fld>
            <a:endParaRPr lang="en-US" dirty="0"/>
          </a:p>
        </p:txBody>
      </p:sp>
    </p:spTree>
    <p:extLst>
      <p:ext uri="{BB962C8B-B14F-4D97-AF65-F5344CB8AC3E}">
        <p14:creationId xmlns:p14="http://schemas.microsoft.com/office/powerpoint/2010/main" val="24968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Tree>
    <p:extLst>
      <p:ext uri="{BB962C8B-B14F-4D97-AF65-F5344CB8AC3E}">
        <p14:creationId xmlns:p14="http://schemas.microsoft.com/office/powerpoint/2010/main" val="143061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1_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 [Read-Only]" id="{059F7E92-2AA9-4559-A3E5-DF39F2AD8030}" vid="{9E3AB61C-E567-47B6-B57B-4F233D28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9604</TotalTime>
  <Words>896</Words>
  <Application>Microsoft Office PowerPoint</Application>
  <PresentationFormat>Widescreen</PresentationFormat>
  <Paragraphs>112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Georgia</vt:lpstr>
      <vt:lpstr>Impact</vt:lpstr>
      <vt:lpstr>Times New Roman</vt:lpstr>
      <vt:lpstr>Verdana</vt:lpstr>
      <vt:lpstr>Wingdings</vt:lpstr>
      <vt:lpstr>1_UofWaterloo_WhiteBkgrd</vt:lpstr>
      <vt:lpstr>Quality Work-Integrated Learning: preparing students for the future of work and lifelong learning</vt:lpstr>
      <vt:lpstr>Shifting to Industry 4.0</vt:lpstr>
      <vt:lpstr>PowerPoint Presentation</vt:lpstr>
      <vt:lpstr>University of Waterloo’s Future Ready Talent Framework https://uwaterloo.ca/future-ready-talent-framework/</vt:lpstr>
      <vt:lpstr>PowerPoint Presentation</vt:lpstr>
      <vt:lpstr>WIL programs can prepare students and institutions for the future of work and lifelong learning if we: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CEE</dc:title>
  <dc:creator>Microsoft Office User</dc:creator>
  <cp:lastModifiedBy>Hillary Barron</cp:lastModifiedBy>
  <cp:revision>278</cp:revision>
  <dcterms:created xsi:type="dcterms:W3CDTF">2019-05-14T14:44:16Z</dcterms:created>
  <dcterms:modified xsi:type="dcterms:W3CDTF">2020-10-05T18:34:35Z</dcterms:modified>
</cp:coreProperties>
</file>