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slideLayouts/slideLayout74.xml" ContentType="application/vnd.openxmlformats-officedocument.presentationml.slideLayout+xml"/>
  <Override PartName="/ppt/theme/theme8.xml" ContentType="application/vnd.openxmlformats-officedocument.theme+xml"/>
  <Override PartName="/ppt/slideLayouts/slideLayout75.xml" ContentType="application/vnd.openxmlformats-officedocument.presentationml.slideLayout+xml"/>
  <Override PartName="/ppt/theme/theme9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25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notesSlides/notesSlide26.xml" ContentType="application/vnd.openxmlformats-officedocument.presentationml.notesSl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theme/themeOverride20.xml" ContentType="application/vnd.openxmlformats-officedocument.themeOverride+xml"/>
  <Override PartName="/ppt/charts/chart21.xml" ContentType="application/vnd.openxmlformats-officedocument.drawingml.chart+xml"/>
  <Override PartName="/ppt/theme/themeOverride21.xml" ContentType="application/vnd.openxmlformats-officedocument.themeOverride+xml"/>
  <Override PartName="/ppt/charts/chart22.xml" ContentType="application/vnd.openxmlformats-officedocument.drawingml.chart+xml"/>
  <Override PartName="/ppt/theme/themeOverride22.xml" ContentType="application/vnd.openxmlformats-officedocument.themeOverride+xml"/>
  <Override PartName="/ppt/charts/chart23.xml" ContentType="application/vnd.openxmlformats-officedocument.drawingml.chart+xml"/>
  <Override PartName="/ppt/theme/themeOverride23.xml" ContentType="application/vnd.openxmlformats-officedocument.themeOverride+xml"/>
  <Override PartName="/ppt/charts/chart24.xml" ContentType="application/vnd.openxmlformats-officedocument.drawingml.chart+xml"/>
  <Override PartName="/ppt/theme/themeOverride24.xml" ContentType="application/vnd.openxmlformats-officedocument.themeOverride+xml"/>
  <Override PartName="/ppt/charts/chart25.xml" ContentType="application/vnd.openxmlformats-officedocument.drawingml.chart+xml"/>
  <Override PartName="/ppt/theme/themeOverride25.xml" ContentType="application/vnd.openxmlformats-officedocument.themeOverride+xml"/>
  <Override PartName="/ppt/charts/chart26.xml" ContentType="application/vnd.openxmlformats-officedocument.drawingml.chart+xml"/>
  <Override PartName="/ppt/theme/themeOverride26.xml" ContentType="application/vnd.openxmlformats-officedocument.themeOverride+xml"/>
  <Override PartName="/ppt/charts/chart27.xml" ContentType="application/vnd.openxmlformats-officedocument.drawingml.chart+xml"/>
  <Override PartName="/ppt/theme/themeOverride27.xml" ContentType="application/vnd.openxmlformats-officedocument.themeOverride+xml"/>
  <Override PartName="/ppt/charts/chart28.xml" ContentType="application/vnd.openxmlformats-officedocument.drawingml.chart+xml"/>
  <Override PartName="/ppt/theme/themeOverride28.xml" ContentType="application/vnd.openxmlformats-officedocument.themeOverride+xml"/>
  <Override PartName="/ppt/charts/chart29.xml" ContentType="application/vnd.openxmlformats-officedocument.drawingml.chart+xml"/>
  <Override PartName="/ppt/theme/themeOverride29.xml" ContentType="application/vnd.openxmlformats-officedocument.themeOverride+xml"/>
  <Override PartName="/ppt/charts/chart30.xml" ContentType="application/vnd.openxmlformats-officedocument.drawingml.chart+xml"/>
  <Override PartName="/ppt/theme/themeOverride30.xml" ContentType="application/vnd.openxmlformats-officedocument.themeOverr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31.xml" ContentType="application/vnd.openxmlformats-officedocument.drawingml.chart+xml"/>
  <Override PartName="/ppt/theme/themeOverride31.xml" ContentType="application/vnd.openxmlformats-officedocument.themeOverride+xml"/>
  <Override PartName="/ppt/charts/chart32.xml" ContentType="application/vnd.openxmlformats-officedocument.drawingml.chart+xml"/>
  <Override PartName="/ppt/theme/themeOverride32.xml" ContentType="application/vnd.openxmlformats-officedocument.themeOverride+xml"/>
  <Override PartName="/ppt/charts/chart33.xml" ContentType="application/vnd.openxmlformats-officedocument.drawingml.chart+xml"/>
  <Override PartName="/ppt/theme/themeOverride33.xml" ContentType="application/vnd.openxmlformats-officedocument.themeOverride+xml"/>
  <Override PartName="/ppt/charts/chart34.xml" ContentType="application/vnd.openxmlformats-officedocument.drawingml.chart+xml"/>
  <Override PartName="/ppt/theme/themeOverride34.xml" ContentType="application/vnd.openxmlformats-officedocument.themeOverride+xml"/>
  <Override PartName="/ppt/charts/chart35.xml" ContentType="application/vnd.openxmlformats-officedocument.drawingml.chart+xml"/>
  <Override PartName="/ppt/theme/themeOverride35.xml" ContentType="application/vnd.openxmlformats-officedocument.themeOverride+xml"/>
  <Override PartName="/ppt/charts/chart36.xml" ContentType="application/vnd.openxmlformats-officedocument.drawingml.chart+xml"/>
  <Override PartName="/ppt/theme/themeOverride36.xml" ContentType="application/vnd.openxmlformats-officedocument.themeOverride+xml"/>
  <Override PartName="/ppt/ink/ink1.xml" ContentType="application/inkml+xml"/>
  <Override PartName="/ppt/notesSlides/notesSlide31.xml" ContentType="application/vnd.openxmlformats-officedocument.presentationml.notesSlide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8" r:id="rId3"/>
    <p:sldMasterId id="2147483690" r:id="rId4"/>
    <p:sldMasterId id="2147483702" r:id="rId5"/>
    <p:sldMasterId id="2147483714" r:id="rId6"/>
    <p:sldMasterId id="2147483728" r:id="rId7"/>
    <p:sldMasterId id="2147483740" r:id="rId8"/>
    <p:sldMasterId id="2147483742" r:id="rId9"/>
    <p:sldMasterId id="2147483744" r:id="rId10"/>
  </p:sldMasterIdLst>
  <p:notesMasterIdLst>
    <p:notesMasterId r:id="rId74"/>
  </p:notesMasterIdLst>
  <p:sldIdLst>
    <p:sldId id="280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260" r:id="rId20"/>
    <p:sldId id="279" r:id="rId21"/>
    <p:sldId id="258" r:id="rId22"/>
    <p:sldId id="261" r:id="rId23"/>
    <p:sldId id="281" r:id="rId24"/>
    <p:sldId id="282" r:id="rId25"/>
    <p:sldId id="268" r:id="rId26"/>
    <p:sldId id="269" r:id="rId27"/>
    <p:sldId id="270" r:id="rId28"/>
    <p:sldId id="271" r:id="rId29"/>
    <p:sldId id="272" r:id="rId30"/>
    <p:sldId id="283" r:id="rId31"/>
    <p:sldId id="284" r:id="rId32"/>
    <p:sldId id="275" r:id="rId33"/>
    <p:sldId id="276" r:id="rId34"/>
    <p:sldId id="277" r:id="rId35"/>
    <p:sldId id="278" r:id="rId36"/>
    <p:sldId id="312" r:id="rId37"/>
    <p:sldId id="313" r:id="rId38"/>
    <p:sldId id="314" r:id="rId39"/>
    <p:sldId id="315" r:id="rId40"/>
    <p:sldId id="316" r:id="rId41"/>
    <p:sldId id="317" r:id="rId42"/>
    <p:sldId id="318" r:id="rId43"/>
    <p:sldId id="319" r:id="rId44"/>
    <p:sldId id="320" r:id="rId45"/>
    <p:sldId id="321" r:id="rId46"/>
    <p:sldId id="285" r:id="rId47"/>
    <p:sldId id="286" r:id="rId48"/>
    <p:sldId id="287" r:id="rId49"/>
    <p:sldId id="288" r:id="rId50"/>
    <p:sldId id="289" r:id="rId51"/>
    <p:sldId id="290" r:id="rId52"/>
    <p:sldId id="291" r:id="rId53"/>
    <p:sldId id="292" r:id="rId54"/>
    <p:sldId id="293" r:id="rId55"/>
    <p:sldId id="294" r:id="rId56"/>
    <p:sldId id="295" r:id="rId57"/>
    <p:sldId id="296" r:id="rId58"/>
    <p:sldId id="297" r:id="rId59"/>
    <p:sldId id="298" r:id="rId60"/>
    <p:sldId id="299" r:id="rId61"/>
    <p:sldId id="300" r:id="rId62"/>
    <p:sldId id="301" r:id="rId63"/>
    <p:sldId id="302" r:id="rId64"/>
    <p:sldId id="303" r:id="rId65"/>
    <p:sldId id="304" r:id="rId66"/>
    <p:sldId id="305" r:id="rId67"/>
    <p:sldId id="306" r:id="rId68"/>
    <p:sldId id="307" r:id="rId69"/>
    <p:sldId id="308" r:id="rId70"/>
    <p:sldId id="309" r:id="rId71"/>
    <p:sldId id="310" r:id="rId72"/>
    <p:sldId id="311" r:id="rId73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76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slide" Target="slides/slide56.xml"/><Relationship Id="rId7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61" Type="http://schemas.openxmlformats.org/officeDocument/2006/relationships/slide" Target="slides/slide5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slide" Target="slides/slide63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77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slide" Target="slides/slide60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emanja\Desktop\EPRI\Research\Tax%20Linkage\Presentations\OHCRIF%20Presentation\OHCRIF_vet_norm_presentations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emanja\Desktop\EPRI\Research\Tax%20Linkage\Presentations\OHCRIF%20Presentation\OHCRIF_vet_norm_presentations.xlsx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emanja\Desktop\EPRI\Research\Tax%20Linkage\Presentations\OHCRIF%20Presentation\OHCRIF_vet_norm_presentations.xlsx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emanja\Desktop\EPRI\Research\Tax%20Linkage\Presentations\OHCRIF%20Presentation\OHCRIF_vet_norm_presentations.xlsx" TargetMode="External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emanja\Desktop\EPRI\Research\Tax%20Linkage\Presentations\OHCRIF%20Presentation\OHCRIF_vet_norm_presentations.xlsx" TargetMode="External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emanja\Desktop\EPRI\Research\Tax%20Linkage\Presentations\OHCRIF%20Presentation\OHCRIF_vet_norm_presentations.xlsx" TargetMode="External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emanja\Desktop\EPRI\Research\Tax%20Linkage\Presentations\OHCRIF%20Presentation\OHCRIF_vet_norm_presentations.xlsx" TargetMode="External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emanja\Desktop\EPRI\Research\Tax%20Linkage\Presentations\OHCRIF%20Presentation\OHCRIF_vet_norm_presentations.xlsx" TargetMode="External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emanja\Desktop\EPRI\Research\Tax%20Linkage\Presentations\OHCRIF%20Presentation\OHCRIF_vet_norm_presentations.xlsx" TargetMode="External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emanja\Desktop\EPRI\Research\Tax%20Linkage\Presentations\OHCRIF%20Presentation\OHCRIF_vet_norm_presentations.xlsx" TargetMode="External"/><Relationship Id="rId1" Type="http://schemas.openxmlformats.org/officeDocument/2006/relationships/themeOverride" Target="../theme/themeOverride18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emanja\Desktop\EPRI\Research\Tax%20Linkage\Presentations\OHCRIF%20Presentation\OHCRIF_vet_norm_presentations.xlsx" TargetMode="External"/><Relationship Id="rId1" Type="http://schemas.openxmlformats.org/officeDocument/2006/relationships/themeOverride" Target="../theme/themeOverride1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emanja\Desktop\EPRI\Research\Tax%20Linkage\Presentations\OHCRIF%20Presentation\OHCRIF_vet_norm_presentations.xlsx" TargetMode="External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emanja\Desktop\EPRI\Research\Tax%20Linkage\Presentations\OHCRIF%20Presentation\OHCRIF_vet_norm_presentations.xlsx" TargetMode="External"/><Relationship Id="rId1" Type="http://schemas.openxmlformats.org/officeDocument/2006/relationships/themeOverride" Target="../theme/themeOverride20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emanja\Desktop\EPRI\Research\Tax%20Linkage\Presentations\OHCRIF%20Presentation\OHCRIF_vet_norm_presentations.xlsx" TargetMode="External"/><Relationship Id="rId1" Type="http://schemas.openxmlformats.org/officeDocument/2006/relationships/themeOverride" Target="../theme/themeOverride21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emanja\Desktop\EPRI\Research\Tax%20Linkage\Presentations\OHCRIF%20Presentation\OHCRIF_vet_norm_presentations.xlsx" TargetMode="External"/><Relationship Id="rId1" Type="http://schemas.openxmlformats.org/officeDocument/2006/relationships/themeOverride" Target="../theme/themeOverride22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emanja\Desktop\EPRI\Research\Tax%20Linkage\Presentations\OHCRIF%20Presentation\OHCRIF_vet_norm_presentations.xlsx" TargetMode="External"/><Relationship Id="rId1" Type="http://schemas.openxmlformats.org/officeDocument/2006/relationships/themeOverride" Target="../theme/themeOverride23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emanja\Desktop\EPRI\Research\Tax%20Linkage\Presentations\OHCRIF%20Presentation\OHCRIF_vet_norm_presentations.xlsx" TargetMode="External"/><Relationship Id="rId1" Type="http://schemas.openxmlformats.org/officeDocument/2006/relationships/themeOverride" Target="../theme/themeOverride24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emanja\Desktop\EPRI\Research\Tax%20Linkage\Presentations\OHCRIF%20Presentation\OHCRIF_vet_norm_presentations.xlsx" TargetMode="External"/><Relationship Id="rId1" Type="http://schemas.openxmlformats.org/officeDocument/2006/relationships/themeOverride" Target="../theme/themeOverride25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emanja\Desktop\EPRI\Research\Tax%20Linkage\Presentations\OHCRIF%20Presentation\OHCRIF_vet_norm_presentations.xlsx" TargetMode="External"/><Relationship Id="rId1" Type="http://schemas.openxmlformats.org/officeDocument/2006/relationships/themeOverride" Target="../theme/themeOverride26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emanja\Desktop\EPRI\Research\Tax%20Linkage\Presentations\OHCRIF%20Presentation\OHCRIF_vet_norm_presentations.xlsx" TargetMode="External"/><Relationship Id="rId1" Type="http://schemas.openxmlformats.org/officeDocument/2006/relationships/themeOverride" Target="../theme/themeOverride27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emanja\Desktop\EPRI\Research\Tax%20Linkage\Presentations\OHCRIF%20Presentation\OHCRIF_vet_norm_presentations.xlsx" TargetMode="External"/><Relationship Id="rId1" Type="http://schemas.openxmlformats.org/officeDocument/2006/relationships/themeOverride" Target="../theme/themeOverride28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emanja\Desktop\EPRI\Research\Tax%20Linkage\Presentations\OHCRIF%20Presentation\OHCRIF_vet_norm_presentations.xlsx" TargetMode="External"/><Relationship Id="rId1" Type="http://schemas.openxmlformats.org/officeDocument/2006/relationships/themeOverride" Target="../theme/themeOverride29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emanja\Desktop\EPRI\Research\Tax%20Linkage\Presentations\OHCRIF%20Presentation\OHCRIF_vet_norm_presentations.xlsx" TargetMode="External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emanja\Desktop\EPRI\Research\Tax%20Linkage\Presentations\OHCRIF%20Presentation\OHCRIF_vet_norm_presentations.xlsx" TargetMode="External"/><Relationship Id="rId1" Type="http://schemas.openxmlformats.org/officeDocument/2006/relationships/themeOverride" Target="../theme/themeOverride30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emanja\Desktop\EPRI\Research\Tax%20Linkage\Presentations\OHCRIF%20Presentation\OHCRIF_vet_norm_presentations.xlsx" TargetMode="External"/><Relationship Id="rId1" Type="http://schemas.openxmlformats.org/officeDocument/2006/relationships/themeOverride" Target="../theme/themeOverride31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emanja\Desktop\EPRI\Research\Tax%20Linkage\Presentations\OHCRIF%20Presentation\OHCRIF_vet_norm_presentations.xlsx" TargetMode="External"/><Relationship Id="rId1" Type="http://schemas.openxmlformats.org/officeDocument/2006/relationships/themeOverride" Target="../theme/themeOverride32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emanja\Desktop\EPRI\Research\Tax%20Linkage\Presentations\OHCRIF%20Presentation\OHCRIF_vet_norm_presentations.xlsx" TargetMode="External"/><Relationship Id="rId1" Type="http://schemas.openxmlformats.org/officeDocument/2006/relationships/themeOverride" Target="../theme/themeOverride33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emanja\Desktop\EPRI\Research\Tax%20Linkage\Presentations\OHCRIF%20Presentation\OHCRIF_vet_norm_presentations.xlsx" TargetMode="External"/><Relationship Id="rId1" Type="http://schemas.openxmlformats.org/officeDocument/2006/relationships/themeOverride" Target="../theme/themeOverride34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emanja\Desktop\EPRI\Research\Tax%20Linkage\Presentations\OHCRIF%20Presentation\OHCRIF_vet_norm_presentations.xlsx" TargetMode="External"/><Relationship Id="rId1" Type="http://schemas.openxmlformats.org/officeDocument/2006/relationships/themeOverride" Target="../theme/themeOverride35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emanja\Desktop\EPRI\Research\Tax%20Linkage\Presentations\OHCRIF%20Presentation\OHCRIF_vet_norm_presentations.xlsx" TargetMode="External"/><Relationship Id="rId1" Type="http://schemas.openxmlformats.org/officeDocument/2006/relationships/themeOverride" Target="../theme/themeOverride36.xm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emanja\Desktop\EPRI\Research\Tax%20Linkage\Presentations\OHCRIF%20Presentation\OHCRIF_vet_norm_presentations.xlsx" TargetMode="Externa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emanja\Desktop\EPRI\Research\Tax%20Linkage\Presentations\OHCRIF%20Presentation\OHCRIF_vet_norm_presentations.xlsx" TargetMode="External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emanja\Desktop\EPRI\Research\Tax%20Linkage\Presentations\OHCRIF%20Presentation\OHCRIF_vet_norm_presentations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emanja\Desktop\EPRI\Research\Tax%20Linkage\Presentations\OHCRIF%20Presentation\OHCRIF_vet_norm_presentations.xlsx" TargetMode="External"/><Relationship Id="rId1" Type="http://schemas.openxmlformats.org/officeDocument/2006/relationships/themeOverride" Target="../theme/themeOverride4.xml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emanja\Desktop\EPRI\Research\Tax%20Linkage\Presentations\OHCRIF%20Presentation\OHCRIF_vet_norm_presentations.xlsx" TargetMode="Externa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emanja\Desktop\EPRI\Research\Tax%20Linkage\Presentations\OHCRIF%20Presentation\OHCRIF_vet_norm_presentations.xlsx" TargetMode="External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emanja\Desktop\EPRI\Research\Tax%20Linkage\Presentations\OHCRIF%20Presentation\OHCRIF_vet_norm_presentations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emanja\Desktop\EPRI\Research\Tax%20Linkage\Presentations\OHCRIF%20Presentation\OHCRIF_vet_norm_presentations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emanja\Desktop\EPRI\Research\Tax%20Linkage\Presentations\OHCRIF%20Presentation\OHCRIF_vet_norm_presentations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emanja\Desktop\EPRI\Research\Tax%20Linkage\Presentations\OHCRIF%20Presentation\OHCRIF_vet_norm_presentations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emanja\Desktop\EPRI\Research\Tax%20Linkage\Presentations\OHCRIF%20Presentation\OHCRIF_vet_norm_presentations.xlsx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emanja\Desktop\EPRI\Research\Tax%20Linkage\Presentations\OHCRIF%20Presentation\OHCRIF_vet_norm_presentations.xlsx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4"/>
          <c:order val="0"/>
          <c:tx>
            <c:v>40k</c:v>
          </c:tx>
          <c:spPr>
            <a:ln w="28575" cap="rnd">
              <a:solidFill>
                <a:srgbClr val="A5A5A5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CIP'!$I$2:$I$14</c:f>
              <c:numCache>
                <c:formatCode>#,##0</c:formatCode>
                <c:ptCount val="13"/>
                <c:pt idx="0">
                  <c:v>40000</c:v>
                </c:pt>
                <c:pt idx="1">
                  <c:v>40000</c:v>
                </c:pt>
                <c:pt idx="2">
                  <c:v>40000</c:v>
                </c:pt>
                <c:pt idx="3">
                  <c:v>40000</c:v>
                </c:pt>
                <c:pt idx="4">
                  <c:v>40000</c:v>
                </c:pt>
                <c:pt idx="5">
                  <c:v>40000</c:v>
                </c:pt>
                <c:pt idx="6">
                  <c:v>40000</c:v>
                </c:pt>
                <c:pt idx="7">
                  <c:v>40000</c:v>
                </c:pt>
                <c:pt idx="8">
                  <c:v>40000</c:v>
                </c:pt>
                <c:pt idx="9">
                  <c:v>40000</c:v>
                </c:pt>
                <c:pt idx="10">
                  <c:v>40000</c:v>
                </c:pt>
                <c:pt idx="11">
                  <c:v>40000</c:v>
                </c:pt>
                <c:pt idx="12">
                  <c:v>40000</c:v>
                </c:pt>
              </c:numCache>
            </c:numRef>
          </c:val>
          <c:smooth val="0"/>
        </c:ser>
        <c:ser>
          <c:idx val="5"/>
          <c:order val="1"/>
          <c:tx>
            <c:v>80k</c:v>
          </c:tx>
          <c:spPr>
            <a:ln w="28575" cap="rnd">
              <a:solidFill>
                <a:srgbClr val="A5A5A5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CIP'!$H$2:$H$14</c:f>
              <c:numCache>
                <c:formatCode>#,##0</c:formatCode>
                <c:ptCount val="13"/>
                <c:pt idx="0">
                  <c:v>80000</c:v>
                </c:pt>
                <c:pt idx="1">
                  <c:v>80000</c:v>
                </c:pt>
                <c:pt idx="2">
                  <c:v>80000</c:v>
                </c:pt>
                <c:pt idx="3">
                  <c:v>80000</c:v>
                </c:pt>
                <c:pt idx="4">
                  <c:v>80000</c:v>
                </c:pt>
                <c:pt idx="5">
                  <c:v>80000</c:v>
                </c:pt>
                <c:pt idx="6">
                  <c:v>80000</c:v>
                </c:pt>
                <c:pt idx="7">
                  <c:v>80000</c:v>
                </c:pt>
                <c:pt idx="8">
                  <c:v>80000</c:v>
                </c:pt>
                <c:pt idx="9">
                  <c:v>80000</c:v>
                </c:pt>
                <c:pt idx="10">
                  <c:v>80000</c:v>
                </c:pt>
                <c:pt idx="11">
                  <c:v>80000</c:v>
                </c:pt>
                <c:pt idx="12">
                  <c:v>80000</c:v>
                </c:pt>
              </c:numCache>
            </c:numRef>
          </c:val>
          <c:smooth val="0"/>
        </c:ser>
        <c:ser>
          <c:idx val="0"/>
          <c:order val="2"/>
          <c:tx>
            <c:v>1998</c:v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val>
            <c:numRef>
              <c:f>'Earnings - CIP'!$D$184:$D$196</c:f>
              <c:numCache>
                <c:formatCode>#,##0</c:formatCode>
                <c:ptCount val="13"/>
                <c:pt idx="0">
                  <c:v>35400</c:v>
                </c:pt>
                <c:pt idx="1">
                  <c:v>43200</c:v>
                </c:pt>
                <c:pt idx="2">
                  <c:v>46400</c:v>
                </c:pt>
                <c:pt idx="3">
                  <c:v>50300</c:v>
                </c:pt>
                <c:pt idx="4">
                  <c:v>54300</c:v>
                </c:pt>
                <c:pt idx="5">
                  <c:v>56300</c:v>
                </c:pt>
                <c:pt idx="6">
                  <c:v>60700</c:v>
                </c:pt>
                <c:pt idx="7">
                  <c:v>62100</c:v>
                </c:pt>
                <c:pt idx="8">
                  <c:v>64200</c:v>
                </c:pt>
                <c:pt idx="9">
                  <c:v>67100</c:v>
                </c:pt>
                <c:pt idx="10">
                  <c:v>69700</c:v>
                </c:pt>
                <c:pt idx="11">
                  <c:v>72700</c:v>
                </c:pt>
                <c:pt idx="12">
                  <c:v>76700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9176320"/>
        <c:axId val="93331456"/>
      </c:lineChart>
      <c:catAx>
        <c:axId val="8917632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>
                <a:lumMod val="75000"/>
                <a:lumOff val="2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331456"/>
        <c:crosses val="autoZero"/>
        <c:auto val="1"/>
        <c:lblAlgn val="ctr"/>
        <c:lblOffset val="100"/>
        <c:noMultiLvlLbl val="0"/>
      </c:catAx>
      <c:valAx>
        <c:axId val="93331456"/>
        <c:scaling>
          <c:orientation val="minMax"/>
          <c:max val="12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solidFill>
              <a:sysClr val="windowText" lastClr="000000">
                <a:lumMod val="75000"/>
                <a:lumOff val="25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176320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Humanities</a:t>
            </a:r>
            <a:endParaRPr lang="en-US" sz="1800" b="1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5"/>
          <c:order val="0"/>
          <c:tx>
            <c:v>80k</c:v>
          </c:tx>
          <c:spPr>
            <a:ln w="28575" cap="rnd">
              <a:solidFill>
                <a:srgbClr val="A5A5A5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CIP'!$H$2:$H$14</c:f>
              <c:numCache>
                <c:formatCode>#,##0</c:formatCode>
                <c:ptCount val="13"/>
                <c:pt idx="0">
                  <c:v>80000</c:v>
                </c:pt>
                <c:pt idx="1">
                  <c:v>80000</c:v>
                </c:pt>
                <c:pt idx="2">
                  <c:v>80000</c:v>
                </c:pt>
                <c:pt idx="3">
                  <c:v>80000</c:v>
                </c:pt>
                <c:pt idx="4">
                  <c:v>80000</c:v>
                </c:pt>
                <c:pt idx="5">
                  <c:v>80000</c:v>
                </c:pt>
                <c:pt idx="6">
                  <c:v>80000</c:v>
                </c:pt>
                <c:pt idx="7">
                  <c:v>80000</c:v>
                </c:pt>
                <c:pt idx="8">
                  <c:v>80000</c:v>
                </c:pt>
                <c:pt idx="9">
                  <c:v>80000</c:v>
                </c:pt>
                <c:pt idx="10">
                  <c:v>80000</c:v>
                </c:pt>
                <c:pt idx="11">
                  <c:v>80000</c:v>
                </c:pt>
                <c:pt idx="12">
                  <c:v>80000</c:v>
                </c:pt>
              </c:numCache>
            </c:numRef>
          </c:val>
          <c:smooth val="0"/>
        </c:ser>
        <c:ser>
          <c:idx val="4"/>
          <c:order val="1"/>
          <c:tx>
            <c:v>40k</c:v>
          </c:tx>
          <c:spPr>
            <a:ln w="28575" cap="rnd">
              <a:solidFill>
                <a:srgbClr val="A5A5A5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CIP'!$I$2:$I$14</c:f>
              <c:numCache>
                <c:formatCode>#,##0</c:formatCode>
                <c:ptCount val="13"/>
                <c:pt idx="0">
                  <c:v>40000</c:v>
                </c:pt>
                <c:pt idx="1">
                  <c:v>40000</c:v>
                </c:pt>
                <c:pt idx="2">
                  <c:v>40000</c:v>
                </c:pt>
                <c:pt idx="3">
                  <c:v>40000</c:v>
                </c:pt>
                <c:pt idx="4">
                  <c:v>40000</c:v>
                </c:pt>
                <c:pt idx="5">
                  <c:v>40000</c:v>
                </c:pt>
                <c:pt idx="6">
                  <c:v>40000</c:v>
                </c:pt>
                <c:pt idx="7">
                  <c:v>40000</c:v>
                </c:pt>
                <c:pt idx="8">
                  <c:v>40000</c:v>
                </c:pt>
                <c:pt idx="9">
                  <c:v>40000</c:v>
                </c:pt>
                <c:pt idx="10">
                  <c:v>40000</c:v>
                </c:pt>
                <c:pt idx="11">
                  <c:v>40000</c:v>
                </c:pt>
                <c:pt idx="12">
                  <c:v>40000</c:v>
                </c:pt>
              </c:numCache>
            </c:numRef>
          </c:val>
          <c:smooth val="0"/>
        </c:ser>
        <c:ser>
          <c:idx val="0"/>
          <c:order val="2"/>
          <c:tx>
            <c:v>1998</c:v>
          </c:tx>
          <c:spPr>
            <a:ln w="28575" cap="rnd">
              <a:solidFill>
                <a:srgbClr val="4F81BD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CIP'!$D$457:$D$469</c:f>
              <c:numCache>
                <c:formatCode>#,##0</c:formatCode>
                <c:ptCount val="13"/>
                <c:pt idx="0">
                  <c:v>37400</c:v>
                </c:pt>
                <c:pt idx="1">
                  <c:v>42900</c:v>
                </c:pt>
                <c:pt idx="2">
                  <c:v>50200</c:v>
                </c:pt>
                <c:pt idx="3">
                  <c:v>53400</c:v>
                </c:pt>
                <c:pt idx="4">
                  <c:v>54000</c:v>
                </c:pt>
                <c:pt idx="5">
                  <c:v>55000</c:v>
                </c:pt>
                <c:pt idx="6">
                  <c:v>56600</c:v>
                </c:pt>
                <c:pt idx="7">
                  <c:v>58800</c:v>
                </c:pt>
                <c:pt idx="8">
                  <c:v>60200</c:v>
                </c:pt>
                <c:pt idx="9">
                  <c:v>62000</c:v>
                </c:pt>
                <c:pt idx="10">
                  <c:v>65500</c:v>
                </c:pt>
                <c:pt idx="11">
                  <c:v>66100</c:v>
                </c:pt>
                <c:pt idx="12">
                  <c:v>67200</c:v>
                </c:pt>
              </c:numCache>
            </c:numRef>
          </c:val>
          <c:smooth val="0"/>
        </c:ser>
        <c:ser>
          <c:idx val="1"/>
          <c:order val="3"/>
          <c:tx>
            <c:v>2000</c:v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CIP'!$D$482:$D$492</c:f>
              <c:numCache>
                <c:formatCode>#,##0</c:formatCode>
                <c:ptCount val="11"/>
                <c:pt idx="0">
                  <c:v>42500</c:v>
                </c:pt>
                <c:pt idx="1">
                  <c:v>44700</c:v>
                </c:pt>
                <c:pt idx="2">
                  <c:v>49600</c:v>
                </c:pt>
                <c:pt idx="3">
                  <c:v>53000</c:v>
                </c:pt>
                <c:pt idx="4">
                  <c:v>54900</c:v>
                </c:pt>
                <c:pt idx="5">
                  <c:v>55000</c:v>
                </c:pt>
                <c:pt idx="6">
                  <c:v>55000</c:v>
                </c:pt>
                <c:pt idx="7">
                  <c:v>53200</c:v>
                </c:pt>
                <c:pt idx="8">
                  <c:v>60000</c:v>
                </c:pt>
                <c:pt idx="9">
                  <c:v>60100</c:v>
                </c:pt>
                <c:pt idx="10">
                  <c:v>66100</c:v>
                </c:pt>
              </c:numCache>
            </c:numRef>
          </c:val>
          <c:smooth val="0"/>
        </c:ser>
        <c:ser>
          <c:idx val="2"/>
          <c:order val="4"/>
          <c:tx>
            <c:v>2004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CIP'!$D$520:$D$526</c:f>
              <c:numCache>
                <c:formatCode>#,##0</c:formatCode>
                <c:ptCount val="7"/>
                <c:pt idx="0">
                  <c:v>37700</c:v>
                </c:pt>
                <c:pt idx="1">
                  <c:v>44000</c:v>
                </c:pt>
                <c:pt idx="2">
                  <c:v>47900</c:v>
                </c:pt>
                <c:pt idx="3">
                  <c:v>49800</c:v>
                </c:pt>
                <c:pt idx="4">
                  <c:v>55800</c:v>
                </c:pt>
                <c:pt idx="5">
                  <c:v>53900</c:v>
                </c:pt>
                <c:pt idx="6">
                  <c:v>55100</c:v>
                </c:pt>
              </c:numCache>
            </c:numRef>
          </c:val>
          <c:smooth val="0"/>
        </c:ser>
        <c:ser>
          <c:idx val="3"/>
          <c:order val="5"/>
          <c:tx>
            <c:v>2008</c:v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CIP'!$D$542:$D$544</c:f>
              <c:numCache>
                <c:formatCode>#,##0</c:formatCode>
                <c:ptCount val="3"/>
                <c:pt idx="0">
                  <c:v>38700</c:v>
                </c:pt>
                <c:pt idx="1">
                  <c:v>43200</c:v>
                </c:pt>
                <c:pt idx="2">
                  <c:v>46300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646272"/>
        <c:axId val="94647808"/>
      </c:lineChart>
      <c:catAx>
        <c:axId val="9464627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>
                <a:lumMod val="75000"/>
                <a:lumOff val="2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647808"/>
        <c:crosses val="autoZero"/>
        <c:auto val="1"/>
        <c:lblAlgn val="ctr"/>
        <c:lblOffset val="100"/>
        <c:noMultiLvlLbl val="0"/>
      </c:catAx>
      <c:valAx>
        <c:axId val="94647808"/>
        <c:scaling>
          <c:orientation val="minMax"/>
          <c:max val="12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solidFill>
              <a:sysClr val="windowText" lastClr="000000">
                <a:lumMod val="75000"/>
                <a:lumOff val="25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646272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Social Science</a:t>
            </a:r>
            <a:endParaRPr lang="en-US" sz="1600" b="1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4"/>
          <c:order val="0"/>
          <c:tx>
            <c:v>40k</c:v>
          </c:tx>
          <c:spPr>
            <a:ln w="28575" cap="rnd">
              <a:solidFill>
                <a:srgbClr val="A5A5A5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CIP'!$I$2:$I$14</c:f>
              <c:numCache>
                <c:formatCode>#,##0</c:formatCode>
                <c:ptCount val="13"/>
                <c:pt idx="0">
                  <c:v>40000</c:v>
                </c:pt>
                <c:pt idx="1">
                  <c:v>40000</c:v>
                </c:pt>
                <c:pt idx="2">
                  <c:v>40000</c:v>
                </c:pt>
                <c:pt idx="3">
                  <c:v>40000</c:v>
                </c:pt>
                <c:pt idx="4">
                  <c:v>40000</c:v>
                </c:pt>
                <c:pt idx="5">
                  <c:v>40000</c:v>
                </c:pt>
                <c:pt idx="6">
                  <c:v>40000</c:v>
                </c:pt>
                <c:pt idx="7">
                  <c:v>40000</c:v>
                </c:pt>
                <c:pt idx="8">
                  <c:v>40000</c:v>
                </c:pt>
                <c:pt idx="9">
                  <c:v>40000</c:v>
                </c:pt>
                <c:pt idx="10">
                  <c:v>40000</c:v>
                </c:pt>
                <c:pt idx="11">
                  <c:v>40000</c:v>
                </c:pt>
                <c:pt idx="12">
                  <c:v>40000</c:v>
                </c:pt>
              </c:numCache>
            </c:numRef>
          </c:val>
          <c:smooth val="0"/>
        </c:ser>
        <c:ser>
          <c:idx val="5"/>
          <c:order val="1"/>
          <c:tx>
            <c:v>80k</c:v>
          </c:tx>
          <c:spPr>
            <a:ln w="28575" cap="rnd">
              <a:solidFill>
                <a:srgbClr val="A5A5A5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CIP'!$H$2:$H$14</c:f>
              <c:numCache>
                <c:formatCode>#,##0</c:formatCode>
                <c:ptCount val="13"/>
                <c:pt idx="0">
                  <c:v>80000</c:v>
                </c:pt>
                <c:pt idx="1">
                  <c:v>80000</c:v>
                </c:pt>
                <c:pt idx="2">
                  <c:v>80000</c:v>
                </c:pt>
                <c:pt idx="3">
                  <c:v>80000</c:v>
                </c:pt>
                <c:pt idx="4">
                  <c:v>80000</c:v>
                </c:pt>
                <c:pt idx="5">
                  <c:v>80000</c:v>
                </c:pt>
                <c:pt idx="6">
                  <c:v>80000</c:v>
                </c:pt>
                <c:pt idx="7">
                  <c:v>80000</c:v>
                </c:pt>
                <c:pt idx="8">
                  <c:v>80000</c:v>
                </c:pt>
                <c:pt idx="9">
                  <c:v>80000</c:v>
                </c:pt>
                <c:pt idx="10">
                  <c:v>80000</c:v>
                </c:pt>
                <c:pt idx="11">
                  <c:v>80000</c:v>
                </c:pt>
                <c:pt idx="12">
                  <c:v>80000</c:v>
                </c:pt>
              </c:numCache>
            </c:numRef>
          </c:val>
          <c:smooth val="0"/>
        </c:ser>
        <c:ser>
          <c:idx val="0"/>
          <c:order val="2"/>
          <c:tx>
            <c:v>1998</c:v>
          </c:tx>
          <c:spPr>
            <a:ln w="28575" cap="rnd">
              <a:solidFill>
                <a:srgbClr val="4F81BD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CIP'!$D$184:$D$196</c:f>
              <c:numCache>
                <c:formatCode>#,##0</c:formatCode>
                <c:ptCount val="13"/>
                <c:pt idx="0">
                  <c:v>35400</c:v>
                </c:pt>
                <c:pt idx="1">
                  <c:v>43200</c:v>
                </c:pt>
                <c:pt idx="2">
                  <c:v>46400</c:v>
                </c:pt>
                <c:pt idx="3">
                  <c:v>50300</c:v>
                </c:pt>
                <c:pt idx="4">
                  <c:v>54300</c:v>
                </c:pt>
                <c:pt idx="5">
                  <c:v>56300</c:v>
                </c:pt>
                <c:pt idx="6">
                  <c:v>60700</c:v>
                </c:pt>
                <c:pt idx="7">
                  <c:v>62100</c:v>
                </c:pt>
                <c:pt idx="8">
                  <c:v>64200</c:v>
                </c:pt>
                <c:pt idx="9">
                  <c:v>67100</c:v>
                </c:pt>
                <c:pt idx="10">
                  <c:v>69700</c:v>
                </c:pt>
                <c:pt idx="11">
                  <c:v>72700</c:v>
                </c:pt>
                <c:pt idx="12">
                  <c:v>76700</c:v>
                </c:pt>
              </c:numCache>
            </c:numRef>
          </c:val>
          <c:smooth val="0"/>
        </c:ser>
        <c:ser>
          <c:idx val="1"/>
          <c:order val="3"/>
          <c:tx>
            <c:v>2000</c:v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CIP'!$D$209:$D$219</c:f>
              <c:numCache>
                <c:formatCode>#,##0</c:formatCode>
                <c:ptCount val="11"/>
                <c:pt idx="0">
                  <c:v>38800</c:v>
                </c:pt>
                <c:pt idx="1">
                  <c:v>44000</c:v>
                </c:pt>
                <c:pt idx="2">
                  <c:v>47800</c:v>
                </c:pt>
                <c:pt idx="3">
                  <c:v>50000</c:v>
                </c:pt>
                <c:pt idx="4">
                  <c:v>53500</c:v>
                </c:pt>
                <c:pt idx="5">
                  <c:v>56300</c:v>
                </c:pt>
                <c:pt idx="6">
                  <c:v>59400</c:v>
                </c:pt>
                <c:pt idx="7">
                  <c:v>59700</c:v>
                </c:pt>
                <c:pt idx="8">
                  <c:v>63800</c:v>
                </c:pt>
                <c:pt idx="9">
                  <c:v>66100</c:v>
                </c:pt>
                <c:pt idx="10">
                  <c:v>71300</c:v>
                </c:pt>
              </c:numCache>
            </c:numRef>
          </c:val>
          <c:smooth val="0"/>
        </c:ser>
        <c:ser>
          <c:idx val="2"/>
          <c:order val="4"/>
          <c:tx>
            <c:v>2004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CIP'!$D$247:$D$253</c:f>
              <c:numCache>
                <c:formatCode>#,##0</c:formatCode>
                <c:ptCount val="7"/>
                <c:pt idx="0">
                  <c:v>38000</c:v>
                </c:pt>
                <c:pt idx="1">
                  <c:v>44700</c:v>
                </c:pt>
                <c:pt idx="2">
                  <c:v>50000</c:v>
                </c:pt>
                <c:pt idx="3">
                  <c:v>54700</c:v>
                </c:pt>
                <c:pt idx="4">
                  <c:v>60500</c:v>
                </c:pt>
                <c:pt idx="5">
                  <c:v>61200</c:v>
                </c:pt>
                <c:pt idx="6">
                  <c:v>63400</c:v>
                </c:pt>
              </c:numCache>
            </c:numRef>
          </c:val>
          <c:smooth val="0"/>
        </c:ser>
        <c:ser>
          <c:idx val="3"/>
          <c:order val="5"/>
          <c:tx>
            <c:v>2008</c:v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CIP'!$D$269:$D$271</c:f>
              <c:numCache>
                <c:formatCode>#,##0</c:formatCode>
                <c:ptCount val="3"/>
                <c:pt idx="0">
                  <c:v>41100</c:v>
                </c:pt>
                <c:pt idx="1">
                  <c:v>44800</c:v>
                </c:pt>
                <c:pt idx="2">
                  <c:v>50300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734592"/>
        <c:axId val="94752768"/>
      </c:lineChart>
      <c:catAx>
        <c:axId val="9473459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>
                <a:lumMod val="75000"/>
                <a:lumOff val="2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752768"/>
        <c:crosses val="autoZero"/>
        <c:auto val="1"/>
        <c:lblAlgn val="ctr"/>
        <c:lblOffset val="100"/>
        <c:noMultiLvlLbl val="0"/>
      </c:catAx>
      <c:valAx>
        <c:axId val="94752768"/>
        <c:scaling>
          <c:orientation val="minMax"/>
          <c:max val="12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solidFill>
              <a:sysClr val="windowText" lastClr="000000">
                <a:lumMod val="75000"/>
                <a:lumOff val="25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734592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Humanities</a:t>
            </a:r>
            <a:endParaRPr lang="en-US" sz="1600" b="1" dirty="0"/>
          </a:p>
        </c:rich>
      </c:tx>
      <c:layout>
        <c:manualLayout>
          <c:xMode val="edge"/>
          <c:yMode val="edge"/>
          <c:x val="0.37004576179473736"/>
          <c:y val="3.217468283145895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5"/>
          <c:order val="0"/>
          <c:tx>
            <c:v>80k</c:v>
          </c:tx>
          <c:spPr>
            <a:ln w="28575" cap="rnd">
              <a:solidFill>
                <a:srgbClr val="A5A5A5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CIP'!$H$2:$H$14</c:f>
              <c:numCache>
                <c:formatCode>#,##0</c:formatCode>
                <c:ptCount val="13"/>
                <c:pt idx="0">
                  <c:v>80000</c:v>
                </c:pt>
                <c:pt idx="1">
                  <c:v>80000</c:v>
                </c:pt>
                <c:pt idx="2">
                  <c:v>80000</c:v>
                </c:pt>
                <c:pt idx="3">
                  <c:v>80000</c:v>
                </c:pt>
                <c:pt idx="4">
                  <c:v>80000</c:v>
                </c:pt>
                <c:pt idx="5">
                  <c:v>80000</c:v>
                </c:pt>
                <c:pt idx="6">
                  <c:v>80000</c:v>
                </c:pt>
                <c:pt idx="7">
                  <c:v>80000</c:v>
                </c:pt>
                <c:pt idx="8">
                  <c:v>80000</c:v>
                </c:pt>
                <c:pt idx="9">
                  <c:v>80000</c:v>
                </c:pt>
                <c:pt idx="10">
                  <c:v>80000</c:v>
                </c:pt>
                <c:pt idx="11">
                  <c:v>80000</c:v>
                </c:pt>
                <c:pt idx="12">
                  <c:v>80000</c:v>
                </c:pt>
              </c:numCache>
            </c:numRef>
          </c:val>
          <c:smooth val="0"/>
        </c:ser>
        <c:ser>
          <c:idx val="4"/>
          <c:order val="1"/>
          <c:tx>
            <c:v>40k</c:v>
          </c:tx>
          <c:spPr>
            <a:ln w="28575" cap="rnd">
              <a:solidFill>
                <a:srgbClr val="A5A5A5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CIP'!$I$2:$I$14</c:f>
              <c:numCache>
                <c:formatCode>#,##0</c:formatCode>
                <c:ptCount val="13"/>
                <c:pt idx="0">
                  <c:v>40000</c:v>
                </c:pt>
                <c:pt idx="1">
                  <c:v>40000</c:v>
                </c:pt>
                <c:pt idx="2">
                  <c:v>40000</c:v>
                </c:pt>
                <c:pt idx="3">
                  <c:v>40000</c:v>
                </c:pt>
                <c:pt idx="4">
                  <c:v>40000</c:v>
                </c:pt>
                <c:pt idx="5">
                  <c:v>40000</c:v>
                </c:pt>
                <c:pt idx="6">
                  <c:v>40000</c:v>
                </c:pt>
                <c:pt idx="7">
                  <c:v>40000</c:v>
                </c:pt>
                <c:pt idx="8">
                  <c:v>40000</c:v>
                </c:pt>
                <c:pt idx="9">
                  <c:v>40000</c:v>
                </c:pt>
                <c:pt idx="10">
                  <c:v>40000</c:v>
                </c:pt>
                <c:pt idx="11">
                  <c:v>40000</c:v>
                </c:pt>
                <c:pt idx="12">
                  <c:v>40000</c:v>
                </c:pt>
              </c:numCache>
            </c:numRef>
          </c:val>
          <c:smooth val="0"/>
        </c:ser>
        <c:ser>
          <c:idx val="0"/>
          <c:order val="2"/>
          <c:tx>
            <c:v>1998</c:v>
          </c:tx>
          <c:spPr>
            <a:ln w="28575" cap="rnd">
              <a:solidFill>
                <a:srgbClr val="4F81BD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CIP'!$D$457:$D$469</c:f>
              <c:numCache>
                <c:formatCode>#,##0</c:formatCode>
                <c:ptCount val="13"/>
                <c:pt idx="0">
                  <c:v>37400</c:v>
                </c:pt>
                <c:pt idx="1">
                  <c:v>42900</c:v>
                </c:pt>
                <c:pt idx="2">
                  <c:v>50200</c:v>
                </c:pt>
                <c:pt idx="3">
                  <c:v>53400</c:v>
                </c:pt>
                <c:pt idx="4">
                  <c:v>54000</c:v>
                </c:pt>
                <c:pt idx="5">
                  <c:v>55000</c:v>
                </c:pt>
                <c:pt idx="6">
                  <c:v>56600</c:v>
                </c:pt>
                <c:pt idx="7">
                  <c:v>58800</c:v>
                </c:pt>
                <c:pt idx="8">
                  <c:v>60200</c:v>
                </c:pt>
                <c:pt idx="9">
                  <c:v>62000</c:v>
                </c:pt>
                <c:pt idx="10">
                  <c:v>65500</c:v>
                </c:pt>
                <c:pt idx="11">
                  <c:v>66100</c:v>
                </c:pt>
                <c:pt idx="12">
                  <c:v>67200</c:v>
                </c:pt>
              </c:numCache>
            </c:numRef>
          </c:val>
          <c:smooth val="0"/>
        </c:ser>
        <c:ser>
          <c:idx val="1"/>
          <c:order val="3"/>
          <c:tx>
            <c:v>2000</c:v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CIP'!$D$482:$D$492</c:f>
              <c:numCache>
                <c:formatCode>#,##0</c:formatCode>
                <c:ptCount val="11"/>
                <c:pt idx="0">
                  <c:v>42500</c:v>
                </c:pt>
                <c:pt idx="1">
                  <c:v>44700</c:v>
                </c:pt>
                <c:pt idx="2">
                  <c:v>49600</c:v>
                </c:pt>
                <c:pt idx="3">
                  <c:v>53000</c:v>
                </c:pt>
                <c:pt idx="4">
                  <c:v>54900</c:v>
                </c:pt>
                <c:pt idx="5">
                  <c:v>55000</c:v>
                </c:pt>
                <c:pt idx="6">
                  <c:v>55000</c:v>
                </c:pt>
                <c:pt idx="7">
                  <c:v>53200</c:v>
                </c:pt>
                <c:pt idx="8">
                  <c:v>60000</c:v>
                </c:pt>
                <c:pt idx="9">
                  <c:v>60100</c:v>
                </c:pt>
                <c:pt idx="10">
                  <c:v>66100</c:v>
                </c:pt>
              </c:numCache>
            </c:numRef>
          </c:val>
          <c:smooth val="0"/>
        </c:ser>
        <c:ser>
          <c:idx val="2"/>
          <c:order val="4"/>
          <c:tx>
            <c:v>2004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CIP'!$D$520:$D$526</c:f>
              <c:numCache>
                <c:formatCode>#,##0</c:formatCode>
                <c:ptCount val="7"/>
                <c:pt idx="0">
                  <c:v>37700</c:v>
                </c:pt>
                <c:pt idx="1">
                  <c:v>44000</c:v>
                </c:pt>
                <c:pt idx="2">
                  <c:v>47900</c:v>
                </c:pt>
                <c:pt idx="3">
                  <c:v>49800</c:v>
                </c:pt>
                <c:pt idx="4">
                  <c:v>55800</c:v>
                </c:pt>
                <c:pt idx="5">
                  <c:v>53900</c:v>
                </c:pt>
                <c:pt idx="6">
                  <c:v>55100</c:v>
                </c:pt>
              </c:numCache>
            </c:numRef>
          </c:val>
          <c:smooth val="0"/>
        </c:ser>
        <c:ser>
          <c:idx val="3"/>
          <c:order val="5"/>
          <c:tx>
            <c:v>2008</c:v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CIP'!$D$542:$D$544</c:f>
              <c:numCache>
                <c:formatCode>#,##0</c:formatCode>
                <c:ptCount val="3"/>
                <c:pt idx="0">
                  <c:v>38700</c:v>
                </c:pt>
                <c:pt idx="1">
                  <c:v>43200</c:v>
                </c:pt>
                <c:pt idx="2">
                  <c:v>46300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986240"/>
        <c:axId val="94987776"/>
      </c:lineChart>
      <c:catAx>
        <c:axId val="9498624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>
                <a:lumMod val="75000"/>
                <a:lumOff val="2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987776"/>
        <c:crosses val="autoZero"/>
        <c:auto val="1"/>
        <c:lblAlgn val="ctr"/>
        <c:lblOffset val="100"/>
        <c:noMultiLvlLbl val="0"/>
      </c:catAx>
      <c:valAx>
        <c:axId val="94987776"/>
        <c:scaling>
          <c:orientation val="minMax"/>
          <c:max val="12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solidFill>
              <a:sysClr val="windowText" lastClr="000000">
                <a:lumMod val="75000"/>
                <a:lumOff val="25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986240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Health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5"/>
          <c:order val="0"/>
          <c:tx>
            <c:v>80k</c:v>
          </c:tx>
          <c:spPr>
            <a:ln w="28575" cap="rnd">
              <a:solidFill>
                <a:srgbClr val="A5A5A5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CIP'!$H$2:$H$14</c:f>
              <c:numCache>
                <c:formatCode>#,##0</c:formatCode>
                <c:ptCount val="13"/>
                <c:pt idx="0">
                  <c:v>80000</c:v>
                </c:pt>
                <c:pt idx="1">
                  <c:v>80000</c:v>
                </c:pt>
                <c:pt idx="2">
                  <c:v>80000</c:v>
                </c:pt>
                <c:pt idx="3">
                  <c:v>80000</c:v>
                </c:pt>
                <c:pt idx="4">
                  <c:v>80000</c:v>
                </c:pt>
                <c:pt idx="5">
                  <c:v>80000</c:v>
                </c:pt>
                <c:pt idx="6">
                  <c:v>80000</c:v>
                </c:pt>
                <c:pt idx="7">
                  <c:v>80000</c:v>
                </c:pt>
                <c:pt idx="8">
                  <c:v>80000</c:v>
                </c:pt>
                <c:pt idx="9">
                  <c:v>80000</c:v>
                </c:pt>
                <c:pt idx="10">
                  <c:v>80000</c:v>
                </c:pt>
                <c:pt idx="11">
                  <c:v>80000</c:v>
                </c:pt>
                <c:pt idx="12">
                  <c:v>80000</c:v>
                </c:pt>
              </c:numCache>
            </c:numRef>
          </c:val>
          <c:smooth val="0"/>
        </c:ser>
        <c:ser>
          <c:idx val="4"/>
          <c:order val="1"/>
          <c:tx>
            <c:v>40k</c:v>
          </c:tx>
          <c:spPr>
            <a:ln w="28575" cap="rnd">
              <a:solidFill>
                <a:srgbClr val="A5A5A5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CIP'!$I$2:$I$14</c:f>
              <c:numCache>
                <c:formatCode>#,##0</c:formatCode>
                <c:ptCount val="13"/>
                <c:pt idx="0">
                  <c:v>40000</c:v>
                </c:pt>
                <c:pt idx="1">
                  <c:v>40000</c:v>
                </c:pt>
                <c:pt idx="2">
                  <c:v>40000</c:v>
                </c:pt>
                <c:pt idx="3">
                  <c:v>40000</c:v>
                </c:pt>
                <c:pt idx="4">
                  <c:v>40000</c:v>
                </c:pt>
                <c:pt idx="5">
                  <c:v>40000</c:v>
                </c:pt>
                <c:pt idx="6">
                  <c:v>40000</c:v>
                </c:pt>
                <c:pt idx="7">
                  <c:v>40000</c:v>
                </c:pt>
                <c:pt idx="8">
                  <c:v>40000</c:v>
                </c:pt>
                <c:pt idx="9">
                  <c:v>40000</c:v>
                </c:pt>
                <c:pt idx="10">
                  <c:v>40000</c:v>
                </c:pt>
                <c:pt idx="11">
                  <c:v>40000</c:v>
                </c:pt>
                <c:pt idx="12">
                  <c:v>40000</c:v>
                </c:pt>
              </c:numCache>
            </c:numRef>
          </c:val>
          <c:smooth val="0"/>
        </c:ser>
        <c:ser>
          <c:idx val="0"/>
          <c:order val="2"/>
          <c:tx>
            <c:v>1998</c:v>
          </c:tx>
          <c:spPr>
            <a:ln w="28575" cap="rnd">
              <a:solidFill>
                <a:srgbClr val="4F81BD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CIP'!$D$93:$D$105</c:f>
              <c:numCache>
                <c:formatCode>#,##0</c:formatCode>
                <c:ptCount val="13"/>
                <c:pt idx="0">
                  <c:v>52400</c:v>
                </c:pt>
                <c:pt idx="1">
                  <c:v>58200</c:v>
                </c:pt>
                <c:pt idx="2">
                  <c:v>60400</c:v>
                </c:pt>
                <c:pt idx="3">
                  <c:v>62200</c:v>
                </c:pt>
                <c:pt idx="4">
                  <c:v>61300</c:v>
                </c:pt>
                <c:pt idx="5">
                  <c:v>61600</c:v>
                </c:pt>
                <c:pt idx="6">
                  <c:v>62900</c:v>
                </c:pt>
                <c:pt idx="7">
                  <c:v>63500</c:v>
                </c:pt>
                <c:pt idx="8">
                  <c:v>65200</c:v>
                </c:pt>
                <c:pt idx="9">
                  <c:v>65000</c:v>
                </c:pt>
                <c:pt idx="10">
                  <c:v>68200</c:v>
                </c:pt>
                <c:pt idx="11">
                  <c:v>69300</c:v>
                </c:pt>
                <c:pt idx="12">
                  <c:v>69000</c:v>
                </c:pt>
              </c:numCache>
            </c:numRef>
          </c:val>
          <c:smooth val="0"/>
        </c:ser>
        <c:ser>
          <c:idx val="1"/>
          <c:order val="3"/>
          <c:tx>
            <c:v>2000</c:v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CIP'!$D$118:$D$128</c:f>
              <c:numCache>
                <c:formatCode>#,##0</c:formatCode>
                <c:ptCount val="11"/>
                <c:pt idx="0">
                  <c:v>53900</c:v>
                </c:pt>
                <c:pt idx="1">
                  <c:v>60600</c:v>
                </c:pt>
                <c:pt idx="2">
                  <c:v>58800</c:v>
                </c:pt>
                <c:pt idx="3">
                  <c:v>57800</c:v>
                </c:pt>
                <c:pt idx="4">
                  <c:v>59600</c:v>
                </c:pt>
                <c:pt idx="5">
                  <c:v>60200</c:v>
                </c:pt>
                <c:pt idx="6">
                  <c:v>64200</c:v>
                </c:pt>
                <c:pt idx="7">
                  <c:v>64800</c:v>
                </c:pt>
                <c:pt idx="8">
                  <c:v>69500</c:v>
                </c:pt>
                <c:pt idx="9">
                  <c:v>67700</c:v>
                </c:pt>
                <c:pt idx="10">
                  <c:v>67700</c:v>
                </c:pt>
              </c:numCache>
            </c:numRef>
          </c:val>
          <c:smooth val="0"/>
        </c:ser>
        <c:ser>
          <c:idx val="2"/>
          <c:order val="4"/>
          <c:tx>
            <c:v>2004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CIP'!$D$156:$D$162</c:f>
              <c:numCache>
                <c:formatCode>#,##0</c:formatCode>
                <c:ptCount val="7"/>
                <c:pt idx="0">
                  <c:v>54300</c:v>
                </c:pt>
                <c:pt idx="1">
                  <c:v>56400</c:v>
                </c:pt>
                <c:pt idx="2">
                  <c:v>57800</c:v>
                </c:pt>
                <c:pt idx="3">
                  <c:v>61200</c:v>
                </c:pt>
                <c:pt idx="4">
                  <c:v>61300</c:v>
                </c:pt>
                <c:pt idx="5">
                  <c:v>64400</c:v>
                </c:pt>
                <c:pt idx="6">
                  <c:v>62000</c:v>
                </c:pt>
              </c:numCache>
            </c:numRef>
          </c:val>
          <c:smooth val="0"/>
        </c:ser>
        <c:ser>
          <c:idx val="3"/>
          <c:order val="5"/>
          <c:tx>
            <c:v>2008</c:v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CIP'!$D$178:$D$180</c:f>
              <c:numCache>
                <c:formatCode>#,##0</c:formatCode>
                <c:ptCount val="3"/>
                <c:pt idx="0">
                  <c:v>58500</c:v>
                </c:pt>
                <c:pt idx="1">
                  <c:v>59300</c:v>
                </c:pt>
                <c:pt idx="2">
                  <c:v>61900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070464"/>
        <c:axId val="95072256"/>
      </c:lineChart>
      <c:catAx>
        <c:axId val="9507046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>
                <a:lumMod val="75000"/>
                <a:lumOff val="2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072256"/>
        <c:crosses val="autoZero"/>
        <c:auto val="1"/>
        <c:lblAlgn val="ctr"/>
        <c:lblOffset val="100"/>
        <c:noMultiLvlLbl val="0"/>
      </c:catAx>
      <c:valAx>
        <c:axId val="95072256"/>
        <c:scaling>
          <c:orientation val="minMax"/>
          <c:max val="12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solidFill>
              <a:sysClr val="windowText" lastClr="000000">
                <a:lumMod val="75000"/>
                <a:lumOff val="25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070464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Social Science</a:t>
            </a:r>
            <a:endParaRPr lang="en-US" sz="1600" b="1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4"/>
          <c:order val="0"/>
          <c:tx>
            <c:v>40k</c:v>
          </c:tx>
          <c:spPr>
            <a:ln w="28575" cap="rnd">
              <a:solidFill>
                <a:srgbClr val="A5A5A5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CIP'!$I$2:$I$14</c:f>
              <c:numCache>
                <c:formatCode>#,##0</c:formatCode>
                <c:ptCount val="13"/>
                <c:pt idx="0">
                  <c:v>40000</c:v>
                </c:pt>
                <c:pt idx="1">
                  <c:v>40000</c:v>
                </c:pt>
                <c:pt idx="2">
                  <c:v>40000</c:v>
                </c:pt>
                <c:pt idx="3">
                  <c:v>40000</c:v>
                </c:pt>
                <c:pt idx="4">
                  <c:v>40000</c:v>
                </c:pt>
                <c:pt idx="5">
                  <c:v>40000</c:v>
                </c:pt>
                <c:pt idx="6">
                  <c:v>40000</c:v>
                </c:pt>
                <c:pt idx="7">
                  <c:v>40000</c:v>
                </c:pt>
                <c:pt idx="8">
                  <c:v>40000</c:v>
                </c:pt>
                <c:pt idx="9">
                  <c:v>40000</c:v>
                </c:pt>
                <c:pt idx="10">
                  <c:v>40000</c:v>
                </c:pt>
                <c:pt idx="11">
                  <c:v>40000</c:v>
                </c:pt>
                <c:pt idx="12">
                  <c:v>40000</c:v>
                </c:pt>
              </c:numCache>
            </c:numRef>
          </c:val>
          <c:smooth val="0"/>
        </c:ser>
        <c:ser>
          <c:idx val="5"/>
          <c:order val="1"/>
          <c:tx>
            <c:v>80k</c:v>
          </c:tx>
          <c:spPr>
            <a:ln w="28575" cap="rnd">
              <a:solidFill>
                <a:srgbClr val="A5A5A5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CIP'!$H$2:$H$14</c:f>
              <c:numCache>
                <c:formatCode>#,##0</c:formatCode>
                <c:ptCount val="13"/>
                <c:pt idx="0">
                  <c:v>80000</c:v>
                </c:pt>
                <c:pt idx="1">
                  <c:v>80000</c:v>
                </c:pt>
                <c:pt idx="2">
                  <c:v>80000</c:v>
                </c:pt>
                <c:pt idx="3">
                  <c:v>80000</c:v>
                </c:pt>
                <c:pt idx="4">
                  <c:v>80000</c:v>
                </c:pt>
                <c:pt idx="5">
                  <c:v>80000</c:v>
                </c:pt>
                <c:pt idx="6">
                  <c:v>80000</c:v>
                </c:pt>
                <c:pt idx="7">
                  <c:v>80000</c:v>
                </c:pt>
                <c:pt idx="8">
                  <c:v>80000</c:v>
                </c:pt>
                <c:pt idx="9">
                  <c:v>80000</c:v>
                </c:pt>
                <c:pt idx="10">
                  <c:v>80000</c:v>
                </c:pt>
                <c:pt idx="11">
                  <c:v>80000</c:v>
                </c:pt>
                <c:pt idx="12">
                  <c:v>80000</c:v>
                </c:pt>
              </c:numCache>
            </c:numRef>
          </c:val>
          <c:smooth val="0"/>
        </c:ser>
        <c:ser>
          <c:idx val="0"/>
          <c:order val="2"/>
          <c:tx>
            <c:v>1998</c:v>
          </c:tx>
          <c:spPr>
            <a:ln w="28575" cap="rnd">
              <a:solidFill>
                <a:srgbClr val="4F81BD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CIP'!$D$184:$D$196</c:f>
              <c:numCache>
                <c:formatCode>#,##0</c:formatCode>
                <c:ptCount val="13"/>
                <c:pt idx="0">
                  <c:v>35400</c:v>
                </c:pt>
                <c:pt idx="1">
                  <c:v>43200</c:v>
                </c:pt>
                <c:pt idx="2">
                  <c:v>46400</c:v>
                </c:pt>
                <c:pt idx="3">
                  <c:v>50300</c:v>
                </c:pt>
                <c:pt idx="4">
                  <c:v>54300</c:v>
                </c:pt>
                <c:pt idx="5">
                  <c:v>56300</c:v>
                </c:pt>
                <c:pt idx="6">
                  <c:v>60700</c:v>
                </c:pt>
                <c:pt idx="7">
                  <c:v>62100</c:v>
                </c:pt>
                <c:pt idx="8">
                  <c:v>64200</c:v>
                </c:pt>
                <c:pt idx="9">
                  <c:v>67100</c:v>
                </c:pt>
                <c:pt idx="10">
                  <c:v>69700</c:v>
                </c:pt>
                <c:pt idx="11">
                  <c:v>72700</c:v>
                </c:pt>
                <c:pt idx="12">
                  <c:v>76700</c:v>
                </c:pt>
              </c:numCache>
            </c:numRef>
          </c:val>
          <c:smooth val="0"/>
        </c:ser>
        <c:ser>
          <c:idx val="1"/>
          <c:order val="3"/>
          <c:tx>
            <c:v>2000</c:v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CIP'!$D$209:$D$219</c:f>
              <c:numCache>
                <c:formatCode>#,##0</c:formatCode>
                <c:ptCount val="11"/>
                <c:pt idx="0">
                  <c:v>38800</c:v>
                </c:pt>
                <c:pt idx="1">
                  <c:v>44000</c:v>
                </c:pt>
                <c:pt idx="2">
                  <c:v>47800</c:v>
                </c:pt>
                <c:pt idx="3">
                  <c:v>50000</c:v>
                </c:pt>
                <c:pt idx="4">
                  <c:v>53500</c:v>
                </c:pt>
                <c:pt idx="5">
                  <c:v>56300</c:v>
                </c:pt>
                <c:pt idx="6">
                  <c:v>59400</c:v>
                </c:pt>
                <c:pt idx="7">
                  <c:v>59700</c:v>
                </c:pt>
                <c:pt idx="8">
                  <c:v>63800</c:v>
                </c:pt>
                <c:pt idx="9">
                  <c:v>66100</c:v>
                </c:pt>
                <c:pt idx="10">
                  <c:v>71300</c:v>
                </c:pt>
              </c:numCache>
            </c:numRef>
          </c:val>
          <c:smooth val="0"/>
        </c:ser>
        <c:ser>
          <c:idx val="2"/>
          <c:order val="4"/>
          <c:tx>
            <c:v>2004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CIP'!$D$247:$D$253</c:f>
              <c:numCache>
                <c:formatCode>#,##0</c:formatCode>
                <c:ptCount val="7"/>
                <c:pt idx="0">
                  <c:v>38000</c:v>
                </c:pt>
                <c:pt idx="1">
                  <c:v>44700</c:v>
                </c:pt>
                <c:pt idx="2">
                  <c:v>50000</c:v>
                </c:pt>
                <c:pt idx="3">
                  <c:v>54700</c:v>
                </c:pt>
                <c:pt idx="4">
                  <c:v>60500</c:v>
                </c:pt>
                <c:pt idx="5">
                  <c:v>61200</c:v>
                </c:pt>
                <c:pt idx="6">
                  <c:v>63400</c:v>
                </c:pt>
              </c:numCache>
            </c:numRef>
          </c:val>
          <c:smooth val="0"/>
        </c:ser>
        <c:ser>
          <c:idx val="3"/>
          <c:order val="5"/>
          <c:tx>
            <c:v>2008</c:v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CIP'!$D$269:$D$271</c:f>
              <c:numCache>
                <c:formatCode>#,##0</c:formatCode>
                <c:ptCount val="3"/>
                <c:pt idx="0">
                  <c:v>41100</c:v>
                </c:pt>
                <c:pt idx="1">
                  <c:v>44800</c:v>
                </c:pt>
                <c:pt idx="2">
                  <c:v>50300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158272"/>
        <c:axId val="95159808"/>
      </c:lineChart>
      <c:catAx>
        <c:axId val="9515827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>
                <a:lumMod val="75000"/>
                <a:lumOff val="2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159808"/>
        <c:crosses val="autoZero"/>
        <c:auto val="1"/>
        <c:lblAlgn val="ctr"/>
        <c:lblOffset val="100"/>
        <c:noMultiLvlLbl val="0"/>
      </c:catAx>
      <c:valAx>
        <c:axId val="95159808"/>
        <c:scaling>
          <c:orientation val="minMax"/>
          <c:max val="12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solidFill>
              <a:sysClr val="windowText" lastClr="000000">
                <a:lumMod val="75000"/>
                <a:lumOff val="25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158272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Humanities</a:t>
            </a:r>
            <a:endParaRPr lang="en-US" sz="1600" b="1" dirty="0"/>
          </a:p>
        </c:rich>
      </c:tx>
      <c:layout>
        <c:manualLayout>
          <c:xMode val="edge"/>
          <c:yMode val="edge"/>
          <c:x val="0.37004576179473736"/>
          <c:y val="3.217468283145895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5"/>
          <c:order val="0"/>
          <c:tx>
            <c:v>80k</c:v>
          </c:tx>
          <c:spPr>
            <a:ln w="28575" cap="rnd">
              <a:solidFill>
                <a:srgbClr val="A5A5A5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CIP'!$H$2:$H$14</c:f>
              <c:numCache>
                <c:formatCode>#,##0</c:formatCode>
                <c:ptCount val="13"/>
                <c:pt idx="0">
                  <c:v>80000</c:v>
                </c:pt>
                <c:pt idx="1">
                  <c:v>80000</c:v>
                </c:pt>
                <c:pt idx="2">
                  <c:v>80000</c:v>
                </c:pt>
                <c:pt idx="3">
                  <c:v>80000</c:v>
                </c:pt>
                <c:pt idx="4">
                  <c:v>80000</c:v>
                </c:pt>
                <c:pt idx="5">
                  <c:v>80000</c:v>
                </c:pt>
                <c:pt idx="6">
                  <c:v>80000</c:v>
                </c:pt>
                <c:pt idx="7">
                  <c:v>80000</c:v>
                </c:pt>
                <c:pt idx="8">
                  <c:v>80000</c:v>
                </c:pt>
                <c:pt idx="9">
                  <c:v>80000</c:v>
                </c:pt>
                <c:pt idx="10">
                  <c:v>80000</c:v>
                </c:pt>
                <c:pt idx="11">
                  <c:v>80000</c:v>
                </c:pt>
                <c:pt idx="12">
                  <c:v>80000</c:v>
                </c:pt>
              </c:numCache>
            </c:numRef>
          </c:val>
          <c:smooth val="0"/>
        </c:ser>
        <c:ser>
          <c:idx val="4"/>
          <c:order val="1"/>
          <c:tx>
            <c:v>40k</c:v>
          </c:tx>
          <c:spPr>
            <a:ln w="28575" cap="rnd">
              <a:solidFill>
                <a:srgbClr val="A5A5A5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CIP'!$I$2:$I$14</c:f>
              <c:numCache>
                <c:formatCode>#,##0</c:formatCode>
                <c:ptCount val="13"/>
                <c:pt idx="0">
                  <c:v>40000</c:v>
                </c:pt>
                <c:pt idx="1">
                  <c:v>40000</c:v>
                </c:pt>
                <c:pt idx="2">
                  <c:v>40000</c:v>
                </c:pt>
                <c:pt idx="3">
                  <c:v>40000</c:v>
                </c:pt>
                <c:pt idx="4">
                  <c:v>40000</c:v>
                </c:pt>
                <c:pt idx="5">
                  <c:v>40000</c:v>
                </c:pt>
                <c:pt idx="6">
                  <c:v>40000</c:v>
                </c:pt>
                <c:pt idx="7">
                  <c:v>40000</c:v>
                </c:pt>
                <c:pt idx="8">
                  <c:v>40000</c:v>
                </c:pt>
                <c:pt idx="9">
                  <c:v>40000</c:v>
                </c:pt>
                <c:pt idx="10">
                  <c:v>40000</c:v>
                </c:pt>
                <c:pt idx="11">
                  <c:v>40000</c:v>
                </c:pt>
                <c:pt idx="12">
                  <c:v>40000</c:v>
                </c:pt>
              </c:numCache>
            </c:numRef>
          </c:val>
          <c:smooth val="0"/>
        </c:ser>
        <c:ser>
          <c:idx val="0"/>
          <c:order val="2"/>
          <c:tx>
            <c:v>1998</c:v>
          </c:tx>
          <c:spPr>
            <a:ln w="28575" cap="rnd">
              <a:solidFill>
                <a:srgbClr val="4F81BD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CIP'!$D$457:$D$469</c:f>
              <c:numCache>
                <c:formatCode>#,##0</c:formatCode>
                <c:ptCount val="13"/>
                <c:pt idx="0">
                  <c:v>37400</c:v>
                </c:pt>
                <c:pt idx="1">
                  <c:v>42900</c:v>
                </c:pt>
                <c:pt idx="2">
                  <c:v>50200</c:v>
                </c:pt>
                <c:pt idx="3">
                  <c:v>53400</c:v>
                </c:pt>
                <c:pt idx="4">
                  <c:v>54000</c:v>
                </c:pt>
                <c:pt idx="5">
                  <c:v>55000</c:v>
                </c:pt>
                <c:pt idx="6">
                  <c:v>56600</c:v>
                </c:pt>
                <c:pt idx="7">
                  <c:v>58800</c:v>
                </c:pt>
                <c:pt idx="8">
                  <c:v>60200</c:v>
                </c:pt>
                <c:pt idx="9">
                  <c:v>62000</c:v>
                </c:pt>
                <c:pt idx="10">
                  <c:v>65500</c:v>
                </c:pt>
                <c:pt idx="11">
                  <c:v>66100</c:v>
                </c:pt>
                <c:pt idx="12">
                  <c:v>67200</c:v>
                </c:pt>
              </c:numCache>
            </c:numRef>
          </c:val>
          <c:smooth val="0"/>
        </c:ser>
        <c:ser>
          <c:idx val="1"/>
          <c:order val="3"/>
          <c:tx>
            <c:v>2000</c:v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CIP'!$D$482:$D$492</c:f>
              <c:numCache>
                <c:formatCode>#,##0</c:formatCode>
                <c:ptCount val="11"/>
                <c:pt idx="0">
                  <c:v>42500</c:v>
                </c:pt>
                <c:pt idx="1">
                  <c:v>44700</c:v>
                </c:pt>
                <c:pt idx="2">
                  <c:v>49600</c:v>
                </c:pt>
                <c:pt idx="3">
                  <c:v>53000</c:v>
                </c:pt>
                <c:pt idx="4">
                  <c:v>54900</c:v>
                </c:pt>
                <c:pt idx="5">
                  <c:v>55000</c:v>
                </c:pt>
                <c:pt idx="6">
                  <c:v>55000</c:v>
                </c:pt>
                <c:pt idx="7">
                  <c:v>53200</c:v>
                </c:pt>
                <c:pt idx="8">
                  <c:v>60000</c:v>
                </c:pt>
                <c:pt idx="9">
                  <c:v>60100</c:v>
                </c:pt>
                <c:pt idx="10">
                  <c:v>66100</c:v>
                </c:pt>
              </c:numCache>
            </c:numRef>
          </c:val>
          <c:smooth val="0"/>
        </c:ser>
        <c:ser>
          <c:idx val="2"/>
          <c:order val="4"/>
          <c:tx>
            <c:v>2004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CIP'!$D$520:$D$526</c:f>
              <c:numCache>
                <c:formatCode>#,##0</c:formatCode>
                <c:ptCount val="7"/>
                <c:pt idx="0">
                  <c:v>37700</c:v>
                </c:pt>
                <c:pt idx="1">
                  <c:v>44000</c:v>
                </c:pt>
                <c:pt idx="2">
                  <c:v>47900</c:v>
                </c:pt>
                <c:pt idx="3">
                  <c:v>49800</c:v>
                </c:pt>
                <c:pt idx="4">
                  <c:v>55800</c:v>
                </c:pt>
                <c:pt idx="5">
                  <c:v>53900</c:v>
                </c:pt>
                <c:pt idx="6">
                  <c:v>55100</c:v>
                </c:pt>
              </c:numCache>
            </c:numRef>
          </c:val>
          <c:smooth val="0"/>
        </c:ser>
        <c:ser>
          <c:idx val="3"/>
          <c:order val="5"/>
          <c:tx>
            <c:v>2008</c:v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CIP'!$D$542:$D$544</c:f>
              <c:numCache>
                <c:formatCode>#,##0</c:formatCode>
                <c:ptCount val="3"/>
                <c:pt idx="0">
                  <c:v>38700</c:v>
                </c:pt>
                <c:pt idx="1">
                  <c:v>43200</c:v>
                </c:pt>
                <c:pt idx="2">
                  <c:v>46300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294976"/>
        <c:axId val="95296512"/>
      </c:lineChart>
      <c:catAx>
        <c:axId val="9529497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>
                <a:lumMod val="75000"/>
                <a:lumOff val="2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296512"/>
        <c:crosses val="autoZero"/>
        <c:auto val="1"/>
        <c:lblAlgn val="ctr"/>
        <c:lblOffset val="100"/>
        <c:noMultiLvlLbl val="0"/>
      </c:catAx>
      <c:valAx>
        <c:axId val="95296512"/>
        <c:scaling>
          <c:orientation val="minMax"/>
          <c:max val="12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solidFill>
              <a:sysClr val="windowText" lastClr="000000">
                <a:lumMod val="75000"/>
                <a:lumOff val="25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294976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Health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5"/>
          <c:order val="0"/>
          <c:tx>
            <c:v>80k</c:v>
          </c:tx>
          <c:spPr>
            <a:ln w="28575" cap="rnd">
              <a:solidFill>
                <a:srgbClr val="A5A5A5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CIP'!$H$2:$H$14</c:f>
              <c:numCache>
                <c:formatCode>#,##0</c:formatCode>
                <c:ptCount val="13"/>
                <c:pt idx="0">
                  <c:v>80000</c:v>
                </c:pt>
                <c:pt idx="1">
                  <c:v>80000</c:v>
                </c:pt>
                <c:pt idx="2">
                  <c:v>80000</c:v>
                </c:pt>
                <c:pt idx="3">
                  <c:v>80000</c:v>
                </c:pt>
                <c:pt idx="4">
                  <c:v>80000</c:v>
                </c:pt>
                <c:pt idx="5">
                  <c:v>80000</c:v>
                </c:pt>
                <c:pt idx="6">
                  <c:v>80000</c:v>
                </c:pt>
                <c:pt idx="7">
                  <c:v>80000</c:v>
                </c:pt>
                <c:pt idx="8">
                  <c:v>80000</c:v>
                </c:pt>
                <c:pt idx="9">
                  <c:v>80000</c:v>
                </c:pt>
                <c:pt idx="10">
                  <c:v>80000</c:v>
                </c:pt>
                <c:pt idx="11">
                  <c:v>80000</c:v>
                </c:pt>
                <c:pt idx="12">
                  <c:v>80000</c:v>
                </c:pt>
              </c:numCache>
            </c:numRef>
          </c:val>
          <c:smooth val="0"/>
        </c:ser>
        <c:ser>
          <c:idx val="4"/>
          <c:order val="1"/>
          <c:tx>
            <c:v>40k</c:v>
          </c:tx>
          <c:spPr>
            <a:ln w="28575" cap="rnd">
              <a:solidFill>
                <a:srgbClr val="A5A5A5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CIP'!$I$2:$I$14</c:f>
              <c:numCache>
                <c:formatCode>#,##0</c:formatCode>
                <c:ptCount val="13"/>
                <c:pt idx="0">
                  <c:v>40000</c:v>
                </c:pt>
                <c:pt idx="1">
                  <c:v>40000</c:v>
                </c:pt>
                <c:pt idx="2">
                  <c:v>40000</c:v>
                </c:pt>
                <c:pt idx="3">
                  <c:v>40000</c:v>
                </c:pt>
                <c:pt idx="4">
                  <c:v>40000</c:v>
                </c:pt>
                <c:pt idx="5">
                  <c:v>40000</c:v>
                </c:pt>
                <c:pt idx="6">
                  <c:v>40000</c:v>
                </c:pt>
                <c:pt idx="7">
                  <c:v>40000</c:v>
                </c:pt>
                <c:pt idx="8">
                  <c:v>40000</c:v>
                </c:pt>
                <c:pt idx="9">
                  <c:v>40000</c:v>
                </c:pt>
                <c:pt idx="10">
                  <c:v>40000</c:v>
                </c:pt>
                <c:pt idx="11">
                  <c:v>40000</c:v>
                </c:pt>
                <c:pt idx="12">
                  <c:v>40000</c:v>
                </c:pt>
              </c:numCache>
            </c:numRef>
          </c:val>
          <c:smooth val="0"/>
        </c:ser>
        <c:ser>
          <c:idx val="0"/>
          <c:order val="2"/>
          <c:tx>
            <c:v>1998</c:v>
          </c:tx>
          <c:spPr>
            <a:ln w="28575" cap="rnd">
              <a:solidFill>
                <a:srgbClr val="4F81BD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CIP'!$D$93:$D$105</c:f>
              <c:numCache>
                <c:formatCode>#,##0</c:formatCode>
                <c:ptCount val="13"/>
                <c:pt idx="0">
                  <c:v>52400</c:v>
                </c:pt>
                <c:pt idx="1">
                  <c:v>58200</c:v>
                </c:pt>
                <c:pt idx="2">
                  <c:v>60400</c:v>
                </c:pt>
                <c:pt idx="3">
                  <c:v>62200</c:v>
                </c:pt>
                <c:pt idx="4">
                  <c:v>61300</c:v>
                </c:pt>
                <c:pt idx="5">
                  <c:v>61600</c:v>
                </c:pt>
                <c:pt idx="6">
                  <c:v>62900</c:v>
                </c:pt>
                <c:pt idx="7">
                  <c:v>63500</c:v>
                </c:pt>
                <c:pt idx="8">
                  <c:v>65200</c:v>
                </c:pt>
                <c:pt idx="9">
                  <c:v>65000</c:v>
                </c:pt>
                <c:pt idx="10">
                  <c:v>68200</c:v>
                </c:pt>
                <c:pt idx="11">
                  <c:v>69300</c:v>
                </c:pt>
                <c:pt idx="12">
                  <c:v>69000</c:v>
                </c:pt>
              </c:numCache>
            </c:numRef>
          </c:val>
          <c:smooth val="0"/>
        </c:ser>
        <c:ser>
          <c:idx val="1"/>
          <c:order val="3"/>
          <c:tx>
            <c:v>2000</c:v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CIP'!$D$118:$D$128</c:f>
              <c:numCache>
                <c:formatCode>#,##0</c:formatCode>
                <c:ptCount val="11"/>
                <c:pt idx="0">
                  <c:v>53900</c:v>
                </c:pt>
                <c:pt idx="1">
                  <c:v>60600</c:v>
                </c:pt>
                <c:pt idx="2">
                  <c:v>58800</c:v>
                </c:pt>
                <c:pt idx="3">
                  <c:v>57800</c:v>
                </c:pt>
                <c:pt idx="4">
                  <c:v>59600</c:v>
                </c:pt>
                <c:pt idx="5">
                  <c:v>60200</c:v>
                </c:pt>
                <c:pt idx="6">
                  <c:v>64200</c:v>
                </c:pt>
                <c:pt idx="7">
                  <c:v>64800</c:v>
                </c:pt>
                <c:pt idx="8">
                  <c:v>69500</c:v>
                </c:pt>
                <c:pt idx="9">
                  <c:v>67700</c:v>
                </c:pt>
                <c:pt idx="10">
                  <c:v>67700</c:v>
                </c:pt>
              </c:numCache>
            </c:numRef>
          </c:val>
          <c:smooth val="0"/>
        </c:ser>
        <c:ser>
          <c:idx val="2"/>
          <c:order val="4"/>
          <c:tx>
            <c:v>2004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CIP'!$D$156:$D$162</c:f>
              <c:numCache>
                <c:formatCode>#,##0</c:formatCode>
                <c:ptCount val="7"/>
                <c:pt idx="0">
                  <c:v>54300</c:v>
                </c:pt>
                <c:pt idx="1">
                  <c:v>56400</c:v>
                </c:pt>
                <c:pt idx="2">
                  <c:v>57800</c:v>
                </c:pt>
                <c:pt idx="3">
                  <c:v>61200</c:v>
                </c:pt>
                <c:pt idx="4">
                  <c:v>61300</c:v>
                </c:pt>
                <c:pt idx="5">
                  <c:v>64400</c:v>
                </c:pt>
                <c:pt idx="6">
                  <c:v>62000</c:v>
                </c:pt>
              </c:numCache>
            </c:numRef>
          </c:val>
          <c:smooth val="0"/>
        </c:ser>
        <c:ser>
          <c:idx val="3"/>
          <c:order val="5"/>
          <c:tx>
            <c:v>2008</c:v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CIP'!$D$178:$D$180</c:f>
              <c:numCache>
                <c:formatCode>#,##0</c:formatCode>
                <c:ptCount val="3"/>
                <c:pt idx="0">
                  <c:v>58500</c:v>
                </c:pt>
                <c:pt idx="1">
                  <c:v>59300</c:v>
                </c:pt>
                <c:pt idx="2">
                  <c:v>61900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460800"/>
        <c:axId val="96462336"/>
      </c:lineChart>
      <c:catAx>
        <c:axId val="9646080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>
                <a:lumMod val="75000"/>
                <a:lumOff val="2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462336"/>
        <c:crosses val="autoZero"/>
        <c:auto val="1"/>
        <c:lblAlgn val="ctr"/>
        <c:lblOffset val="100"/>
        <c:noMultiLvlLbl val="0"/>
      </c:catAx>
      <c:valAx>
        <c:axId val="96462336"/>
        <c:scaling>
          <c:orientation val="minMax"/>
          <c:max val="12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solidFill>
              <a:sysClr val="windowText" lastClr="000000">
                <a:lumMod val="75000"/>
                <a:lumOff val="25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460800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Social Science</a:t>
            </a:r>
            <a:endParaRPr lang="en-US" sz="1600" b="1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4"/>
          <c:order val="0"/>
          <c:tx>
            <c:v>40k</c:v>
          </c:tx>
          <c:spPr>
            <a:ln w="28575" cap="rnd">
              <a:solidFill>
                <a:srgbClr val="A5A5A5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CIP'!$I$2:$I$14</c:f>
              <c:numCache>
                <c:formatCode>#,##0</c:formatCode>
                <c:ptCount val="13"/>
                <c:pt idx="0">
                  <c:v>40000</c:v>
                </c:pt>
                <c:pt idx="1">
                  <c:v>40000</c:v>
                </c:pt>
                <c:pt idx="2">
                  <c:v>40000</c:v>
                </c:pt>
                <c:pt idx="3">
                  <c:v>40000</c:v>
                </c:pt>
                <c:pt idx="4">
                  <c:v>40000</c:v>
                </c:pt>
                <c:pt idx="5">
                  <c:v>40000</c:v>
                </c:pt>
                <c:pt idx="6">
                  <c:v>40000</c:v>
                </c:pt>
                <c:pt idx="7">
                  <c:v>40000</c:v>
                </c:pt>
                <c:pt idx="8">
                  <c:v>40000</c:v>
                </c:pt>
                <c:pt idx="9">
                  <c:v>40000</c:v>
                </c:pt>
                <c:pt idx="10">
                  <c:v>40000</c:v>
                </c:pt>
                <c:pt idx="11">
                  <c:v>40000</c:v>
                </c:pt>
                <c:pt idx="12">
                  <c:v>40000</c:v>
                </c:pt>
              </c:numCache>
            </c:numRef>
          </c:val>
          <c:smooth val="0"/>
        </c:ser>
        <c:ser>
          <c:idx val="5"/>
          <c:order val="1"/>
          <c:tx>
            <c:v>80k</c:v>
          </c:tx>
          <c:spPr>
            <a:ln w="28575" cap="rnd">
              <a:solidFill>
                <a:srgbClr val="A5A5A5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CIP'!$H$2:$H$14</c:f>
              <c:numCache>
                <c:formatCode>#,##0</c:formatCode>
                <c:ptCount val="13"/>
                <c:pt idx="0">
                  <c:v>80000</c:v>
                </c:pt>
                <c:pt idx="1">
                  <c:v>80000</c:v>
                </c:pt>
                <c:pt idx="2">
                  <c:v>80000</c:v>
                </c:pt>
                <c:pt idx="3">
                  <c:v>80000</c:v>
                </c:pt>
                <c:pt idx="4">
                  <c:v>80000</c:v>
                </c:pt>
                <c:pt idx="5">
                  <c:v>80000</c:v>
                </c:pt>
                <c:pt idx="6">
                  <c:v>80000</c:v>
                </c:pt>
                <c:pt idx="7">
                  <c:v>80000</c:v>
                </c:pt>
                <c:pt idx="8">
                  <c:v>80000</c:v>
                </c:pt>
                <c:pt idx="9">
                  <c:v>80000</c:v>
                </c:pt>
                <c:pt idx="10">
                  <c:v>80000</c:v>
                </c:pt>
                <c:pt idx="11">
                  <c:v>80000</c:v>
                </c:pt>
                <c:pt idx="12">
                  <c:v>80000</c:v>
                </c:pt>
              </c:numCache>
            </c:numRef>
          </c:val>
          <c:smooth val="0"/>
        </c:ser>
        <c:ser>
          <c:idx val="0"/>
          <c:order val="2"/>
          <c:tx>
            <c:v>1998</c:v>
          </c:tx>
          <c:spPr>
            <a:ln w="28575" cap="rnd">
              <a:solidFill>
                <a:srgbClr val="4F81BD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CIP'!$D$184:$D$196</c:f>
              <c:numCache>
                <c:formatCode>#,##0</c:formatCode>
                <c:ptCount val="13"/>
                <c:pt idx="0">
                  <c:v>35400</c:v>
                </c:pt>
                <c:pt idx="1">
                  <c:v>43200</c:v>
                </c:pt>
                <c:pt idx="2">
                  <c:v>46400</c:v>
                </c:pt>
                <c:pt idx="3">
                  <c:v>50300</c:v>
                </c:pt>
                <c:pt idx="4">
                  <c:v>54300</c:v>
                </c:pt>
                <c:pt idx="5">
                  <c:v>56300</c:v>
                </c:pt>
                <c:pt idx="6">
                  <c:v>60700</c:v>
                </c:pt>
                <c:pt idx="7">
                  <c:v>62100</c:v>
                </c:pt>
                <c:pt idx="8">
                  <c:v>64200</c:v>
                </c:pt>
                <c:pt idx="9">
                  <c:v>67100</c:v>
                </c:pt>
                <c:pt idx="10">
                  <c:v>69700</c:v>
                </c:pt>
                <c:pt idx="11">
                  <c:v>72700</c:v>
                </c:pt>
                <c:pt idx="12">
                  <c:v>76700</c:v>
                </c:pt>
              </c:numCache>
            </c:numRef>
          </c:val>
          <c:smooth val="0"/>
        </c:ser>
        <c:ser>
          <c:idx val="1"/>
          <c:order val="3"/>
          <c:tx>
            <c:v>2000</c:v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CIP'!$D$209:$D$219</c:f>
              <c:numCache>
                <c:formatCode>#,##0</c:formatCode>
                <c:ptCount val="11"/>
                <c:pt idx="0">
                  <c:v>38800</c:v>
                </c:pt>
                <c:pt idx="1">
                  <c:v>44000</c:v>
                </c:pt>
                <c:pt idx="2">
                  <c:v>47800</c:v>
                </c:pt>
                <c:pt idx="3">
                  <c:v>50000</c:v>
                </c:pt>
                <c:pt idx="4">
                  <c:v>53500</c:v>
                </c:pt>
                <c:pt idx="5">
                  <c:v>56300</c:v>
                </c:pt>
                <c:pt idx="6">
                  <c:v>59400</c:v>
                </c:pt>
                <c:pt idx="7">
                  <c:v>59700</c:v>
                </c:pt>
                <c:pt idx="8">
                  <c:v>63800</c:v>
                </c:pt>
                <c:pt idx="9">
                  <c:v>66100</c:v>
                </c:pt>
                <c:pt idx="10">
                  <c:v>71300</c:v>
                </c:pt>
              </c:numCache>
            </c:numRef>
          </c:val>
          <c:smooth val="0"/>
        </c:ser>
        <c:ser>
          <c:idx val="2"/>
          <c:order val="4"/>
          <c:tx>
            <c:v>2004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CIP'!$D$247:$D$253</c:f>
              <c:numCache>
                <c:formatCode>#,##0</c:formatCode>
                <c:ptCount val="7"/>
                <c:pt idx="0">
                  <c:v>38000</c:v>
                </c:pt>
                <c:pt idx="1">
                  <c:v>44700</c:v>
                </c:pt>
                <c:pt idx="2">
                  <c:v>50000</c:v>
                </c:pt>
                <c:pt idx="3">
                  <c:v>54700</c:v>
                </c:pt>
                <c:pt idx="4">
                  <c:v>60500</c:v>
                </c:pt>
                <c:pt idx="5">
                  <c:v>61200</c:v>
                </c:pt>
                <c:pt idx="6">
                  <c:v>63400</c:v>
                </c:pt>
              </c:numCache>
            </c:numRef>
          </c:val>
          <c:smooth val="0"/>
        </c:ser>
        <c:ser>
          <c:idx val="3"/>
          <c:order val="5"/>
          <c:tx>
            <c:v>2008</c:v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CIP'!$D$269:$D$271</c:f>
              <c:numCache>
                <c:formatCode>#,##0</c:formatCode>
                <c:ptCount val="3"/>
                <c:pt idx="0">
                  <c:v>41100</c:v>
                </c:pt>
                <c:pt idx="1">
                  <c:v>44800</c:v>
                </c:pt>
                <c:pt idx="2">
                  <c:v>50300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029952"/>
        <c:axId val="100031488"/>
      </c:lineChart>
      <c:catAx>
        <c:axId val="10002995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>
                <a:lumMod val="75000"/>
                <a:lumOff val="2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031488"/>
        <c:crosses val="autoZero"/>
        <c:auto val="1"/>
        <c:lblAlgn val="ctr"/>
        <c:lblOffset val="100"/>
        <c:noMultiLvlLbl val="0"/>
      </c:catAx>
      <c:valAx>
        <c:axId val="100031488"/>
        <c:scaling>
          <c:orientation val="minMax"/>
          <c:max val="12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solidFill>
              <a:sysClr val="windowText" lastClr="000000">
                <a:lumMod val="75000"/>
                <a:lumOff val="25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029952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Mathematics and </a:t>
            </a:r>
            <a:endParaRPr lang="en-US" sz="1800" b="1" dirty="0" smtClean="0"/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smtClean="0"/>
              <a:t>Natural </a:t>
            </a:r>
            <a:r>
              <a:rPr lang="en-US" sz="1800" b="1" dirty="0"/>
              <a:t>Sciences</a:t>
            </a:r>
            <a:endParaRPr lang="en-US" sz="1600" b="1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4"/>
          <c:order val="0"/>
          <c:tx>
            <c:v>40k</c:v>
          </c:tx>
          <c:spPr>
            <a:ln w="28575" cap="rnd">
              <a:solidFill>
                <a:srgbClr val="A5A5A5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CIP'!$I$2:$I$14</c:f>
              <c:numCache>
                <c:formatCode>#,##0</c:formatCode>
                <c:ptCount val="13"/>
                <c:pt idx="0">
                  <c:v>40000</c:v>
                </c:pt>
                <c:pt idx="1">
                  <c:v>40000</c:v>
                </c:pt>
                <c:pt idx="2">
                  <c:v>40000</c:v>
                </c:pt>
                <c:pt idx="3">
                  <c:v>40000</c:v>
                </c:pt>
                <c:pt idx="4">
                  <c:v>40000</c:v>
                </c:pt>
                <c:pt idx="5">
                  <c:v>40000</c:v>
                </c:pt>
                <c:pt idx="6">
                  <c:v>40000</c:v>
                </c:pt>
                <c:pt idx="7">
                  <c:v>40000</c:v>
                </c:pt>
                <c:pt idx="8">
                  <c:v>40000</c:v>
                </c:pt>
                <c:pt idx="9">
                  <c:v>40000</c:v>
                </c:pt>
                <c:pt idx="10">
                  <c:v>40000</c:v>
                </c:pt>
                <c:pt idx="11">
                  <c:v>40000</c:v>
                </c:pt>
                <c:pt idx="12">
                  <c:v>40000</c:v>
                </c:pt>
              </c:numCache>
            </c:numRef>
          </c:val>
          <c:smooth val="0"/>
        </c:ser>
        <c:ser>
          <c:idx val="5"/>
          <c:order val="1"/>
          <c:tx>
            <c:v>80k</c:v>
          </c:tx>
          <c:spPr>
            <a:ln w="28575" cap="rnd">
              <a:solidFill>
                <a:srgbClr val="A5A5A5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CIP'!$H$2:$H$14</c:f>
              <c:numCache>
                <c:formatCode>#,##0</c:formatCode>
                <c:ptCount val="13"/>
                <c:pt idx="0">
                  <c:v>80000</c:v>
                </c:pt>
                <c:pt idx="1">
                  <c:v>80000</c:v>
                </c:pt>
                <c:pt idx="2">
                  <c:v>80000</c:v>
                </c:pt>
                <c:pt idx="3">
                  <c:v>80000</c:v>
                </c:pt>
                <c:pt idx="4">
                  <c:v>80000</c:v>
                </c:pt>
                <c:pt idx="5">
                  <c:v>80000</c:v>
                </c:pt>
                <c:pt idx="6">
                  <c:v>80000</c:v>
                </c:pt>
                <c:pt idx="7">
                  <c:v>80000</c:v>
                </c:pt>
                <c:pt idx="8">
                  <c:v>80000</c:v>
                </c:pt>
                <c:pt idx="9">
                  <c:v>80000</c:v>
                </c:pt>
                <c:pt idx="10">
                  <c:v>80000</c:v>
                </c:pt>
                <c:pt idx="11">
                  <c:v>80000</c:v>
                </c:pt>
                <c:pt idx="12">
                  <c:v>80000</c:v>
                </c:pt>
              </c:numCache>
            </c:numRef>
          </c:val>
          <c:smooth val="0"/>
        </c:ser>
        <c:ser>
          <c:idx val="0"/>
          <c:order val="2"/>
          <c:tx>
            <c:v>1998</c:v>
          </c:tx>
          <c:spPr>
            <a:ln w="28575" cap="rnd">
              <a:solidFill>
                <a:srgbClr val="4F81BD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CIP'!$D$275:$D$287</c:f>
              <c:numCache>
                <c:formatCode>#,##0</c:formatCode>
                <c:ptCount val="13"/>
                <c:pt idx="0">
                  <c:v>34900</c:v>
                </c:pt>
                <c:pt idx="1">
                  <c:v>52700</c:v>
                </c:pt>
                <c:pt idx="2">
                  <c:v>59600</c:v>
                </c:pt>
                <c:pt idx="3">
                  <c:v>72200</c:v>
                </c:pt>
                <c:pt idx="4">
                  <c:v>65900</c:v>
                </c:pt>
                <c:pt idx="5">
                  <c:v>67700</c:v>
                </c:pt>
                <c:pt idx="6">
                  <c:v>67900</c:v>
                </c:pt>
                <c:pt idx="7">
                  <c:v>74300</c:v>
                </c:pt>
                <c:pt idx="8">
                  <c:v>63600</c:v>
                </c:pt>
                <c:pt idx="9">
                  <c:v>71200</c:v>
                </c:pt>
                <c:pt idx="10">
                  <c:v>82600</c:v>
                </c:pt>
                <c:pt idx="11">
                  <c:v>77500</c:v>
                </c:pt>
                <c:pt idx="12">
                  <c:v>90100</c:v>
                </c:pt>
              </c:numCache>
            </c:numRef>
          </c:val>
          <c:smooth val="0"/>
        </c:ser>
        <c:ser>
          <c:idx val="1"/>
          <c:order val="3"/>
          <c:tx>
            <c:v>2000</c:v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CIP'!$D$300:$D$310</c:f>
              <c:numCache>
                <c:formatCode>#,##0</c:formatCode>
                <c:ptCount val="11"/>
                <c:pt idx="0">
                  <c:v>39200</c:v>
                </c:pt>
                <c:pt idx="1">
                  <c:v>47400</c:v>
                </c:pt>
                <c:pt idx="2">
                  <c:v>50100</c:v>
                </c:pt>
                <c:pt idx="3">
                  <c:v>53700</c:v>
                </c:pt>
                <c:pt idx="4">
                  <c:v>62200</c:v>
                </c:pt>
                <c:pt idx="5">
                  <c:v>60400</c:v>
                </c:pt>
                <c:pt idx="6">
                  <c:v>60500</c:v>
                </c:pt>
                <c:pt idx="7">
                  <c:v>63800</c:v>
                </c:pt>
                <c:pt idx="8">
                  <c:v>73500</c:v>
                </c:pt>
                <c:pt idx="9">
                  <c:v>78900</c:v>
                </c:pt>
                <c:pt idx="10">
                  <c:v>80200</c:v>
                </c:pt>
              </c:numCache>
            </c:numRef>
          </c:val>
          <c:smooth val="0"/>
        </c:ser>
        <c:ser>
          <c:idx val="2"/>
          <c:order val="4"/>
          <c:tx>
            <c:v>2004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CIP'!$D$338:$D$344</c:f>
              <c:numCache>
                <c:formatCode>#,##0</c:formatCode>
                <c:ptCount val="7"/>
                <c:pt idx="0">
                  <c:v>36700</c:v>
                </c:pt>
                <c:pt idx="1">
                  <c:v>46300</c:v>
                </c:pt>
                <c:pt idx="2">
                  <c:v>53600</c:v>
                </c:pt>
                <c:pt idx="3">
                  <c:v>58300</c:v>
                </c:pt>
                <c:pt idx="4">
                  <c:v>64700</c:v>
                </c:pt>
                <c:pt idx="5">
                  <c:v>65800</c:v>
                </c:pt>
                <c:pt idx="6">
                  <c:v>65600</c:v>
                </c:pt>
              </c:numCache>
            </c:numRef>
          </c:val>
          <c:smooth val="0"/>
        </c:ser>
        <c:ser>
          <c:idx val="3"/>
          <c:order val="5"/>
          <c:tx>
            <c:v>2008</c:v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CIP'!$D$360:$D$362</c:f>
              <c:numCache>
                <c:formatCode>#,##0</c:formatCode>
                <c:ptCount val="3"/>
                <c:pt idx="0">
                  <c:v>41600</c:v>
                </c:pt>
                <c:pt idx="1">
                  <c:v>46000</c:v>
                </c:pt>
                <c:pt idx="2">
                  <c:v>52800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097024"/>
        <c:axId val="100098816"/>
      </c:lineChart>
      <c:catAx>
        <c:axId val="10009702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>
                <a:lumMod val="75000"/>
                <a:lumOff val="2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098816"/>
        <c:crosses val="autoZero"/>
        <c:auto val="1"/>
        <c:lblAlgn val="ctr"/>
        <c:lblOffset val="100"/>
        <c:noMultiLvlLbl val="0"/>
      </c:catAx>
      <c:valAx>
        <c:axId val="100098816"/>
        <c:scaling>
          <c:orientation val="minMax"/>
          <c:max val="12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solidFill>
              <a:sysClr val="windowText" lastClr="000000">
                <a:lumMod val="75000"/>
                <a:lumOff val="25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097024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Humanities</a:t>
            </a:r>
            <a:endParaRPr lang="en-US" sz="1600" b="1" dirty="0"/>
          </a:p>
        </c:rich>
      </c:tx>
      <c:layout>
        <c:manualLayout>
          <c:xMode val="edge"/>
          <c:yMode val="edge"/>
          <c:x val="0.37004576179473736"/>
          <c:y val="3.217468283145895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5"/>
          <c:order val="0"/>
          <c:tx>
            <c:v>80k</c:v>
          </c:tx>
          <c:spPr>
            <a:ln w="28575" cap="rnd">
              <a:solidFill>
                <a:srgbClr val="A5A5A5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CIP'!$H$2:$H$14</c:f>
              <c:numCache>
                <c:formatCode>#,##0</c:formatCode>
                <c:ptCount val="13"/>
                <c:pt idx="0">
                  <c:v>80000</c:v>
                </c:pt>
                <c:pt idx="1">
                  <c:v>80000</c:v>
                </c:pt>
                <c:pt idx="2">
                  <c:v>80000</c:v>
                </c:pt>
                <c:pt idx="3">
                  <c:v>80000</c:v>
                </c:pt>
                <c:pt idx="4">
                  <c:v>80000</c:v>
                </c:pt>
                <c:pt idx="5">
                  <c:v>80000</c:v>
                </c:pt>
                <c:pt idx="6">
                  <c:v>80000</c:v>
                </c:pt>
                <c:pt idx="7">
                  <c:v>80000</c:v>
                </c:pt>
                <c:pt idx="8">
                  <c:v>80000</c:v>
                </c:pt>
                <c:pt idx="9">
                  <c:v>80000</c:v>
                </c:pt>
                <c:pt idx="10">
                  <c:v>80000</c:v>
                </c:pt>
                <c:pt idx="11">
                  <c:v>80000</c:v>
                </c:pt>
                <c:pt idx="12">
                  <c:v>80000</c:v>
                </c:pt>
              </c:numCache>
            </c:numRef>
          </c:val>
          <c:smooth val="0"/>
        </c:ser>
        <c:ser>
          <c:idx val="4"/>
          <c:order val="1"/>
          <c:tx>
            <c:v>40k</c:v>
          </c:tx>
          <c:spPr>
            <a:ln w="28575" cap="rnd">
              <a:solidFill>
                <a:srgbClr val="A5A5A5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CIP'!$I$2:$I$14</c:f>
              <c:numCache>
                <c:formatCode>#,##0</c:formatCode>
                <c:ptCount val="13"/>
                <c:pt idx="0">
                  <c:v>40000</c:v>
                </c:pt>
                <c:pt idx="1">
                  <c:v>40000</c:v>
                </c:pt>
                <c:pt idx="2">
                  <c:v>40000</c:v>
                </c:pt>
                <c:pt idx="3">
                  <c:v>40000</c:v>
                </c:pt>
                <c:pt idx="4">
                  <c:v>40000</c:v>
                </c:pt>
                <c:pt idx="5">
                  <c:v>40000</c:v>
                </c:pt>
                <c:pt idx="6">
                  <c:v>40000</c:v>
                </c:pt>
                <c:pt idx="7">
                  <c:v>40000</c:v>
                </c:pt>
                <c:pt idx="8">
                  <c:v>40000</c:v>
                </c:pt>
                <c:pt idx="9">
                  <c:v>40000</c:v>
                </c:pt>
                <c:pt idx="10">
                  <c:v>40000</c:v>
                </c:pt>
                <c:pt idx="11">
                  <c:v>40000</c:v>
                </c:pt>
                <c:pt idx="12">
                  <c:v>40000</c:v>
                </c:pt>
              </c:numCache>
            </c:numRef>
          </c:val>
          <c:smooth val="0"/>
        </c:ser>
        <c:ser>
          <c:idx val="0"/>
          <c:order val="2"/>
          <c:tx>
            <c:v>1998</c:v>
          </c:tx>
          <c:spPr>
            <a:ln w="28575" cap="rnd">
              <a:solidFill>
                <a:srgbClr val="4F81BD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CIP'!$D$457:$D$469</c:f>
              <c:numCache>
                <c:formatCode>#,##0</c:formatCode>
                <c:ptCount val="13"/>
                <c:pt idx="0">
                  <c:v>37400</c:v>
                </c:pt>
                <c:pt idx="1">
                  <c:v>42900</c:v>
                </c:pt>
                <c:pt idx="2">
                  <c:v>50200</c:v>
                </c:pt>
                <c:pt idx="3">
                  <c:v>53400</c:v>
                </c:pt>
                <c:pt idx="4">
                  <c:v>54000</c:v>
                </c:pt>
                <c:pt idx="5">
                  <c:v>55000</c:v>
                </c:pt>
                <c:pt idx="6">
                  <c:v>56600</c:v>
                </c:pt>
                <c:pt idx="7">
                  <c:v>58800</c:v>
                </c:pt>
                <c:pt idx="8">
                  <c:v>60200</c:v>
                </c:pt>
                <c:pt idx="9">
                  <c:v>62000</c:v>
                </c:pt>
                <c:pt idx="10">
                  <c:v>65500</c:v>
                </c:pt>
                <c:pt idx="11">
                  <c:v>66100</c:v>
                </c:pt>
                <c:pt idx="12">
                  <c:v>67200</c:v>
                </c:pt>
              </c:numCache>
            </c:numRef>
          </c:val>
          <c:smooth val="0"/>
        </c:ser>
        <c:ser>
          <c:idx val="1"/>
          <c:order val="3"/>
          <c:tx>
            <c:v>2000</c:v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CIP'!$D$482:$D$492</c:f>
              <c:numCache>
                <c:formatCode>#,##0</c:formatCode>
                <c:ptCount val="11"/>
                <c:pt idx="0">
                  <c:v>42500</c:v>
                </c:pt>
                <c:pt idx="1">
                  <c:v>44700</c:v>
                </c:pt>
                <c:pt idx="2">
                  <c:v>49600</c:v>
                </c:pt>
                <c:pt idx="3">
                  <c:v>53000</c:v>
                </c:pt>
                <c:pt idx="4">
                  <c:v>54900</c:v>
                </c:pt>
                <c:pt idx="5">
                  <c:v>55000</c:v>
                </c:pt>
                <c:pt idx="6">
                  <c:v>55000</c:v>
                </c:pt>
                <c:pt idx="7">
                  <c:v>53200</c:v>
                </c:pt>
                <c:pt idx="8">
                  <c:v>60000</c:v>
                </c:pt>
                <c:pt idx="9">
                  <c:v>60100</c:v>
                </c:pt>
                <c:pt idx="10">
                  <c:v>66100</c:v>
                </c:pt>
              </c:numCache>
            </c:numRef>
          </c:val>
          <c:smooth val="0"/>
        </c:ser>
        <c:ser>
          <c:idx val="2"/>
          <c:order val="4"/>
          <c:tx>
            <c:v>2004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CIP'!$D$520:$D$526</c:f>
              <c:numCache>
                <c:formatCode>#,##0</c:formatCode>
                <c:ptCount val="7"/>
                <c:pt idx="0">
                  <c:v>37700</c:v>
                </c:pt>
                <c:pt idx="1">
                  <c:v>44000</c:v>
                </c:pt>
                <c:pt idx="2">
                  <c:v>47900</c:v>
                </c:pt>
                <c:pt idx="3">
                  <c:v>49800</c:v>
                </c:pt>
                <c:pt idx="4">
                  <c:v>55800</c:v>
                </c:pt>
                <c:pt idx="5">
                  <c:v>53900</c:v>
                </c:pt>
                <c:pt idx="6">
                  <c:v>55100</c:v>
                </c:pt>
              </c:numCache>
            </c:numRef>
          </c:val>
          <c:smooth val="0"/>
        </c:ser>
        <c:ser>
          <c:idx val="3"/>
          <c:order val="5"/>
          <c:tx>
            <c:v>2008</c:v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CIP'!$D$542:$D$544</c:f>
              <c:numCache>
                <c:formatCode>#,##0</c:formatCode>
                <c:ptCount val="3"/>
                <c:pt idx="0">
                  <c:v>38700</c:v>
                </c:pt>
                <c:pt idx="1">
                  <c:v>43200</c:v>
                </c:pt>
                <c:pt idx="2">
                  <c:v>46300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152064"/>
        <c:axId val="100153600"/>
      </c:lineChart>
      <c:catAx>
        <c:axId val="10015206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>
                <a:lumMod val="75000"/>
                <a:lumOff val="2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153600"/>
        <c:crosses val="autoZero"/>
        <c:auto val="1"/>
        <c:lblAlgn val="ctr"/>
        <c:lblOffset val="100"/>
        <c:noMultiLvlLbl val="0"/>
      </c:catAx>
      <c:valAx>
        <c:axId val="100153600"/>
        <c:scaling>
          <c:orientation val="minMax"/>
          <c:max val="12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solidFill>
              <a:sysClr val="windowText" lastClr="000000">
                <a:lumMod val="75000"/>
                <a:lumOff val="25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152064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4"/>
          <c:order val="0"/>
          <c:tx>
            <c:v>40k</c:v>
          </c:tx>
          <c:spPr>
            <a:ln w="28575" cap="rnd">
              <a:solidFill>
                <a:srgbClr val="A5A5A5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CIP'!$I$2:$I$14</c:f>
              <c:numCache>
                <c:formatCode>#,##0</c:formatCode>
                <c:ptCount val="13"/>
                <c:pt idx="0">
                  <c:v>40000</c:v>
                </c:pt>
                <c:pt idx="1">
                  <c:v>40000</c:v>
                </c:pt>
                <c:pt idx="2">
                  <c:v>40000</c:v>
                </c:pt>
                <c:pt idx="3">
                  <c:v>40000</c:v>
                </c:pt>
                <c:pt idx="4">
                  <c:v>40000</c:v>
                </c:pt>
                <c:pt idx="5">
                  <c:v>40000</c:v>
                </c:pt>
                <c:pt idx="6">
                  <c:v>40000</c:v>
                </c:pt>
                <c:pt idx="7">
                  <c:v>40000</c:v>
                </c:pt>
                <c:pt idx="8">
                  <c:v>40000</c:v>
                </c:pt>
                <c:pt idx="9">
                  <c:v>40000</c:v>
                </c:pt>
                <c:pt idx="10">
                  <c:v>40000</c:v>
                </c:pt>
                <c:pt idx="11">
                  <c:v>40000</c:v>
                </c:pt>
                <c:pt idx="12">
                  <c:v>40000</c:v>
                </c:pt>
              </c:numCache>
            </c:numRef>
          </c:val>
          <c:smooth val="0"/>
        </c:ser>
        <c:ser>
          <c:idx val="5"/>
          <c:order val="1"/>
          <c:tx>
            <c:v>80k</c:v>
          </c:tx>
          <c:spPr>
            <a:ln w="28575" cap="rnd">
              <a:solidFill>
                <a:srgbClr val="A5A5A5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CIP'!$H$2:$H$14</c:f>
              <c:numCache>
                <c:formatCode>#,##0</c:formatCode>
                <c:ptCount val="13"/>
                <c:pt idx="0">
                  <c:v>80000</c:v>
                </c:pt>
                <c:pt idx="1">
                  <c:v>80000</c:v>
                </c:pt>
                <c:pt idx="2">
                  <c:v>80000</c:v>
                </c:pt>
                <c:pt idx="3">
                  <c:v>80000</c:v>
                </c:pt>
                <c:pt idx="4">
                  <c:v>80000</c:v>
                </c:pt>
                <c:pt idx="5">
                  <c:v>80000</c:v>
                </c:pt>
                <c:pt idx="6">
                  <c:v>80000</c:v>
                </c:pt>
                <c:pt idx="7">
                  <c:v>80000</c:v>
                </c:pt>
                <c:pt idx="8">
                  <c:v>80000</c:v>
                </c:pt>
                <c:pt idx="9">
                  <c:v>80000</c:v>
                </c:pt>
                <c:pt idx="10">
                  <c:v>80000</c:v>
                </c:pt>
                <c:pt idx="11">
                  <c:v>80000</c:v>
                </c:pt>
                <c:pt idx="12">
                  <c:v>80000</c:v>
                </c:pt>
              </c:numCache>
            </c:numRef>
          </c:val>
          <c:smooth val="0"/>
        </c:ser>
        <c:ser>
          <c:idx val="0"/>
          <c:order val="2"/>
          <c:tx>
            <c:v>1998</c:v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Pt>
            <c:idx val="12"/>
            <c:bubble3D val="0"/>
          </c:dPt>
          <c:val>
            <c:numRef>
              <c:f>'Earnings - CIP'!$D$184:$D$196</c:f>
              <c:numCache>
                <c:formatCode>#,##0</c:formatCode>
                <c:ptCount val="13"/>
                <c:pt idx="0">
                  <c:v>35400</c:v>
                </c:pt>
                <c:pt idx="1">
                  <c:v>43200</c:v>
                </c:pt>
                <c:pt idx="2">
                  <c:v>46400</c:v>
                </c:pt>
                <c:pt idx="3">
                  <c:v>50300</c:v>
                </c:pt>
                <c:pt idx="4">
                  <c:v>54300</c:v>
                </c:pt>
                <c:pt idx="5">
                  <c:v>56300</c:v>
                </c:pt>
                <c:pt idx="6">
                  <c:v>60700</c:v>
                </c:pt>
                <c:pt idx="7">
                  <c:v>62100</c:v>
                </c:pt>
                <c:pt idx="8">
                  <c:v>64200</c:v>
                </c:pt>
                <c:pt idx="9">
                  <c:v>67100</c:v>
                </c:pt>
                <c:pt idx="10">
                  <c:v>69700</c:v>
                </c:pt>
                <c:pt idx="11">
                  <c:v>72700</c:v>
                </c:pt>
                <c:pt idx="12">
                  <c:v>76700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382912"/>
        <c:axId val="93384704"/>
      </c:lineChart>
      <c:catAx>
        <c:axId val="9338291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>
                <a:lumMod val="75000"/>
                <a:lumOff val="2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384704"/>
        <c:crosses val="autoZero"/>
        <c:auto val="1"/>
        <c:lblAlgn val="ctr"/>
        <c:lblOffset val="100"/>
        <c:noMultiLvlLbl val="0"/>
      </c:catAx>
      <c:valAx>
        <c:axId val="93384704"/>
        <c:scaling>
          <c:orientation val="minMax"/>
          <c:max val="12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solidFill>
              <a:sysClr val="windowText" lastClr="000000">
                <a:lumMod val="75000"/>
                <a:lumOff val="25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382912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Health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5"/>
          <c:order val="0"/>
          <c:tx>
            <c:v>80k</c:v>
          </c:tx>
          <c:spPr>
            <a:ln w="28575" cap="rnd">
              <a:solidFill>
                <a:srgbClr val="A5A5A5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CIP'!$H$2:$H$14</c:f>
              <c:numCache>
                <c:formatCode>#,##0</c:formatCode>
                <c:ptCount val="13"/>
                <c:pt idx="0">
                  <c:v>80000</c:v>
                </c:pt>
                <c:pt idx="1">
                  <c:v>80000</c:v>
                </c:pt>
                <c:pt idx="2">
                  <c:v>80000</c:v>
                </c:pt>
                <c:pt idx="3">
                  <c:v>80000</c:v>
                </c:pt>
                <c:pt idx="4">
                  <c:v>80000</c:v>
                </c:pt>
                <c:pt idx="5">
                  <c:v>80000</c:v>
                </c:pt>
                <c:pt idx="6">
                  <c:v>80000</c:v>
                </c:pt>
                <c:pt idx="7">
                  <c:v>80000</c:v>
                </c:pt>
                <c:pt idx="8">
                  <c:v>80000</c:v>
                </c:pt>
                <c:pt idx="9">
                  <c:v>80000</c:v>
                </c:pt>
                <c:pt idx="10">
                  <c:v>80000</c:v>
                </c:pt>
                <c:pt idx="11">
                  <c:v>80000</c:v>
                </c:pt>
                <c:pt idx="12">
                  <c:v>80000</c:v>
                </c:pt>
              </c:numCache>
            </c:numRef>
          </c:val>
          <c:smooth val="0"/>
        </c:ser>
        <c:ser>
          <c:idx val="4"/>
          <c:order val="1"/>
          <c:tx>
            <c:v>40k</c:v>
          </c:tx>
          <c:spPr>
            <a:ln w="28575" cap="rnd">
              <a:solidFill>
                <a:srgbClr val="A5A5A5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CIP'!$I$2:$I$14</c:f>
              <c:numCache>
                <c:formatCode>#,##0</c:formatCode>
                <c:ptCount val="13"/>
                <c:pt idx="0">
                  <c:v>40000</c:v>
                </c:pt>
                <c:pt idx="1">
                  <c:v>40000</c:v>
                </c:pt>
                <c:pt idx="2">
                  <c:v>40000</c:v>
                </c:pt>
                <c:pt idx="3">
                  <c:v>40000</c:v>
                </c:pt>
                <c:pt idx="4">
                  <c:v>40000</c:v>
                </c:pt>
                <c:pt idx="5">
                  <c:v>40000</c:v>
                </c:pt>
                <c:pt idx="6">
                  <c:v>40000</c:v>
                </c:pt>
                <c:pt idx="7">
                  <c:v>40000</c:v>
                </c:pt>
                <c:pt idx="8">
                  <c:v>40000</c:v>
                </c:pt>
                <c:pt idx="9">
                  <c:v>40000</c:v>
                </c:pt>
                <c:pt idx="10">
                  <c:v>40000</c:v>
                </c:pt>
                <c:pt idx="11">
                  <c:v>40000</c:v>
                </c:pt>
                <c:pt idx="12">
                  <c:v>40000</c:v>
                </c:pt>
              </c:numCache>
            </c:numRef>
          </c:val>
          <c:smooth val="0"/>
        </c:ser>
        <c:ser>
          <c:idx val="0"/>
          <c:order val="2"/>
          <c:tx>
            <c:v>1998</c:v>
          </c:tx>
          <c:spPr>
            <a:ln w="28575" cap="rnd">
              <a:solidFill>
                <a:srgbClr val="4F81BD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CIP'!$D$93:$D$105</c:f>
              <c:numCache>
                <c:formatCode>#,##0</c:formatCode>
                <c:ptCount val="13"/>
                <c:pt idx="0">
                  <c:v>52400</c:v>
                </c:pt>
                <c:pt idx="1">
                  <c:v>58200</c:v>
                </c:pt>
                <c:pt idx="2">
                  <c:v>60400</c:v>
                </c:pt>
                <c:pt idx="3">
                  <c:v>62200</c:v>
                </c:pt>
                <c:pt idx="4">
                  <c:v>61300</c:v>
                </c:pt>
                <c:pt idx="5">
                  <c:v>61600</c:v>
                </c:pt>
                <c:pt idx="6">
                  <c:v>62900</c:v>
                </c:pt>
                <c:pt idx="7">
                  <c:v>63500</c:v>
                </c:pt>
                <c:pt idx="8">
                  <c:v>65200</c:v>
                </c:pt>
                <c:pt idx="9">
                  <c:v>65000</c:v>
                </c:pt>
                <c:pt idx="10">
                  <c:v>68200</c:v>
                </c:pt>
                <c:pt idx="11">
                  <c:v>69300</c:v>
                </c:pt>
                <c:pt idx="12">
                  <c:v>69000</c:v>
                </c:pt>
              </c:numCache>
            </c:numRef>
          </c:val>
          <c:smooth val="0"/>
        </c:ser>
        <c:ser>
          <c:idx val="1"/>
          <c:order val="3"/>
          <c:tx>
            <c:v>2000</c:v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CIP'!$D$118:$D$128</c:f>
              <c:numCache>
                <c:formatCode>#,##0</c:formatCode>
                <c:ptCount val="11"/>
                <c:pt idx="0">
                  <c:v>53900</c:v>
                </c:pt>
                <c:pt idx="1">
                  <c:v>60600</c:v>
                </c:pt>
                <c:pt idx="2">
                  <c:v>58800</c:v>
                </c:pt>
                <c:pt idx="3">
                  <c:v>57800</c:v>
                </c:pt>
                <c:pt idx="4">
                  <c:v>59600</c:v>
                </c:pt>
                <c:pt idx="5">
                  <c:v>60200</c:v>
                </c:pt>
                <c:pt idx="6">
                  <c:v>64200</c:v>
                </c:pt>
                <c:pt idx="7">
                  <c:v>64800</c:v>
                </c:pt>
                <c:pt idx="8">
                  <c:v>69500</c:v>
                </c:pt>
                <c:pt idx="9">
                  <c:v>67700</c:v>
                </c:pt>
                <c:pt idx="10">
                  <c:v>67700</c:v>
                </c:pt>
              </c:numCache>
            </c:numRef>
          </c:val>
          <c:smooth val="0"/>
        </c:ser>
        <c:ser>
          <c:idx val="2"/>
          <c:order val="4"/>
          <c:tx>
            <c:v>2004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CIP'!$D$156:$D$162</c:f>
              <c:numCache>
                <c:formatCode>#,##0</c:formatCode>
                <c:ptCount val="7"/>
                <c:pt idx="0">
                  <c:v>54300</c:v>
                </c:pt>
                <c:pt idx="1">
                  <c:v>56400</c:v>
                </c:pt>
                <c:pt idx="2">
                  <c:v>57800</c:v>
                </c:pt>
                <c:pt idx="3">
                  <c:v>61200</c:v>
                </c:pt>
                <c:pt idx="4">
                  <c:v>61300</c:v>
                </c:pt>
                <c:pt idx="5">
                  <c:v>64400</c:v>
                </c:pt>
                <c:pt idx="6">
                  <c:v>62000</c:v>
                </c:pt>
              </c:numCache>
            </c:numRef>
          </c:val>
          <c:smooth val="0"/>
        </c:ser>
        <c:ser>
          <c:idx val="3"/>
          <c:order val="5"/>
          <c:tx>
            <c:v>2008</c:v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CIP'!$D$178:$D$180</c:f>
              <c:numCache>
                <c:formatCode>#,##0</c:formatCode>
                <c:ptCount val="3"/>
                <c:pt idx="0">
                  <c:v>58500</c:v>
                </c:pt>
                <c:pt idx="1">
                  <c:v>59300</c:v>
                </c:pt>
                <c:pt idx="2">
                  <c:v>61900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236288"/>
        <c:axId val="100242176"/>
      </c:lineChart>
      <c:catAx>
        <c:axId val="10023628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>
                <a:lumMod val="75000"/>
                <a:lumOff val="2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242176"/>
        <c:crosses val="autoZero"/>
        <c:auto val="1"/>
        <c:lblAlgn val="ctr"/>
        <c:lblOffset val="100"/>
        <c:noMultiLvlLbl val="0"/>
      </c:catAx>
      <c:valAx>
        <c:axId val="100242176"/>
        <c:scaling>
          <c:orientation val="minMax"/>
          <c:max val="12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solidFill>
              <a:sysClr val="windowText" lastClr="000000">
                <a:lumMod val="75000"/>
                <a:lumOff val="25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236288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Social Science</a:t>
            </a:r>
            <a:endParaRPr lang="en-US" sz="1600" b="1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4"/>
          <c:order val="0"/>
          <c:tx>
            <c:v>40k</c:v>
          </c:tx>
          <c:spPr>
            <a:ln w="28575" cap="rnd">
              <a:solidFill>
                <a:srgbClr val="A5A5A5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CIP'!$I$2:$I$14</c:f>
              <c:numCache>
                <c:formatCode>#,##0</c:formatCode>
                <c:ptCount val="13"/>
                <c:pt idx="0">
                  <c:v>40000</c:v>
                </c:pt>
                <c:pt idx="1">
                  <c:v>40000</c:v>
                </c:pt>
                <c:pt idx="2">
                  <c:v>40000</c:v>
                </c:pt>
                <c:pt idx="3">
                  <c:v>40000</c:v>
                </c:pt>
                <c:pt idx="4">
                  <c:v>40000</c:v>
                </c:pt>
                <c:pt idx="5">
                  <c:v>40000</c:v>
                </c:pt>
                <c:pt idx="6">
                  <c:v>40000</c:v>
                </c:pt>
                <c:pt idx="7">
                  <c:v>40000</c:v>
                </c:pt>
                <c:pt idx="8">
                  <c:v>40000</c:v>
                </c:pt>
                <c:pt idx="9">
                  <c:v>40000</c:v>
                </c:pt>
                <c:pt idx="10">
                  <c:v>40000</c:v>
                </c:pt>
                <c:pt idx="11">
                  <c:v>40000</c:v>
                </c:pt>
                <c:pt idx="12">
                  <c:v>40000</c:v>
                </c:pt>
              </c:numCache>
            </c:numRef>
          </c:val>
          <c:smooth val="0"/>
        </c:ser>
        <c:ser>
          <c:idx val="5"/>
          <c:order val="1"/>
          <c:tx>
            <c:v>80k</c:v>
          </c:tx>
          <c:spPr>
            <a:ln w="28575" cap="rnd">
              <a:solidFill>
                <a:srgbClr val="A5A5A5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CIP'!$H$2:$H$14</c:f>
              <c:numCache>
                <c:formatCode>#,##0</c:formatCode>
                <c:ptCount val="13"/>
                <c:pt idx="0">
                  <c:v>80000</c:v>
                </c:pt>
                <c:pt idx="1">
                  <c:v>80000</c:v>
                </c:pt>
                <c:pt idx="2">
                  <c:v>80000</c:v>
                </c:pt>
                <c:pt idx="3">
                  <c:v>80000</c:v>
                </c:pt>
                <c:pt idx="4">
                  <c:v>80000</c:v>
                </c:pt>
                <c:pt idx="5">
                  <c:v>80000</c:v>
                </c:pt>
                <c:pt idx="6">
                  <c:v>80000</c:v>
                </c:pt>
                <c:pt idx="7">
                  <c:v>80000</c:v>
                </c:pt>
                <c:pt idx="8">
                  <c:v>80000</c:v>
                </c:pt>
                <c:pt idx="9">
                  <c:v>80000</c:v>
                </c:pt>
                <c:pt idx="10">
                  <c:v>80000</c:v>
                </c:pt>
                <c:pt idx="11">
                  <c:v>80000</c:v>
                </c:pt>
                <c:pt idx="12">
                  <c:v>80000</c:v>
                </c:pt>
              </c:numCache>
            </c:numRef>
          </c:val>
          <c:smooth val="0"/>
        </c:ser>
        <c:ser>
          <c:idx val="0"/>
          <c:order val="2"/>
          <c:tx>
            <c:v>1998</c:v>
          </c:tx>
          <c:spPr>
            <a:ln w="28575" cap="rnd">
              <a:solidFill>
                <a:srgbClr val="4F81BD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CIP'!$D$184:$D$196</c:f>
              <c:numCache>
                <c:formatCode>#,##0</c:formatCode>
                <c:ptCount val="13"/>
                <c:pt idx="0">
                  <c:v>35400</c:v>
                </c:pt>
                <c:pt idx="1">
                  <c:v>43200</c:v>
                </c:pt>
                <c:pt idx="2">
                  <c:v>46400</c:v>
                </c:pt>
                <c:pt idx="3">
                  <c:v>50300</c:v>
                </c:pt>
                <c:pt idx="4">
                  <c:v>54300</c:v>
                </c:pt>
                <c:pt idx="5">
                  <c:v>56300</c:v>
                </c:pt>
                <c:pt idx="6">
                  <c:v>60700</c:v>
                </c:pt>
                <c:pt idx="7">
                  <c:v>62100</c:v>
                </c:pt>
                <c:pt idx="8">
                  <c:v>64200</c:v>
                </c:pt>
                <c:pt idx="9">
                  <c:v>67100</c:v>
                </c:pt>
                <c:pt idx="10">
                  <c:v>69700</c:v>
                </c:pt>
                <c:pt idx="11">
                  <c:v>72700</c:v>
                </c:pt>
                <c:pt idx="12">
                  <c:v>76700</c:v>
                </c:pt>
              </c:numCache>
            </c:numRef>
          </c:val>
          <c:smooth val="0"/>
        </c:ser>
        <c:ser>
          <c:idx val="1"/>
          <c:order val="3"/>
          <c:tx>
            <c:v>2000</c:v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CIP'!$D$209:$D$219</c:f>
              <c:numCache>
                <c:formatCode>#,##0</c:formatCode>
                <c:ptCount val="11"/>
                <c:pt idx="0">
                  <c:v>38800</c:v>
                </c:pt>
                <c:pt idx="1">
                  <c:v>44000</c:v>
                </c:pt>
                <c:pt idx="2">
                  <c:v>47800</c:v>
                </c:pt>
                <c:pt idx="3">
                  <c:v>50000</c:v>
                </c:pt>
                <c:pt idx="4">
                  <c:v>53500</c:v>
                </c:pt>
                <c:pt idx="5">
                  <c:v>56300</c:v>
                </c:pt>
                <c:pt idx="6">
                  <c:v>59400</c:v>
                </c:pt>
                <c:pt idx="7">
                  <c:v>59700</c:v>
                </c:pt>
                <c:pt idx="8">
                  <c:v>63800</c:v>
                </c:pt>
                <c:pt idx="9">
                  <c:v>66100</c:v>
                </c:pt>
                <c:pt idx="10">
                  <c:v>71300</c:v>
                </c:pt>
              </c:numCache>
            </c:numRef>
          </c:val>
          <c:smooth val="0"/>
        </c:ser>
        <c:ser>
          <c:idx val="2"/>
          <c:order val="4"/>
          <c:tx>
            <c:v>2004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CIP'!$D$247:$D$253</c:f>
              <c:numCache>
                <c:formatCode>#,##0</c:formatCode>
                <c:ptCount val="7"/>
                <c:pt idx="0">
                  <c:v>38000</c:v>
                </c:pt>
                <c:pt idx="1">
                  <c:v>44700</c:v>
                </c:pt>
                <c:pt idx="2">
                  <c:v>50000</c:v>
                </c:pt>
                <c:pt idx="3">
                  <c:v>54700</c:v>
                </c:pt>
                <c:pt idx="4">
                  <c:v>60500</c:v>
                </c:pt>
                <c:pt idx="5">
                  <c:v>61200</c:v>
                </c:pt>
                <c:pt idx="6">
                  <c:v>63400</c:v>
                </c:pt>
              </c:numCache>
            </c:numRef>
          </c:val>
          <c:smooth val="0"/>
        </c:ser>
        <c:ser>
          <c:idx val="3"/>
          <c:order val="5"/>
          <c:tx>
            <c:v>2008</c:v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CIP'!$D$269:$D$271</c:f>
              <c:numCache>
                <c:formatCode>#,##0</c:formatCode>
                <c:ptCount val="3"/>
                <c:pt idx="0">
                  <c:v>41100</c:v>
                </c:pt>
                <c:pt idx="1">
                  <c:v>44800</c:v>
                </c:pt>
                <c:pt idx="2">
                  <c:v>50300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303616"/>
        <c:axId val="100305152"/>
      </c:lineChart>
      <c:catAx>
        <c:axId val="10030361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>
                <a:lumMod val="75000"/>
                <a:lumOff val="2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305152"/>
        <c:crosses val="autoZero"/>
        <c:auto val="1"/>
        <c:lblAlgn val="ctr"/>
        <c:lblOffset val="100"/>
        <c:noMultiLvlLbl val="0"/>
      </c:catAx>
      <c:valAx>
        <c:axId val="100305152"/>
        <c:scaling>
          <c:orientation val="minMax"/>
          <c:max val="12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solidFill>
              <a:sysClr val="windowText" lastClr="000000">
                <a:lumMod val="75000"/>
                <a:lumOff val="25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303616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Mathematics and </a:t>
            </a:r>
            <a:endParaRPr lang="en-US" sz="1800" b="1" dirty="0" smtClean="0"/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smtClean="0"/>
              <a:t>Natural </a:t>
            </a:r>
            <a:r>
              <a:rPr lang="en-US" sz="1800" b="1" dirty="0"/>
              <a:t>Sciences</a:t>
            </a:r>
            <a:endParaRPr lang="en-US" sz="1600" b="1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4"/>
          <c:order val="0"/>
          <c:tx>
            <c:v>40k</c:v>
          </c:tx>
          <c:spPr>
            <a:ln w="28575" cap="rnd">
              <a:solidFill>
                <a:srgbClr val="A5A5A5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CIP'!$I$2:$I$14</c:f>
              <c:numCache>
                <c:formatCode>#,##0</c:formatCode>
                <c:ptCount val="13"/>
                <c:pt idx="0">
                  <c:v>40000</c:v>
                </c:pt>
                <c:pt idx="1">
                  <c:v>40000</c:v>
                </c:pt>
                <c:pt idx="2">
                  <c:v>40000</c:v>
                </c:pt>
                <c:pt idx="3">
                  <c:v>40000</c:v>
                </c:pt>
                <c:pt idx="4">
                  <c:v>40000</c:v>
                </c:pt>
                <c:pt idx="5">
                  <c:v>40000</c:v>
                </c:pt>
                <c:pt idx="6">
                  <c:v>40000</c:v>
                </c:pt>
                <c:pt idx="7">
                  <c:v>40000</c:v>
                </c:pt>
                <c:pt idx="8">
                  <c:v>40000</c:v>
                </c:pt>
                <c:pt idx="9">
                  <c:v>40000</c:v>
                </c:pt>
                <c:pt idx="10">
                  <c:v>40000</c:v>
                </c:pt>
                <c:pt idx="11">
                  <c:v>40000</c:v>
                </c:pt>
                <c:pt idx="12">
                  <c:v>40000</c:v>
                </c:pt>
              </c:numCache>
            </c:numRef>
          </c:val>
          <c:smooth val="0"/>
        </c:ser>
        <c:ser>
          <c:idx val="5"/>
          <c:order val="1"/>
          <c:tx>
            <c:v>80k</c:v>
          </c:tx>
          <c:spPr>
            <a:ln w="28575" cap="rnd">
              <a:solidFill>
                <a:srgbClr val="A5A5A5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CIP'!$H$2:$H$14</c:f>
              <c:numCache>
                <c:formatCode>#,##0</c:formatCode>
                <c:ptCount val="13"/>
                <c:pt idx="0">
                  <c:v>80000</c:v>
                </c:pt>
                <c:pt idx="1">
                  <c:v>80000</c:v>
                </c:pt>
                <c:pt idx="2">
                  <c:v>80000</c:v>
                </c:pt>
                <c:pt idx="3">
                  <c:v>80000</c:v>
                </c:pt>
                <c:pt idx="4">
                  <c:v>80000</c:v>
                </c:pt>
                <c:pt idx="5">
                  <c:v>80000</c:v>
                </c:pt>
                <c:pt idx="6">
                  <c:v>80000</c:v>
                </c:pt>
                <c:pt idx="7">
                  <c:v>80000</c:v>
                </c:pt>
                <c:pt idx="8">
                  <c:v>80000</c:v>
                </c:pt>
                <c:pt idx="9">
                  <c:v>80000</c:v>
                </c:pt>
                <c:pt idx="10">
                  <c:v>80000</c:v>
                </c:pt>
                <c:pt idx="11">
                  <c:v>80000</c:v>
                </c:pt>
                <c:pt idx="12">
                  <c:v>80000</c:v>
                </c:pt>
              </c:numCache>
            </c:numRef>
          </c:val>
          <c:smooth val="0"/>
        </c:ser>
        <c:ser>
          <c:idx val="0"/>
          <c:order val="2"/>
          <c:tx>
            <c:v>1998</c:v>
          </c:tx>
          <c:spPr>
            <a:ln w="28575" cap="rnd">
              <a:solidFill>
                <a:srgbClr val="4F81BD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CIP'!$D$275:$D$287</c:f>
              <c:numCache>
                <c:formatCode>#,##0</c:formatCode>
                <c:ptCount val="13"/>
                <c:pt idx="0">
                  <c:v>34900</c:v>
                </c:pt>
                <c:pt idx="1">
                  <c:v>52700</c:v>
                </c:pt>
                <c:pt idx="2">
                  <c:v>59600</c:v>
                </c:pt>
                <c:pt idx="3">
                  <c:v>72200</c:v>
                </c:pt>
                <c:pt idx="4">
                  <c:v>65900</c:v>
                </c:pt>
                <c:pt idx="5">
                  <c:v>67700</c:v>
                </c:pt>
                <c:pt idx="6">
                  <c:v>67900</c:v>
                </c:pt>
                <c:pt idx="7">
                  <c:v>74300</c:v>
                </c:pt>
                <c:pt idx="8">
                  <c:v>63600</c:v>
                </c:pt>
                <c:pt idx="9">
                  <c:v>71200</c:v>
                </c:pt>
                <c:pt idx="10">
                  <c:v>82600</c:v>
                </c:pt>
                <c:pt idx="11">
                  <c:v>77500</c:v>
                </c:pt>
                <c:pt idx="12">
                  <c:v>90100</c:v>
                </c:pt>
              </c:numCache>
            </c:numRef>
          </c:val>
          <c:smooth val="0"/>
        </c:ser>
        <c:ser>
          <c:idx val="1"/>
          <c:order val="3"/>
          <c:tx>
            <c:v>2000</c:v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CIP'!$D$300:$D$310</c:f>
              <c:numCache>
                <c:formatCode>#,##0</c:formatCode>
                <c:ptCount val="11"/>
                <c:pt idx="0">
                  <c:v>39200</c:v>
                </c:pt>
                <c:pt idx="1">
                  <c:v>47400</c:v>
                </c:pt>
                <c:pt idx="2">
                  <c:v>50100</c:v>
                </c:pt>
                <c:pt idx="3">
                  <c:v>53700</c:v>
                </c:pt>
                <c:pt idx="4">
                  <c:v>62200</c:v>
                </c:pt>
                <c:pt idx="5">
                  <c:v>60400</c:v>
                </c:pt>
                <c:pt idx="6">
                  <c:v>60500</c:v>
                </c:pt>
                <c:pt idx="7">
                  <c:v>63800</c:v>
                </c:pt>
                <c:pt idx="8">
                  <c:v>73500</c:v>
                </c:pt>
                <c:pt idx="9">
                  <c:v>78900</c:v>
                </c:pt>
                <c:pt idx="10">
                  <c:v>80200</c:v>
                </c:pt>
              </c:numCache>
            </c:numRef>
          </c:val>
          <c:smooth val="0"/>
        </c:ser>
        <c:ser>
          <c:idx val="2"/>
          <c:order val="4"/>
          <c:tx>
            <c:v>2004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CIP'!$D$338:$D$344</c:f>
              <c:numCache>
                <c:formatCode>#,##0</c:formatCode>
                <c:ptCount val="7"/>
                <c:pt idx="0">
                  <c:v>36700</c:v>
                </c:pt>
                <c:pt idx="1">
                  <c:v>46300</c:v>
                </c:pt>
                <c:pt idx="2">
                  <c:v>53600</c:v>
                </c:pt>
                <c:pt idx="3">
                  <c:v>58300</c:v>
                </c:pt>
                <c:pt idx="4">
                  <c:v>64700</c:v>
                </c:pt>
                <c:pt idx="5">
                  <c:v>65800</c:v>
                </c:pt>
                <c:pt idx="6">
                  <c:v>65600</c:v>
                </c:pt>
              </c:numCache>
            </c:numRef>
          </c:val>
          <c:smooth val="0"/>
        </c:ser>
        <c:ser>
          <c:idx val="3"/>
          <c:order val="5"/>
          <c:tx>
            <c:v>2008</c:v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CIP'!$D$360:$D$362</c:f>
              <c:numCache>
                <c:formatCode>#,##0</c:formatCode>
                <c:ptCount val="3"/>
                <c:pt idx="0">
                  <c:v>41600</c:v>
                </c:pt>
                <c:pt idx="1">
                  <c:v>46000</c:v>
                </c:pt>
                <c:pt idx="2">
                  <c:v>52800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423936"/>
        <c:axId val="100429824"/>
      </c:lineChart>
      <c:catAx>
        <c:axId val="10042393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>
                <a:lumMod val="75000"/>
                <a:lumOff val="2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429824"/>
        <c:crosses val="autoZero"/>
        <c:auto val="1"/>
        <c:lblAlgn val="ctr"/>
        <c:lblOffset val="100"/>
        <c:noMultiLvlLbl val="0"/>
      </c:catAx>
      <c:valAx>
        <c:axId val="100429824"/>
        <c:scaling>
          <c:orientation val="minMax"/>
          <c:max val="12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solidFill>
              <a:sysClr val="windowText" lastClr="000000">
                <a:lumMod val="75000"/>
                <a:lumOff val="25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423936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Engineering and Computer Science</a:t>
            </a:r>
            <a:endParaRPr lang="en-US" sz="1600" b="1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4"/>
          <c:order val="0"/>
          <c:tx>
            <c:v>40k</c:v>
          </c:tx>
          <c:spPr>
            <a:ln w="28575" cap="rnd">
              <a:solidFill>
                <a:srgbClr val="A5A5A5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CIP'!$I$2:$I$14</c:f>
              <c:numCache>
                <c:formatCode>#,##0</c:formatCode>
                <c:ptCount val="13"/>
                <c:pt idx="0">
                  <c:v>40000</c:v>
                </c:pt>
                <c:pt idx="1">
                  <c:v>40000</c:v>
                </c:pt>
                <c:pt idx="2">
                  <c:v>40000</c:v>
                </c:pt>
                <c:pt idx="3">
                  <c:v>40000</c:v>
                </c:pt>
                <c:pt idx="4">
                  <c:v>40000</c:v>
                </c:pt>
                <c:pt idx="5">
                  <c:v>40000</c:v>
                </c:pt>
                <c:pt idx="6">
                  <c:v>40000</c:v>
                </c:pt>
                <c:pt idx="7">
                  <c:v>40000</c:v>
                </c:pt>
                <c:pt idx="8">
                  <c:v>40000</c:v>
                </c:pt>
                <c:pt idx="9">
                  <c:v>40000</c:v>
                </c:pt>
                <c:pt idx="10">
                  <c:v>40000</c:v>
                </c:pt>
                <c:pt idx="11">
                  <c:v>40000</c:v>
                </c:pt>
                <c:pt idx="12">
                  <c:v>40000</c:v>
                </c:pt>
              </c:numCache>
            </c:numRef>
          </c:val>
          <c:smooth val="0"/>
        </c:ser>
        <c:ser>
          <c:idx val="5"/>
          <c:order val="1"/>
          <c:tx>
            <c:v>80k</c:v>
          </c:tx>
          <c:spPr>
            <a:ln w="28575" cap="rnd">
              <a:solidFill>
                <a:srgbClr val="A5A5A5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CIP'!$H$2:$H$14</c:f>
              <c:numCache>
                <c:formatCode>#,##0</c:formatCode>
                <c:ptCount val="13"/>
                <c:pt idx="0">
                  <c:v>80000</c:v>
                </c:pt>
                <c:pt idx="1">
                  <c:v>80000</c:v>
                </c:pt>
                <c:pt idx="2">
                  <c:v>80000</c:v>
                </c:pt>
                <c:pt idx="3">
                  <c:v>80000</c:v>
                </c:pt>
                <c:pt idx="4">
                  <c:v>80000</c:v>
                </c:pt>
                <c:pt idx="5">
                  <c:v>80000</c:v>
                </c:pt>
                <c:pt idx="6">
                  <c:v>80000</c:v>
                </c:pt>
                <c:pt idx="7">
                  <c:v>80000</c:v>
                </c:pt>
                <c:pt idx="8">
                  <c:v>80000</c:v>
                </c:pt>
                <c:pt idx="9">
                  <c:v>80000</c:v>
                </c:pt>
                <c:pt idx="10">
                  <c:v>80000</c:v>
                </c:pt>
                <c:pt idx="11">
                  <c:v>80000</c:v>
                </c:pt>
                <c:pt idx="12">
                  <c:v>80000</c:v>
                </c:pt>
              </c:numCache>
            </c:numRef>
          </c:val>
          <c:smooth val="0"/>
        </c:ser>
        <c:ser>
          <c:idx val="0"/>
          <c:order val="2"/>
          <c:tx>
            <c:v>1998</c:v>
          </c:tx>
          <c:spPr>
            <a:ln w="28575" cap="rnd">
              <a:solidFill>
                <a:srgbClr val="4F81BD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CIP'!$D$366:$D$378</c:f>
              <c:numCache>
                <c:formatCode>#,##0</c:formatCode>
                <c:ptCount val="13"/>
                <c:pt idx="0">
                  <c:v>62400</c:v>
                </c:pt>
                <c:pt idx="1">
                  <c:v>75900</c:v>
                </c:pt>
                <c:pt idx="2">
                  <c:v>86000</c:v>
                </c:pt>
                <c:pt idx="3">
                  <c:v>80700</c:v>
                </c:pt>
                <c:pt idx="4">
                  <c:v>76700</c:v>
                </c:pt>
                <c:pt idx="5">
                  <c:v>83400</c:v>
                </c:pt>
                <c:pt idx="6">
                  <c:v>86600</c:v>
                </c:pt>
                <c:pt idx="7">
                  <c:v>95500</c:v>
                </c:pt>
                <c:pt idx="8">
                  <c:v>97100</c:v>
                </c:pt>
                <c:pt idx="9">
                  <c:v>98700</c:v>
                </c:pt>
                <c:pt idx="10">
                  <c:v>97500</c:v>
                </c:pt>
                <c:pt idx="11">
                  <c:v>96100</c:v>
                </c:pt>
                <c:pt idx="12">
                  <c:v>98700</c:v>
                </c:pt>
              </c:numCache>
            </c:numRef>
          </c:val>
          <c:smooth val="0"/>
        </c:ser>
        <c:ser>
          <c:idx val="1"/>
          <c:order val="3"/>
          <c:tx>
            <c:v>2000</c:v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CIP'!$D$391:$D$401</c:f>
              <c:numCache>
                <c:formatCode>#,##0</c:formatCode>
                <c:ptCount val="11"/>
                <c:pt idx="0">
                  <c:v>71400</c:v>
                </c:pt>
                <c:pt idx="1">
                  <c:v>64700</c:v>
                </c:pt>
                <c:pt idx="2">
                  <c:v>63600</c:v>
                </c:pt>
                <c:pt idx="3">
                  <c:v>73500</c:v>
                </c:pt>
                <c:pt idx="4">
                  <c:v>73500</c:v>
                </c:pt>
                <c:pt idx="5">
                  <c:v>77700</c:v>
                </c:pt>
                <c:pt idx="6">
                  <c:v>77100</c:v>
                </c:pt>
                <c:pt idx="7">
                  <c:v>81300</c:v>
                </c:pt>
                <c:pt idx="8">
                  <c:v>80900</c:v>
                </c:pt>
                <c:pt idx="9">
                  <c:v>83100</c:v>
                </c:pt>
                <c:pt idx="10">
                  <c:v>87200</c:v>
                </c:pt>
              </c:numCache>
            </c:numRef>
          </c:val>
          <c:smooth val="0"/>
        </c:ser>
        <c:ser>
          <c:idx val="2"/>
          <c:order val="4"/>
          <c:tx>
            <c:v>2004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CIP'!$D$429:$D$435</c:f>
              <c:numCache>
                <c:formatCode>#,##0</c:formatCode>
                <c:ptCount val="7"/>
                <c:pt idx="0">
                  <c:v>44400</c:v>
                </c:pt>
                <c:pt idx="1">
                  <c:v>54100</c:v>
                </c:pt>
                <c:pt idx="2">
                  <c:v>60600</c:v>
                </c:pt>
                <c:pt idx="3">
                  <c:v>64200</c:v>
                </c:pt>
                <c:pt idx="4">
                  <c:v>67000</c:v>
                </c:pt>
                <c:pt idx="5">
                  <c:v>71200</c:v>
                </c:pt>
                <c:pt idx="6">
                  <c:v>72800</c:v>
                </c:pt>
              </c:numCache>
            </c:numRef>
          </c:val>
          <c:smooth val="0"/>
        </c:ser>
        <c:ser>
          <c:idx val="3"/>
          <c:order val="5"/>
          <c:tx>
            <c:v>2008</c:v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CIP'!$D$451:$D$453</c:f>
              <c:numCache>
                <c:formatCode>#,##0</c:formatCode>
                <c:ptCount val="3"/>
                <c:pt idx="0">
                  <c:v>53500</c:v>
                </c:pt>
                <c:pt idx="1">
                  <c:v>60100</c:v>
                </c:pt>
                <c:pt idx="2">
                  <c:v>64300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814848"/>
        <c:axId val="100816384"/>
      </c:lineChart>
      <c:catAx>
        <c:axId val="10081484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>
                <a:lumMod val="75000"/>
                <a:lumOff val="2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816384"/>
        <c:crosses val="autoZero"/>
        <c:auto val="1"/>
        <c:lblAlgn val="ctr"/>
        <c:lblOffset val="100"/>
        <c:noMultiLvlLbl val="0"/>
      </c:catAx>
      <c:valAx>
        <c:axId val="100816384"/>
        <c:scaling>
          <c:orientation val="minMax"/>
          <c:max val="12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solidFill>
              <a:sysClr val="windowText" lastClr="000000">
                <a:lumMod val="75000"/>
                <a:lumOff val="25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814848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Humanities</a:t>
            </a:r>
            <a:endParaRPr lang="en-US" sz="1600" b="1" dirty="0"/>
          </a:p>
        </c:rich>
      </c:tx>
      <c:layout>
        <c:manualLayout>
          <c:xMode val="edge"/>
          <c:yMode val="edge"/>
          <c:x val="0.37004576179473736"/>
          <c:y val="3.217468283145895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5"/>
          <c:order val="0"/>
          <c:tx>
            <c:v>80k</c:v>
          </c:tx>
          <c:spPr>
            <a:ln w="28575" cap="rnd">
              <a:solidFill>
                <a:srgbClr val="A5A5A5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CIP'!$H$2:$H$14</c:f>
              <c:numCache>
                <c:formatCode>#,##0</c:formatCode>
                <c:ptCount val="13"/>
                <c:pt idx="0">
                  <c:v>80000</c:v>
                </c:pt>
                <c:pt idx="1">
                  <c:v>80000</c:v>
                </c:pt>
                <c:pt idx="2">
                  <c:v>80000</c:v>
                </c:pt>
                <c:pt idx="3">
                  <c:v>80000</c:v>
                </c:pt>
                <c:pt idx="4">
                  <c:v>80000</c:v>
                </c:pt>
                <c:pt idx="5">
                  <c:v>80000</c:v>
                </c:pt>
                <c:pt idx="6">
                  <c:v>80000</c:v>
                </c:pt>
                <c:pt idx="7">
                  <c:v>80000</c:v>
                </c:pt>
                <c:pt idx="8">
                  <c:v>80000</c:v>
                </c:pt>
                <c:pt idx="9">
                  <c:v>80000</c:v>
                </c:pt>
                <c:pt idx="10">
                  <c:v>80000</c:v>
                </c:pt>
                <c:pt idx="11">
                  <c:v>80000</c:v>
                </c:pt>
                <c:pt idx="12">
                  <c:v>80000</c:v>
                </c:pt>
              </c:numCache>
            </c:numRef>
          </c:val>
          <c:smooth val="0"/>
        </c:ser>
        <c:ser>
          <c:idx val="4"/>
          <c:order val="1"/>
          <c:tx>
            <c:v>40k</c:v>
          </c:tx>
          <c:spPr>
            <a:ln w="28575" cap="rnd">
              <a:solidFill>
                <a:srgbClr val="A5A5A5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CIP'!$I$2:$I$14</c:f>
              <c:numCache>
                <c:formatCode>#,##0</c:formatCode>
                <c:ptCount val="13"/>
                <c:pt idx="0">
                  <c:v>40000</c:v>
                </c:pt>
                <c:pt idx="1">
                  <c:v>40000</c:v>
                </c:pt>
                <c:pt idx="2">
                  <c:v>40000</c:v>
                </c:pt>
                <c:pt idx="3">
                  <c:v>40000</c:v>
                </c:pt>
                <c:pt idx="4">
                  <c:v>40000</c:v>
                </c:pt>
                <c:pt idx="5">
                  <c:v>40000</c:v>
                </c:pt>
                <c:pt idx="6">
                  <c:v>40000</c:v>
                </c:pt>
                <c:pt idx="7">
                  <c:v>40000</c:v>
                </c:pt>
                <c:pt idx="8">
                  <c:v>40000</c:v>
                </c:pt>
                <c:pt idx="9">
                  <c:v>40000</c:v>
                </c:pt>
                <c:pt idx="10">
                  <c:v>40000</c:v>
                </c:pt>
                <c:pt idx="11">
                  <c:v>40000</c:v>
                </c:pt>
                <c:pt idx="12">
                  <c:v>40000</c:v>
                </c:pt>
              </c:numCache>
            </c:numRef>
          </c:val>
          <c:smooth val="0"/>
        </c:ser>
        <c:ser>
          <c:idx val="0"/>
          <c:order val="2"/>
          <c:tx>
            <c:v>1998</c:v>
          </c:tx>
          <c:spPr>
            <a:ln w="28575" cap="rnd">
              <a:solidFill>
                <a:srgbClr val="4F81BD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CIP'!$D$457:$D$469</c:f>
              <c:numCache>
                <c:formatCode>#,##0</c:formatCode>
                <c:ptCount val="13"/>
                <c:pt idx="0">
                  <c:v>37400</c:v>
                </c:pt>
                <c:pt idx="1">
                  <c:v>42900</c:v>
                </c:pt>
                <c:pt idx="2">
                  <c:v>50200</c:v>
                </c:pt>
                <c:pt idx="3">
                  <c:v>53400</c:v>
                </c:pt>
                <c:pt idx="4">
                  <c:v>54000</c:v>
                </c:pt>
                <c:pt idx="5">
                  <c:v>55000</c:v>
                </c:pt>
                <c:pt idx="6">
                  <c:v>56600</c:v>
                </c:pt>
                <c:pt idx="7">
                  <c:v>58800</c:v>
                </c:pt>
                <c:pt idx="8">
                  <c:v>60200</c:v>
                </c:pt>
                <c:pt idx="9">
                  <c:v>62000</c:v>
                </c:pt>
                <c:pt idx="10">
                  <c:v>65500</c:v>
                </c:pt>
                <c:pt idx="11">
                  <c:v>66100</c:v>
                </c:pt>
                <c:pt idx="12">
                  <c:v>67200</c:v>
                </c:pt>
              </c:numCache>
            </c:numRef>
          </c:val>
          <c:smooth val="0"/>
        </c:ser>
        <c:ser>
          <c:idx val="1"/>
          <c:order val="3"/>
          <c:tx>
            <c:v>2000</c:v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CIP'!$D$482:$D$492</c:f>
              <c:numCache>
                <c:formatCode>#,##0</c:formatCode>
                <c:ptCount val="11"/>
                <c:pt idx="0">
                  <c:v>42500</c:v>
                </c:pt>
                <c:pt idx="1">
                  <c:v>44700</c:v>
                </c:pt>
                <c:pt idx="2">
                  <c:v>49600</c:v>
                </c:pt>
                <c:pt idx="3">
                  <c:v>53000</c:v>
                </c:pt>
                <c:pt idx="4">
                  <c:v>54900</c:v>
                </c:pt>
                <c:pt idx="5">
                  <c:v>55000</c:v>
                </c:pt>
                <c:pt idx="6">
                  <c:v>55000</c:v>
                </c:pt>
                <c:pt idx="7">
                  <c:v>53200</c:v>
                </c:pt>
                <c:pt idx="8">
                  <c:v>60000</c:v>
                </c:pt>
                <c:pt idx="9">
                  <c:v>60100</c:v>
                </c:pt>
                <c:pt idx="10">
                  <c:v>66100</c:v>
                </c:pt>
              </c:numCache>
            </c:numRef>
          </c:val>
          <c:smooth val="0"/>
        </c:ser>
        <c:ser>
          <c:idx val="2"/>
          <c:order val="4"/>
          <c:tx>
            <c:v>2004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CIP'!$D$520:$D$526</c:f>
              <c:numCache>
                <c:formatCode>#,##0</c:formatCode>
                <c:ptCount val="7"/>
                <c:pt idx="0">
                  <c:v>37700</c:v>
                </c:pt>
                <c:pt idx="1">
                  <c:v>44000</c:v>
                </c:pt>
                <c:pt idx="2">
                  <c:v>47900</c:v>
                </c:pt>
                <c:pt idx="3">
                  <c:v>49800</c:v>
                </c:pt>
                <c:pt idx="4">
                  <c:v>55800</c:v>
                </c:pt>
                <c:pt idx="5">
                  <c:v>53900</c:v>
                </c:pt>
                <c:pt idx="6">
                  <c:v>55100</c:v>
                </c:pt>
              </c:numCache>
            </c:numRef>
          </c:val>
          <c:smooth val="0"/>
        </c:ser>
        <c:ser>
          <c:idx val="3"/>
          <c:order val="5"/>
          <c:tx>
            <c:v>2008</c:v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CIP'!$D$542:$D$544</c:f>
              <c:numCache>
                <c:formatCode>#,##0</c:formatCode>
                <c:ptCount val="3"/>
                <c:pt idx="0">
                  <c:v>38700</c:v>
                </c:pt>
                <c:pt idx="1">
                  <c:v>43200</c:v>
                </c:pt>
                <c:pt idx="2">
                  <c:v>46300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209024"/>
        <c:axId val="102210560"/>
      </c:lineChart>
      <c:catAx>
        <c:axId val="10220902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>
                <a:lumMod val="75000"/>
                <a:lumOff val="2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210560"/>
        <c:crosses val="autoZero"/>
        <c:auto val="1"/>
        <c:lblAlgn val="ctr"/>
        <c:lblOffset val="100"/>
        <c:noMultiLvlLbl val="0"/>
      </c:catAx>
      <c:valAx>
        <c:axId val="102210560"/>
        <c:scaling>
          <c:orientation val="minMax"/>
          <c:max val="12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solidFill>
              <a:sysClr val="windowText" lastClr="000000">
                <a:lumMod val="75000"/>
                <a:lumOff val="25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209024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 smtClean="0"/>
              <a:t>Business</a:t>
            </a:r>
            <a:endParaRPr lang="en-US" sz="1600" b="1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5"/>
          <c:order val="0"/>
          <c:tx>
            <c:v>80k</c:v>
          </c:tx>
          <c:spPr>
            <a:ln w="28575" cap="rnd">
              <a:solidFill>
                <a:srgbClr val="A5A5A5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CIP'!$H$2:$H$14</c:f>
              <c:numCache>
                <c:formatCode>#,##0</c:formatCode>
                <c:ptCount val="13"/>
                <c:pt idx="0">
                  <c:v>80000</c:v>
                </c:pt>
                <c:pt idx="1">
                  <c:v>80000</c:v>
                </c:pt>
                <c:pt idx="2">
                  <c:v>80000</c:v>
                </c:pt>
                <c:pt idx="3">
                  <c:v>80000</c:v>
                </c:pt>
                <c:pt idx="4">
                  <c:v>80000</c:v>
                </c:pt>
                <c:pt idx="5">
                  <c:v>80000</c:v>
                </c:pt>
                <c:pt idx="6">
                  <c:v>80000</c:v>
                </c:pt>
                <c:pt idx="7">
                  <c:v>80000</c:v>
                </c:pt>
                <c:pt idx="8">
                  <c:v>80000</c:v>
                </c:pt>
                <c:pt idx="9">
                  <c:v>80000</c:v>
                </c:pt>
                <c:pt idx="10">
                  <c:v>80000</c:v>
                </c:pt>
                <c:pt idx="11">
                  <c:v>80000</c:v>
                </c:pt>
                <c:pt idx="12">
                  <c:v>80000</c:v>
                </c:pt>
              </c:numCache>
            </c:numRef>
          </c:val>
          <c:smooth val="0"/>
        </c:ser>
        <c:ser>
          <c:idx val="4"/>
          <c:order val="1"/>
          <c:tx>
            <c:v>40k</c:v>
          </c:tx>
          <c:spPr>
            <a:ln w="28575" cap="rnd">
              <a:solidFill>
                <a:srgbClr val="A5A5A5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CIP'!$I$2:$I$14</c:f>
              <c:numCache>
                <c:formatCode>#,##0</c:formatCode>
                <c:ptCount val="13"/>
                <c:pt idx="0">
                  <c:v>40000</c:v>
                </c:pt>
                <c:pt idx="1">
                  <c:v>40000</c:v>
                </c:pt>
                <c:pt idx="2">
                  <c:v>40000</c:v>
                </c:pt>
                <c:pt idx="3">
                  <c:v>40000</c:v>
                </c:pt>
                <c:pt idx="4">
                  <c:v>40000</c:v>
                </c:pt>
                <c:pt idx="5">
                  <c:v>40000</c:v>
                </c:pt>
                <c:pt idx="6">
                  <c:v>40000</c:v>
                </c:pt>
                <c:pt idx="7">
                  <c:v>40000</c:v>
                </c:pt>
                <c:pt idx="8">
                  <c:v>40000</c:v>
                </c:pt>
                <c:pt idx="9">
                  <c:v>40000</c:v>
                </c:pt>
                <c:pt idx="10">
                  <c:v>40000</c:v>
                </c:pt>
                <c:pt idx="11">
                  <c:v>40000</c:v>
                </c:pt>
                <c:pt idx="12">
                  <c:v>40000</c:v>
                </c:pt>
              </c:numCache>
            </c:numRef>
          </c:val>
          <c:smooth val="0"/>
        </c:ser>
        <c:ser>
          <c:idx val="0"/>
          <c:order val="2"/>
          <c:tx>
            <c:v>1998</c:v>
          </c:tx>
          <c:spPr>
            <a:ln w="28575" cap="rnd">
              <a:solidFill>
                <a:srgbClr val="4F81BD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CIP'!$D$2:$D$14</c:f>
              <c:numCache>
                <c:formatCode>#,##0</c:formatCode>
                <c:ptCount val="13"/>
                <c:pt idx="0">
                  <c:v>46400</c:v>
                </c:pt>
                <c:pt idx="1">
                  <c:v>59300</c:v>
                </c:pt>
                <c:pt idx="2">
                  <c:v>68400</c:v>
                </c:pt>
                <c:pt idx="3">
                  <c:v>68000</c:v>
                </c:pt>
                <c:pt idx="4">
                  <c:v>71500</c:v>
                </c:pt>
                <c:pt idx="5">
                  <c:v>76300</c:v>
                </c:pt>
                <c:pt idx="6">
                  <c:v>86600</c:v>
                </c:pt>
                <c:pt idx="7">
                  <c:v>88200</c:v>
                </c:pt>
                <c:pt idx="8">
                  <c:v>94200</c:v>
                </c:pt>
                <c:pt idx="9">
                  <c:v>91800</c:v>
                </c:pt>
                <c:pt idx="10">
                  <c:v>111400</c:v>
                </c:pt>
                <c:pt idx="11">
                  <c:v>100800</c:v>
                </c:pt>
                <c:pt idx="12">
                  <c:v>100000</c:v>
                </c:pt>
              </c:numCache>
            </c:numRef>
          </c:val>
          <c:smooth val="0"/>
        </c:ser>
        <c:ser>
          <c:idx val="1"/>
          <c:order val="3"/>
          <c:tx>
            <c:v>2000</c:v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CIP'!$D$27:$D$37</c:f>
              <c:numCache>
                <c:formatCode>#,##0</c:formatCode>
                <c:ptCount val="11"/>
                <c:pt idx="0">
                  <c:v>48800</c:v>
                </c:pt>
                <c:pt idx="1">
                  <c:v>55200</c:v>
                </c:pt>
                <c:pt idx="2">
                  <c:v>57600</c:v>
                </c:pt>
                <c:pt idx="3">
                  <c:v>61500</c:v>
                </c:pt>
                <c:pt idx="4">
                  <c:v>66000</c:v>
                </c:pt>
                <c:pt idx="5">
                  <c:v>68400</c:v>
                </c:pt>
                <c:pt idx="6">
                  <c:v>73600</c:v>
                </c:pt>
                <c:pt idx="7">
                  <c:v>77500</c:v>
                </c:pt>
                <c:pt idx="8">
                  <c:v>84400</c:v>
                </c:pt>
                <c:pt idx="9">
                  <c:v>86900</c:v>
                </c:pt>
                <c:pt idx="10">
                  <c:v>88200</c:v>
                </c:pt>
              </c:numCache>
            </c:numRef>
          </c:val>
          <c:smooth val="0"/>
        </c:ser>
        <c:ser>
          <c:idx val="2"/>
          <c:order val="4"/>
          <c:tx>
            <c:v>2004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CIP'!$D$65:$D$71</c:f>
              <c:numCache>
                <c:formatCode>#,##0</c:formatCode>
                <c:ptCount val="7"/>
                <c:pt idx="0">
                  <c:v>42300</c:v>
                </c:pt>
                <c:pt idx="1">
                  <c:v>49000</c:v>
                </c:pt>
                <c:pt idx="2">
                  <c:v>55200</c:v>
                </c:pt>
                <c:pt idx="3">
                  <c:v>61400</c:v>
                </c:pt>
                <c:pt idx="4">
                  <c:v>65600</c:v>
                </c:pt>
                <c:pt idx="5">
                  <c:v>67400</c:v>
                </c:pt>
                <c:pt idx="6">
                  <c:v>68900</c:v>
                </c:pt>
              </c:numCache>
            </c:numRef>
          </c:val>
          <c:smooth val="0"/>
        </c:ser>
        <c:ser>
          <c:idx val="3"/>
          <c:order val="5"/>
          <c:tx>
            <c:v>2008</c:v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CIP'!$D$87:$D$89</c:f>
              <c:numCache>
                <c:formatCode>#,##0</c:formatCode>
                <c:ptCount val="3"/>
                <c:pt idx="0">
                  <c:v>46500</c:v>
                </c:pt>
                <c:pt idx="1">
                  <c:v>52500</c:v>
                </c:pt>
                <c:pt idx="2">
                  <c:v>58400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316352"/>
        <c:axId val="105317888"/>
      </c:lineChart>
      <c:catAx>
        <c:axId val="10531635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>
                <a:lumMod val="75000"/>
                <a:lumOff val="2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317888"/>
        <c:crosses val="autoZero"/>
        <c:auto val="1"/>
        <c:lblAlgn val="ctr"/>
        <c:lblOffset val="100"/>
        <c:noMultiLvlLbl val="0"/>
      </c:catAx>
      <c:valAx>
        <c:axId val="105317888"/>
        <c:scaling>
          <c:orientation val="minMax"/>
          <c:max val="12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solidFill>
              <a:sysClr val="windowText" lastClr="000000">
                <a:lumMod val="75000"/>
                <a:lumOff val="25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316352"/>
        <c:crosses val="autoZero"/>
        <c:crossBetween val="between"/>
        <c:dispUnits>
          <c:builtInUnit val="thousands"/>
        </c:dispUnits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Health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5"/>
          <c:order val="0"/>
          <c:tx>
            <c:v>80k</c:v>
          </c:tx>
          <c:spPr>
            <a:ln w="28575" cap="rnd">
              <a:solidFill>
                <a:srgbClr val="A5A5A5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CIP'!$H$2:$H$14</c:f>
              <c:numCache>
                <c:formatCode>#,##0</c:formatCode>
                <c:ptCount val="13"/>
                <c:pt idx="0">
                  <c:v>80000</c:v>
                </c:pt>
                <c:pt idx="1">
                  <c:v>80000</c:v>
                </c:pt>
                <c:pt idx="2">
                  <c:v>80000</c:v>
                </c:pt>
                <c:pt idx="3">
                  <c:v>80000</c:v>
                </c:pt>
                <c:pt idx="4">
                  <c:v>80000</c:v>
                </c:pt>
                <c:pt idx="5">
                  <c:v>80000</c:v>
                </c:pt>
                <c:pt idx="6">
                  <c:v>80000</c:v>
                </c:pt>
                <c:pt idx="7">
                  <c:v>80000</c:v>
                </c:pt>
                <c:pt idx="8">
                  <c:v>80000</c:v>
                </c:pt>
                <c:pt idx="9">
                  <c:v>80000</c:v>
                </c:pt>
                <c:pt idx="10">
                  <c:v>80000</c:v>
                </c:pt>
                <c:pt idx="11">
                  <c:v>80000</c:v>
                </c:pt>
                <c:pt idx="12">
                  <c:v>80000</c:v>
                </c:pt>
              </c:numCache>
            </c:numRef>
          </c:val>
          <c:smooth val="0"/>
        </c:ser>
        <c:ser>
          <c:idx val="4"/>
          <c:order val="1"/>
          <c:tx>
            <c:v>40k</c:v>
          </c:tx>
          <c:spPr>
            <a:ln w="28575" cap="rnd">
              <a:solidFill>
                <a:srgbClr val="A5A5A5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CIP'!$I$2:$I$14</c:f>
              <c:numCache>
                <c:formatCode>#,##0</c:formatCode>
                <c:ptCount val="13"/>
                <c:pt idx="0">
                  <c:v>40000</c:v>
                </c:pt>
                <c:pt idx="1">
                  <c:v>40000</c:v>
                </c:pt>
                <c:pt idx="2">
                  <c:v>40000</c:v>
                </c:pt>
                <c:pt idx="3">
                  <c:v>40000</c:v>
                </c:pt>
                <c:pt idx="4">
                  <c:v>40000</c:v>
                </c:pt>
                <c:pt idx="5">
                  <c:v>40000</c:v>
                </c:pt>
                <c:pt idx="6">
                  <c:v>40000</c:v>
                </c:pt>
                <c:pt idx="7">
                  <c:v>40000</c:v>
                </c:pt>
                <c:pt idx="8">
                  <c:v>40000</c:v>
                </c:pt>
                <c:pt idx="9">
                  <c:v>40000</c:v>
                </c:pt>
                <c:pt idx="10">
                  <c:v>40000</c:v>
                </c:pt>
                <c:pt idx="11">
                  <c:v>40000</c:v>
                </c:pt>
                <c:pt idx="12">
                  <c:v>40000</c:v>
                </c:pt>
              </c:numCache>
            </c:numRef>
          </c:val>
          <c:smooth val="0"/>
        </c:ser>
        <c:ser>
          <c:idx val="0"/>
          <c:order val="2"/>
          <c:tx>
            <c:v>1998</c:v>
          </c:tx>
          <c:spPr>
            <a:ln w="28575" cap="rnd">
              <a:solidFill>
                <a:srgbClr val="4F81BD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CIP'!$D$93:$D$105</c:f>
              <c:numCache>
                <c:formatCode>#,##0</c:formatCode>
                <c:ptCount val="13"/>
                <c:pt idx="0">
                  <c:v>52400</c:v>
                </c:pt>
                <c:pt idx="1">
                  <c:v>58200</c:v>
                </c:pt>
                <c:pt idx="2">
                  <c:v>60400</c:v>
                </c:pt>
                <c:pt idx="3">
                  <c:v>62200</c:v>
                </c:pt>
                <c:pt idx="4">
                  <c:v>61300</c:v>
                </c:pt>
                <c:pt idx="5">
                  <c:v>61600</c:v>
                </c:pt>
                <c:pt idx="6">
                  <c:v>62900</c:v>
                </c:pt>
                <c:pt idx="7">
                  <c:v>63500</c:v>
                </c:pt>
                <c:pt idx="8">
                  <c:v>65200</c:v>
                </c:pt>
                <c:pt idx="9">
                  <c:v>65000</c:v>
                </c:pt>
                <c:pt idx="10">
                  <c:v>68200</c:v>
                </c:pt>
                <c:pt idx="11">
                  <c:v>69300</c:v>
                </c:pt>
                <c:pt idx="12">
                  <c:v>69000</c:v>
                </c:pt>
              </c:numCache>
            </c:numRef>
          </c:val>
          <c:smooth val="0"/>
        </c:ser>
        <c:ser>
          <c:idx val="1"/>
          <c:order val="3"/>
          <c:tx>
            <c:v>2000</c:v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CIP'!$D$118:$D$128</c:f>
              <c:numCache>
                <c:formatCode>#,##0</c:formatCode>
                <c:ptCount val="11"/>
                <c:pt idx="0">
                  <c:v>53900</c:v>
                </c:pt>
                <c:pt idx="1">
                  <c:v>60600</c:v>
                </c:pt>
                <c:pt idx="2">
                  <c:v>58800</c:v>
                </c:pt>
                <c:pt idx="3">
                  <c:v>57800</c:v>
                </c:pt>
                <c:pt idx="4">
                  <c:v>59600</c:v>
                </c:pt>
                <c:pt idx="5">
                  <c:v>60200</c:v>
                </c:pt>
                <c:pt idx="6">
                  <c:v>64200</c:v>
                </c:pt>
                <c:pt idx="7">
                  <c:v>64800</c:v>
                </c:pt>
                <c:pt idx="8">
                  <c:v>69500</c:v>
                </c:pt>
                <c:pt idx="9">
                  <c:v>67700</c:v>
                </c:pt>
                <c:pt idx="10">
                  <c:v>67700</c:v>
                </c:pt>
              </c:numCache>
            </c:numRef>
          </c:val>
          <c:smooth val="0"/>
        </c:ser>
        <c:ser>
          <c:idx val="2"/>
          <c:order val="4"/>
          <c:tx>
            <c:v>2004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CIP'!$D$156:$D$162</c:f>
              <c:numCache>
                <c:formatCode>#,##0</c:formatCode>
                <c:ptCount val="7"/>
                <c:pt idx="0">
                  <c:v>54300</c:v>
                </c:pt>
                <c:pt idx="1">
                  <c:v>56400</c:v>
                </c:pt>
                <c:pt idx="2">
                  <c:v>57800</c:v>
                </c:pt>
                <c:pt idx="3">
                  <c:v>61200</c:v>
                </c:pt>
                <c:pt idx="4">
                  <c:v>61300</c:v>
                </c:pt>
                <c:pt idx="5">
                  <c:v>64400</c:v>
                </c:pt>
                <c:pt idx="6">
                  <c:v>62000</c:v>
                </c:pt>
              </c:numCache>
            </c:numRef>
          </c:val>
          <c:smooth val="0"/>
        </c:ser>
        <c:ser>
          <c:idx val="3"/>
          <c:order val="5"/>
          <c:tx>
            <c:v>2008</c:v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CIP'!$D$178:$D$180</c:f>
              <c:numCache>
                <c:formatCode>#,##0</c:formatCode>
                <c:ptCount val="3"/>
                <c:pt idx="0">
                  <c:v>58500</c:v>
                </c:pt>
                <c:pt idx="1">
                  <c:v>59300</c:v>
                </c:pt>
                <c:pt idx="2">
                  <c:v>61900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437888"/>
        <c:axId val="110439424"/>
      </c:lineChart>
      <c:catAx>
        <c:axId val="11043788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>
                <a:lumMod val="75000"/>
                <a:lumOff val="2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439424"/>
        <c:crosses val="autoZero"/>
        <c:auto val="1"/>
        <c:lblAlgn val="ctr"/>
        <c:lblOffset val="100"/>
        <c:noMultiLvlLbl val="0"/>
      </c:catAx>
      <c:valAx>
        <c:axId val="110439424"/>
        <c:scaling>
          <c:orientation val="minMax"/>
          <c:max val="12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solidFill>
              <a:sysClr val="windowText" lastClr="000000">
                <a:lumMod val="75000"/>
                <a:lumOff val="25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437888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Social Science</a:t>
            </a:r>
            <a:endParaRPr lang="en-US" sz="1600" b="1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4"/>
          <c:order val="0"/>
          <c:tx>
            <c:v>40k</c:v>
          </c:tx>
          <c:spPr>
            <a:ln w="28575" cap="rnd">
              <a:solidFill>
                <a:srgbClr val="A5A5A5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CIP'!$I$2:$I$14</c:f>
              <c:numCache>
                <c:formatCode>#,##0</c:formatCode>
                <c:ptCount val="13"/>
                <c:pt idx="0">
                  <c:v>40000</c:v>
                </c:pt>
                <c:pt idx="1">
                  <c:v>40000</c:v>
                </c:pt>
                <c:pt idx="2">
                  <c:v>40000</c:v>
                </c:pt>
                <c:pt idx="3">
                  <c:v>40000</c:v>
                </c:pt>
                <c:pt idx="4">
                  <c:v>40000</c:v>
                </c:pt>
                <c:pt idx="5">
                  <c:v>40000</c:v>
                </c:pt>
                <c:pt idx="6">
                  <c:v>40000</c:v>
                </c:pt>
                <c:pt idx="7">
                  <c:v>40000</c:v>
                </c:pt>
                <c:pt idx="8">
                  <c:v>40000</c:v>
                </c:pt>
                <c:pt idx="9">
                  <c:v>40000</c:v>
                </c:pt>
                <c:pt idx="10">
                  <c:v>40000</c:v>
                </c:pt>
                <c:pt idx="11">
                  <c:v>40000</c:v>
                </c:pt>
                <c:pt idx="12">
                  <c:v>40000</c:v>
                </c:pt>
              </c:numCache>
            </c:numRef>
          </c:val>
          <c:smooth val="0"/>
        </c:ser>
        <c:ser>
          <c:idx val="5"/>
          <c:order val="1"/>
          <c:tx>
            <c:v>80k</c:v>
          </c:tx>
          <c:spPr>
            <a:ln w="28575" cap="rnd">
              <a:solidFill>
                <a:srgbClr val="A5A5A5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CIP'!$H$2:$H$14</c:f>
              <c:numCache>
                <c:formatCode>#,##0</c:formatCode>
                <c:ptCount val="13"/>
                <c:pt idx="0">
                  <c:v>80000</c:v>
                </c:pt>
                <c:pt idx="1">
                  <c:v>80000</c:v>
                </c:pt>
                <c:pt idx="2">
                  <c:v>80000</c:v>
                </c:pt>
                <c:pt idx="3">
                  <c:v>80000</c:v>
                </c:pt>
                <c:pt idx="4">
                  <c:v>80000</c:v>
                </c:pt>
                <c:pt idx="5">
                  <c:v>80000</c:v>
                </c:pt>
                <c:pt idx="6">
                  <c:v>80000</c:v>
                </c:pt>
                <c:pt idx="7">
                  <c:v>80000</c:v>
                </c:pt>
                <c:pt idx="8">
                  <c:v>80000</c:v>
                </c:pt>
                <c:pt idx="9">
                  <c:v>80000</c:v>
                </c:pt>
                <c:pt idx="10">
                  <c:v>80000</c:v>
                </c:pt>
                <c:pt idx="11">
                  <c:v>80000</c:v>
                </c:pt>
                <c:pt idx="12">
                  <c:v>80000</c:v>
                </c:pt>
              </c:numCache>
            </c:numRef>
          </c:val>
          <c:smooth val="0"/>
        </c:ser>
        <c:ser>
          <c:idx val="0"/>
          <c:order val="2"/>
          <c:tx>
            <c:v>1998</c:v>
          </c:tx>
          <c:spPr>
            <a:ln w="28575" cap="rnd">
              <a:solidFill>
                <a:srgbClr val="4F81BD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CIP'!$D$184:$D$196</c:f>
              <c:numCache>
                <c:formatCode>#,##0</c:formatCode>
                <c:ptCount val="13"/>
                <c:pt idx="0">
                  <c:v>35400</c:v>
                </c:pt>
                <c:pt idx="1">
                  <c:v>43200</c:v>
                </c:pt>
                <c:pt idx="2">
                  <c:v>46400</c:v>
                </c:pt>
                <c:pt idx="3">
                  <c:v>50300</c:v>
                </c:pt>
                <c:pt idx="4">
                  <c:v>54300</c:v>
                </c:pt>
                <c:pt idx="5">
                  <c:v>56300</c:v>
                </c:pt>
                <c:pt idx="6">
                  <c:v>60700</c:v>
                </c:pt>
                <c:pt idx="7">
                  <c:v>62100</c:v>
                </c:pt>
                <c:pt idx="8">
                  <c:v>64200</c:v>
                </c:pt>
                <c:pt idx="9">
                  <c:v>67100</c:v>
                </c:pt>
                <c:pt idx="10">
                  <c:v>69700</c:v>
                </c:pt>
                <c:pt idx="11">
                  <c:v>72700</c:v>
                </c:pt>
                <c:pt idx="12">
                  <c:v>76700</c:v>
                </c:pt>
              </c:numCache>
            </c:numRef>
          </c:val>
          <c:smooth val="0"/>
        </c:ser>
        <c:ser>
          <c:idx val="1"/>
          <c:order val="3"/>
          <c:tx>
            <c:v>2000</c:v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CIP'!$D$209:$D$219</c:f>
              <c:numCache>
                <c:formatCode>#,##0</c:formatCode>
                <c:ptCount val="11"/>
                <c:pt idx="0">
                  <c:v>38800</c:v>
                </c:pt>
                <c:pt idx="1">
                  <c:v>44000</c:v>
                </c:pt>
                <c:pt idx="2">
                  <c:v>47800</c:v>
                </c:pt>
                <c:pt idx="3">
                  <c:v>50000</c:v>
                </c:pt>
                <c:pt idx="4">
                  <c:v>53500</c:v>
                </c:pt>
                <c:pt idx="5">
                  <c:v>56300</c:v>
                </c:pt>
                <c:pt idx="6">
                  <c:v>59400</c:v>
                </c:pt>
                <c:pt idx="7">
                  <c:v>59700</c:v>
                </c:pt>
                <c:pt idx="8">
                  <c:v>63800</c:v>
                </c:pt>
                <c:pt idx="9">
                  <c:v>66100</c:v>
                </c:pt>
                <c:pt idx="10">
                  <c:v>71300</c:v>
                </c:pt>
              </c:numCache>
            </c:numRef>
          </c:val>
          <c:smooth val="0"/>
        </c:ser>
        <c:ser>
          <c:idx val="2"/>
          <c:order val="4"/>
          <c:tx>
            <c:v>2004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CIP'!$D$247:$D$253</c:f>
              <c:numCache>
                <c:formatCode>#,##0</c:formatCode>
                <c:ptCount val="7"/>
                <c:pt idx="0">
                  <c:v>38000</c:v>
                </c:pt>
                <c:pt idx="1">
                  <c:v>44700</c:v>
                </c:pt>
                <c:pt idx="2">
                  <c:v>50000</c:v>
                </c:pt>
                <c:pt idx="3">
                  <c:v>54700</c:v>
                </c:pt>
                <c:pt idx="4">
                  <c:v>60500</c:v>
                </c:pt>
                <c:pt idx="5">
                  <c:v>61200</c:v>
                </c:pt>
                <c:pt idx="6">
                  <c:v>63400</c:v>
                </c:pt>
              </c:numCache>
            </c:numRef>
          </c:val>
          <c:smooth val="0"/>
        </c:ser>
        <c:ser>
          <c:idx val="3"/>
          <c:order val="5"/>
          <c:tx>
            <c:v>2008</c:v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CIP'!$D$269:$D$271</c:f>
              <c:numCache>
                <c:formatCode>#,##0</c:formatCode>
                <c:ptCount val="3"/>
                <c:pt idx="0">
                  <c:v>41100</c:v>
                </c:pt>
                <c:pt idx="1">
                  <c:v>44800</c:v>
                </c:pt>
                <c:pt idx="2">
                  <c:v>50300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492672"/>
        <c:axId val="110834432"/>
      </c:lineChart>
      <c:catAx>
        <c:axId val="11049267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>
                <a:lumMod val="75000"/>
                <a:lumOff val="2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834432"/>
        <c:crosses val="autoZero"/>
        <c:auto val="1"/>
        <c:lblAlgn val="ctr"/>
        <c:lblOffset val="100"/>
        <c:noMultiLvlLbl val="0"/>
      </c:catAx>
      <c:valAx>
        <c:axId val="110834432"/>
        <c:scaling>
          <c:orientation val="minMax"/>
          <c:max val="12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solidFill>
              <a:sysClr val="windowText" lastClr="000000">
                <a:lumMod val="75000"/>
                <a:lumOff val="25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492672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Mathematics and </a:t>
            </a:r>
            <a:endParaRPr lang="en-US" sz="1800" b="1" dirty="0" smtClean="0"/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smtClean="0"/>
              <a:t>Natural </a:t>
            </a:r>
            <a:r>
              <a:rPr lang="en-US" sz="1800" b="1" dirty="0"/>
              <a:t>Sciences</a:t>
            </a:r>
            <a:endParaRPr lang="en-US" sz="1600" b="1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4"/>
          <c:order val="0"/>
          <c:tx>
            <c:v>40k</c:v>
          </c:tx>
          <c:spPr>
            <a:ln w="28575" cap="rnd">
              <a:solidFill>
                <a:srgbClr val="A5A5A5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CIP'!$I$2:$I$14</c:f>
              <c:numCache>
                <c:formatCode>#,##0</c:formatCode>
                <c:ptCount val="13"/>
                <c:pt idx="0">
                  <c:v>40000</c:v>
                </c:pt>
                <c:pt idx="1">
                  <c:v>40000</c:v>
                </c:pt>
                <c:pt idx="2">
                  <c:v>40000</c:v>
                </c:pt>
                <c:pt idx="3">
                  <c:v>40000</c:v>
                </c:pt>
                <c:pt idx="4">
                  <c:v>40000</c:v>
                </c:pt>
                <c:pt idx="5">
                  <c:v>40000</c:v>
                </c:pt>
                <c:pt idx="6">
                  <c:v>40000</c:v>
                </c:pt>
                <c:pt idx="7">
                  <c:v>40000</c:v>
                </c:pt>
                <c:pt idx="8">
                  <c:v>40000</c:v>
                </c:pt>
                <c:pt idx="9">
                  <c:v>40000</c:v>
                </c:pt>
                <c:pt idx="10">
                  <c:v>40000</c:v>
                </c:pt>
                <c:pt idx="11">
                  <c:v>40000</c:v>
                </c:pt>
                <c:pt idx="12">
                  <c:v>40000</c:v>
                </c:pt>
              </c:numCache>
            </c:numRef>
          </c:val>
          <c:smooth val="0"/>
        </c:ser>
        <c:ser>
          <c:idx val="5"/>
          <c:order val="1"/>
          <c:tx>
            <c:v>80k</c:v>
          </c:tx>
          <c:spPr>
            <a:ln w="28575" cap="rnd">
              <a:solidFill>
                <a:srgbClr val="A5A5A5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CIP'!$H$2:$H$14</c:f>
              <c:numCache>
                <c:formatCode>#,##0</c:formatCode>
                <c:ptCount val="13"/>
                <c:pt idx="0">
                  <c:v>80000</c:v>
                </c:pt>
                <c:pt idx="1">
                  <c:v>80000</c:v>
                </c:pt>
                <c:pt idx="2">
                  <c:v>80000</c:v>
                </c:pt>
                <c:pt idx="3">
                  <c:v>80000</c:v>
                </c:pt>
                <c:pt idx="4">
                  <c:v>80000</c:v>
                </c:pt>
                <c:pt idx="5">
                  <c:v>80000</c:v>
                </c:pt>
                <c:pt idx="6">
                  <c:v>80000</c:v>
                </c:pt>
                <c:pt idx="7">
                  <c:v>80000</c:v>
                </c:pt>
                <c:pt idx="8">
                  <c:v>80000</c:v>
                </c:pt>
                <c:pt idx="9">
                  <c:v>80000</c:v>
                </c:pt>
                <c:pt idx="10">
                  <c:v>80000</c:v>
                </c:pt>
                <c:pt idx="11">
                  <c:v>80000</c:v>
                </c:pt>
                <c:pt idx="12">
                  <c:v>80000</c:v>
                </c:pt>
              </c:numCache>
            </c:numRef>
          </c:val>
          <c:smooth val="0"/>
        </c:ser>
        <c:ser>
          <c:idx val="0"/>
          <c:order val="2"/>
          <c:tx>
            <c:v>1998</c:v>
          </c:tx>
          <c:spPr>
            <a:ln w="28575" cap="rnd">
              <a:solidFill>
                <a:srgbClr val="4F81BD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CIP'!$D$275:$D$287</c:f>
              <c:numCache>
                <c:formatCode>#,##0</c:formatCode>
                <c:ptCount val="13"/>
                <c:pt idx="0">
                  <c:v>34900</c:v>
                </c:pt>
                <c:pt idx="1">
                  <c:v>52700</c:v>
                </c:pt>
                <c:pt idx="2">
                  <c:v>59600</c:v>
                </c:pt>
                <c:pt idx="3">
                  <c:v>72200</c:v>
                </c:pt>
                <c:pt idx="4">
                  <c:v>65900</c:v>
                </c:pt>
                <c:pt idx="5">
                  <c:v>67700</c:v>
                </c:pt>
                <c:pt idx="6">
                  <c:v>67900</c:v>
                </c:pt>
                <c:pt idx="7">
                  <c:v>74300</c:v>
                </c:pt>
                <c:pt idx="8">
                  <c:v>63600</c:v>
                </c:pt>
                <c:pt idx="9">
                  <c:v>71200</c:v>
                </c:pt>
                <c:pt idx="10">
                  <c:v>82600</c:v>
                </c:pt>
                <c:pt idx="11">
                  <c:v>77500</c:v>
                </c:pt>
                <c:pt idx="12">
                  <c:v>90100</c:v>
                </c:pt>
              </c:numCache>
            </c:numRef>
          </c:val>
          <c:smooth val="0"/>
        </c:ser>
        <c:ser>
          <c:idx val="1"/>
          <c:order val="3"/>
          <c:tx>
            <c:v>2000</c:v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CIP'!$D$300:$D$310</c:f>
              <c:numCache>
                <c:formatCode>#,##0</c:formatCode>
                <c:ptCount val="11"/>
                <c:pt idx="0">
                  <c:v>39200</c:v>
                </c:pt>
                <c:pt idx="1">
                  <c:v>47400</c:v>
                </c:pt>
                <c:pt idx="2">
                  <c:v>50100</c:v>
                </c:pt>
                <c:pt idx="3">
                  <c:v>53700</c:v>
                </c:pt>
                <c:pt idx="4">
                  <c:v>62200</c:v>
                </c:pt>
                <c:pt idx="5">
                  <c:v>60400</c:v>
                </c:pt>
                <c:pt idx="6">
                  <c:v>60500</c:v>
                </c:pt>
                <c:pt idx="7">
                  <c:v>63800</c:v>
                </c:pt>
                <c:pt idx="8">
                  <c:v>73500</c:v>
                </c:pt>
                <c:pt idx="9">
                  <c:v>78900</c:v>
                </c:pt>
                <c:pt idx="10">
                  <c:v>80200</c:v>
                </c:pt>
              </c:numCache>
            </c:numRef>
          </c:val>
          <c:smooth val="0"/>
        </c:ser>
        <c:ser>
          <c:idx val="2"/>
          <c:order val="4"/>
          <c:tx>
            <c:v>2004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CIP'!$D$338:$D$344</c:f>
              <c:numCache>
                <c:formatCode>#,##0</c:formatCode>
                <c:ptCount val="7"/>
                <c:pt idx="0">
                  <c:v>36700</c:v>
                </c:pt>
                <c:pt idx="1">
                  <c:v>46300</c:v>
                </c:pt>
                <c:pt idx="2">
                  <c:v>53600</c:v>
                </c:pt>
                <c:pt idx="3">
                  <c:v>58300</c:v>
                </c:pt>
                <c:pt idx="4">
                  <c:v>64700</c:v>
                </c:pt>
                <c:pt idx="5">
                  <c:v>65800</c:v>
                </c:pt>
                <c:pt idx="6">
                  <c:v>65600</c:v>
                </c:pt>
              </c:numCache>
            </c:numRef>
          </c:val>
          <c:smooth val="0"/>
        </c:ser>
        <c:ser>
          <c:idx val="3"/>
          <c:order val="5"/>
          <c:tx>
            <c:v>2008</c:v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CIP'!$D$360:$D$362</c:f>
              <c:numCache>
                <c:formatCode>#,##0</c:formatCode>
                <c:ptCount val="3"/>
                <c:pt idx="0">
                  <c:v>41600</c:v>
                </c:pt>
                <c:pt idx="1">
                  <c:v>46000</c:v>
                </c:pt>
                <c:pt idx="2">
                  <c:v>52800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908160"/>
        <c:axId val="110909696"/>
      </c:lineChart>
      <c:catAx>
        <c:axId val="11090816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>
                <a:lumMod val="75000"/>
                <a:lumOff val="2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909696"/>
        <c:crosses val="autoZero"/>
        <c:auto val="1"/>
        <c:lblAlgn val="ctr"/>
        <c:lblOffset val="100"/>
        <c:noMultiLvlLbl val="0"/>
      </c:catAx>
      <c:valAx>
        <c:axId val="110909696"/>
        <c:scaling>
          <c:orientation val="minMax"/>
          <c:max val="12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solidFill>
              <a:sysClr val="windowText" lastClr="000000">
                <a:lumMod val="75000"/>
                <a:lumOff val="25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908160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Engineering and Computer Science</a:t>
            </a:r>
            <a:endParaRPr lang="en-US" sz="1600" b="1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4"/>
          <c:order val="0"/>
          <c:tx>
            <c:v>40k</c:v>
          </c:tx>
          <c:spPr>
            <a:ln w="28575" cap="rnd">
              <a:solidFill>
                <a:srgbClr val="A5A5A5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CIP'!$I$2:$I$14</c:f>
              <c:numCache>
                <c:formatCode>#,##0</c:formatCode>
                <c:ptCount val="13"/>
                <c:pt idx="0">
                  <c:v>40000</c:v>
                </c:pt>
                <c:pt idx="1">
                  <c:v>40000</c:v>
                </c:pt>
                <c:pt idx="2">
                  <c:v>40000</c:v>
                </c:pt>
                <c:pt idx="3">
                  <c:v>40000</c:v>
                </c:pt>
                <c:pt idx="4">
                  <c:v>40000</c:v>
                </c:pt>
                <c:pt idx="5">
                  <c:v>40000</c:v>
                </c:pt>
                <c:pt idx="6">
                  <c:v>40000</c:v>
                </c:pt>
                <c:pt idx="7">
                  <c:v>40000</c:v>
                </c:pt>
                <c:pt idx="8">
                  <c:v>40000</c:v>
                </c:pt>
                <c:pt idx="9">
                  <c:v>40000</c:v>
                </c:pt>
                <c:pt idx="10">
                  <c:v>40000</c:v>
                </c:pt>
                <c:pt idx="11">
                  <c:v>40000</c:v>
                </c:pt>
                <c:pt idx="12">
                  <c:v>40000</c:v>
                </c:pt>
              </c:numCache>
            </c:numRef>
          </c:val>
          <c:smooth val="0"/>
        </c:ser>
        <c:ser>
          <c:idx val="5"/>
          <c:order val="1"/>
          <c:tx>
            <c:v>80k</c:v>
          </c:tx>
          <c:spPr>
            <a:ln w="28575" cap="rnd">
              <a:solidFill>
                <a:srgbClr val="A5A5A5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CIP'!$H$2:$H$14</c:f>
              <c:numCache>
                <c:formatCode>#,##0</c:formatCode>
                <c:ptCount val="13"/>
                <c:pt idx="0">
                  <c:v>80000</c:v>
                </c:pt>
                <c:pt idx="1">
                  <c:v>80000</c:v>
                </c:pt>
                <c:pt idx="2">
                  <c:v>80000</c:v>
                </c:pt>
                <c:pt idx="3">
                  <c:v>80000</c:v>
                </c:pt>
                <c:pt idx="4">
                  <c:v>80000</c:v>
                </c:pt>
                <c:pt idx="5">
                  <c:v>80000</c:v>
                </c:pt>
                <c:pt idx="6">
                  <c:v>80000</c:v>
                </c:pt>
                <c:pt idx="7">
                  <c:v>80000</c:v>
                </c:pt>
                <c:pt idx="8">
                  <c:v>80000</c:v>
                </c:pt>
                <c:pt idx="9">
                  <c:v>80000</c:v>
                </c:pt>
                <c:pt idx="10">
                  <c:v>80000</c:v>
                </c:pt>
                <c:pt idx="11">
                  <c:v>80000</c:v>
                </c:pt>
                <c:pt idx="12">
                  <c:v>80000</c:v>
                </c:pt>
              </c:numCache>
            </c:numRef>
          </c:val>
          <c:smooth val="0"/>
        </c:ser>
        <c:ser>
          <c:idx val="0"/>
          <c:order val="2"/>
          <c:tx>
            <c:v>1998</c:v>
          </c:tx>
          <c:spPr>
            <a:ln w="28575" cap="rnd">
              <a:solidFill>
                <a:srgbClr val="4F81BD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CIP'!$D$366:$D$378</c:f>
              <c:numCache>
                <c:formatCode>#,##0</c:formatCode>
                <c:ptCount val="13"/>
                <c:pt idx="0">
                  <c:v>62400</c:v>
                </c:pt>
                <c:pt idx="1">
                  <c:v>75900</c:v>
                </c:pt>
                <c:pt idx="2">
                  <c:v>86000</c:v>
                </c:pt>
                <c:pt idx="3">
                  <c:v>80700</c:v>
                </c:pt>
                <c:pt idx="4">
                  <c:v>76700</c:v>
                </c:pt>
                <c:pt idx="5">
                  <c:v>83400</c:v>
                </c:pt>
                <c:pt idx="6">
                  <c:v>86600</c:v>
                </c:pt>
                <c:pt idx="7">
                  <c:v>95500</c:v>
                </c:pt>
                <c:pt idx="8">
                  <c:v>97100</c:v>
                </c:pt>
                <c:pt idx="9">
                  <c:v>98700</c:v>
                </c:pt>
                <c:pt idx="10">
                  <c:v>97500</c:v>
                </c:pt>
                <c:pt idx="11">
                  <c:v>96100</c:v>
                </c:pt>
                <c:pt idx="12">
                  <c:v>98700</c:v>
                </c:pt>
              </c:numCache>
            </c:numRef>
          </c:val>
          <c:smooth val="0"/>
        </c:ser>
        <c:ser>
          <c:idx val="1"/>
          <c:order val="3"/>
          <c:tx>
            <c:v>2000</c:v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CIP'!$D$391:$D$401</c:f>
              <c:numCache>
                <c:formatCode>#,##0</c:formatCode>
                <c:ptCount val="11"/>
                <c:pt idx="0">
                  <c:v>71400</c:v>
                </c:pt>
                <c:pt idx="1">
                  <c:v>64700</c:v>
                </c:pt>
                <c:pt idx="2">
                  <c:v>63600</c:v>
                </c:pt>
                <c:pt idx="3">
                  <c:v>73500</c:v>
                </c:pt>
                <c:pt idx="4">
                  <c:v>73500</c:v>
                </c:pt>
                <c:pt idx="5">
                  <c:v>77700</c:v>
                </c:pt>
                <c:pt idx="6">
                  <c:v>77100</c:v>
                </c:pt>
                <c:pt idx="7">
                  <c:v>81300</c:v>
                </c:pt>
                <c:pt idx="8">
                  <c:v>80900</c:v>
                </c:pt>
                <c:pt idx="9">
                  <c:v>83100</c:v>
                </c:pt>
                <c:pt idx="10">
                  <c:v>87200</c:v>
                </c:pt>
              </c:numCache>
            </c:numRef>
          </c:val>
          <c:smooth val="0"/>
        </c:ser>
        <c:ser>
          <c:idx val="2"/>
          <c:order val="4"/>
          <c:tx>
            <c:v>2004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CIP'!$D$429:$D$435</c:f>
              <c:numCache>
                <c:formatCode>#,##0</c:formatCode>
                <c:ptCount val="7"/>
                <c:pt idx="0">
                  <c:v>44400</c:v>
                </c:pt>
                <c:pt idx="1">
                  <c:v>54100</c:v>
                </c:pt>
                <c:pt idx="2">
                  <c:v>60600</c:v>
                </c:pt>
                <c:pt idx="3">
                  <c:v>64200</c:v>
                </c:pt>
                <c:pt idx="4">
                  <c:v>67000</c:v>
                </c:pt>
                <c:pt idx="5">
                  <c:v>71200</c:v>
                </c:pt>
                <c:pt idx="6">
                  <c:v>72800</c:v>
                </c:pt>
              </c:numCache>
            </c:numRef>
          </c:val>
          <c:smooth val="0"/>
        </c:ser>
        <c:ser>
          <c:idx val="3"/>
          <c:order val="5"/>
          <c:tx>
            <c:v>2008</c:v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CIP'!$D$451:$D$453</c:f>
              <c:numCache>
                <c:formatCode>#,##0</c:formatCode>
                <c:ptCount val="3"/>
                <c:pt idx="0">
                  <c:v>53500</c:v>
                </c:pt>
                <c:pt idx="1">
                  <c:v>60100</c:v>
                </c:pt>
                <c:pt idx="2">
                  <c:v>64300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958848"/>
        <c:axId val="110972928"/>
      </c:lineChart>
      <c:catAx>
        <c:axId val="11095884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>
                <a:lumMod val="75000"/>
                <a:lumOff val="2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972928"/>
        <c:crosses val="autoZero"/>
        <c:auto val="1"/>
        <c:lblAlgn val="ctr"/>
        <c:lblOffset val="100"/>
        <c:noMultiLvlLbl val="0"/>
      </c:catAx>
      <c:valAx>
        <c:axId val="110972928"/>
        <c:scaling>
          <c:orientation val="minMax"/>
          <c:max val="12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solidFill>
              <a:sysClr val="windowText" lastClr="000000">
                <a:lumMod val="75000"/>
                <a:lumOff val="25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958848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4"/>
          <c:order val="0"/>
          <c:tx>
            <c:v>40k</c:v>
          </c:tx>
          <c:spPr>
            <a:ln w="28575" cap="rnd">
              <a:solidFill>
                <a:srgbClr val="A5A5A5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CIP'!$I$2:$I$14</c:f>
              <c:numCache>
                <c:formatCode>#,##0</c:formatCode>
                <c:ptCount val="13"/>
                <c:pt idx="0">
                  <c:v>40000</c:v>
                </c:pt>
                <c:pt idx="1">
                  <c:v>40000</c:v>
                </c:pt>
                <c:pt idx="2">
                  <c:v>40000</c:v>
                </c:pt>
                <c:pt idx="3">
                  <c:v>40000</c:v>
                </c:pt>
                <c:pt idx="4">
                  <c:v>40000</c:v>
                </c:pt>
                <c:pt idx="5">
                  <c:v>40000</c:v>
                </c:pt>
                <c:pt idx="6">
                  <c:v>40000</c:v>
                </c:pt>
                <c:pt idx="7">
                  <c:v>40000</c:v>
                </c:pt>
                <c:pt idx="8">
                  <c:v>40000</c:v>
                </c:pt>
                <c:pt idx="9">
                  <c:v>40000</c:v>
                </c:pt>
                <c:pt idx="10">
                  <c:v>40000</c:v>
                </c:pt>
                <c:pt idx="11">
                  <c:v>40000</c:v>
                </c:pt>
                <c:pt idx="12">
                  <c:v>40000</c:v>
                </c:pt>
              </c:numCache>
            </c:numRef>
          </c:val>
          <c:smooth val="0"/>
        </c:ser>
        <c:ser>
          <c:idx val="5"/>
          <c:order val="1"/>
          <c:tx>
            <c:v>80k</c:v>
          </c:tx>
          <c:spPr>
            <a:ln w="28575" cap="rnd">
              <a:solidFill>
                <a:srgbClr val="A5A5A5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CIP'!$H$2:$H$14</c:f>
              <c:numCache>
                <c:formatCode>#,##0</c:formatCode>
                <c:ptCount val="13"/>
                <c:pt idx="0">
                  <c:v>80000</c:v>
                </c:pt>
                <c:pt idx="1">
                  <c:v>80000</c:v>
                </c:pt>
                <c:pt idx="2">
                  <c:v>80000</c:v>
                </c:pt>
                <c:pt idx="3">
                  <c:v>80000</c:v>
                </c:pt>
                <c:pt idx="4">
                  <c:v>80000</c:v>
                </c:pt>
                <c:pt idx="5">
                  <c:v>80000</c:v>
                </c:pt>
                <c:pt idx="6">
                  <c:v>80000</c:v>
                </c:pt>
                <c:pt idx="7">
                  <c:v>80000</c:v>
                </c:pt>
                <c:pt idx="8">
                  <c:v>80000</c:v>
                </c:pt>
                <c:pt idx="9">
                  <c:v>80000</c:v>
                </c:pt>
                <c:pt idx="10">
                  <c:v>80000</c:v>
                </c:pt>
                <c:pt idx="11">
                  <c:v>80000</c:v>
                </c:pt>
                <c:pt idx="12">
                  <c:v>80000</c:v>
                </c:pt>
              </c:numCache>
            </c:numRef>
          </c:val>
          <c:smooth val="0"/>
        </c:ser>
        <c:ser>
          <c:idx val="0"/>
          <c:order val="2"/>
          <c:tx>
            <c:v>1998</c:v>
          </c:tx>
          <c:spPr>
            <a:ln w="28575" cap="rnd">
              <a:solidFill>
                <a:srgbClr val="4F81BD"/>
              </a:solidFill>
              <a:round/>
            </a:ln>
            <a:effectLst/>
          </c:spPr>
          <c:marker>
            <c:symbol val="none"/>
          </c:marker>
          <c:dPt>
            <c:idx val="2"/>
            <c:bubble3D val="0"/>
            <c:spPr>
              <a:ln w="28575" cap="rnd">
                <a:noFill/>
                <a:round/>
              </a:ln>
              <a:effectLst/>
            </c:spPr>
          </c:dPt>
          <c:dPt>
            <c:idx val="3"/>
            <c:bubble3D val="0"/>
            <c:spPr>
              <a:ln w="28575" cap="rnd">
                <a:noFill/>
                <a:round/>
              </a:ln>
              <a:effectLst/>
            </c:spPr>
          </c:dPt>
          <c:dPt>
            <c:idx val="4"/>
            <c:bubble3D val="0"/>
            <c:spPr>
              <a:ln w="28575" cap="rnd">
                <a:noFill/>
                <a:round/>
              </a:ln>
              <a:effectLst/>
            </c:spPr>
          </c:dPt>
          <c:dPt>
            <c:idx val="5"/>
            <c:bubble3D val="0"/>
            <c:spPr>
              <a:ln w="28575" cap="rnd">
                <a:noFill/>
                <a:round/>
              </a:ln>
              <a:effectLst/>
            </c:spPr>
          </c:dPt>
          <c:dPt>
            <c:idx val="6"/>
            <c:bubble3D val="0"/>
            <c:spPr>
              <a:ln w="28575" cap="rnd">
                <a:noFill/>
                <a:round/>
              </a:ln>
              <a:effectLst/>
            </c:spPr>
          </c:dPt>
          <c:dPt>
            <c:idx val="7"/>
            <c:bubble3D val="0"/>
            <c:spPr>
              <a:ln w="28575" cap="rnd">
                <a:noFill/>
                <a:round/>
              </a:ln>
              <a:effectLst/>
            </c:spPr>
          </c:dPt>
          <c:dPt>
            <c:idx val="8"/>
            <c:bubble3D val="0"/>
            <c:spPr>
              <a:ln w="28575" cap="rnd">
                <a:noFill/>
                <a:round/>
              </a:ln>
              <a:effectLst/>
            </c:spPr>
          </c:dPt>
          <c:dPt>
            <c:idx val="9"/>
            <c:bubble3D val="0"/>
            <c:spPr>
              <a:ln w="28575" cap="rnd">
                <a:noFill/>
                <a:round/>
              </a:ln>
              <a:effectLst/>
            </c:spPr>
          </c:dPt>
          <c:dPt>
            <c:idx val="10"/>
            <c:bubble3D val="0"/>
            <c:spPr>
              <a:ln w="28575" cap="rnd">
                <a:noFill/>
                <a:round/>
              </a:ln>
              <a:effectLst/>
            </c:spPr>
          </c:dPt>
          <c:dPt>
            <c:idx val="11"/>
            <c:bubble3D val="0"/>
            <c:spPr>
              <a:ln w="28575" cap="rnd">
                <a:noFill/>
                <a:round/>
              </a:ln>
              <a:effectLst/>
            </c:spPr>
          </c:dPt>
          <c:dPt>
            <c:idx val="12"/>
            <c:bubble3D val="0"/>
            <c:spPr>
              <a:ln w="28575" cap="rnd">
                <a:noFill/>
                <a:round/>
              </a:ln>
              <a:effectLst/>
            </c:spPr>
          </c:dPt>
          <c:val>
            <c:numRef>
              <c:f>'Earnings - CIP'!$D$184:$D$196</c:f>
              <c:numCache>
                <c:formatCode>#,##0</c:formatCode>
                <c:ptCount val="13"/>
                <c:pt idx="0">
                  <c:v>35400</c:v>
                </c:pt>
                <c:pt idx="1">
                  <c:v>43200</c:v>
                </c:pt>
                <c:pt idx="2">
                  <c:v>46400</c:v>
                </c:pt>
                <c:pt idx="3">
                  <c:v>50300</c:v>
                </c:pt>
                <c:pt idx="4">
                  <c:v>54300</c:v>
                </c:pt>
                <c:pt idx="5">
                  <c:v>56300</c:v>
                </c:pt>
                <c:pt idx="6">
                  <c:v>60700</c:v>
                </c:pt>
                <c:pt idx="7">
                  <c:v>62100</c:v>
                </c:pt>
                <c:pt idx="8">
                  <c:v>64200</c:v>
                </c:pt>
                <c:pt idx="9">
                  <c:v>67100</c:v>
                </c:pt>
                <c:pt idx="10">
                  <c:v>69700</c:v>
                </c:pt>
                <c:pt idx="11">
                  <c:v>72700</c:v>
                </c:pt>
                <c:pt idx="12">
                  <c:v>76700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981696"/>
        <c:axId val="93983488"/>
      </c:lineChart>
      <c:catAx>
        <c:axId val="9398169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>
                <a:lumMod val="75000"/>
                <a:lumOff val="2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983488"/>
        <c:crosses val="autoZero"/>
        <c:auto val="1"/>
        <c:lblAlgn val="ctr"/>
        <c:lblOffset val="100"/>
        <c:noMultiLvlLbl val="0"/>
      </c:catAx>
      <c:valAx>
        <c:axId val="93983488"/>
        <c:scaling>
          <c:orientation val="minMax"/>
          <c:max val="12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solidFill>
              <a:sysClr val="windowText" lastClr="000000">
                <a:lumMod val="75000"/>
                <a:lumOff val="25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981696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Humanities</a:t>
            </a:r>
            <a:endParaRPr lang="en-US" sz="1600" b="1" dirty="0"/>
          </a:p>
        </c:rich>
      </c:tx>
      <c:layout>
        <c:manualLayout>
          <c:xMode val="edge"/>
          <c:yMode val="edge"/>
          <c:x val="0.37004576179473736"/>
          <c:y val="3.217468283145895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5"/>
          <c:order val="0"/>
          <c:tx>
            <c:v>80k</c:v>
          </c:tx>
          <c:spPr>
            <a:ln w="28575" cap="rnd">
              <a:solidFill>
                <a:srgbClr val="A5A5A5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CIP'!$H$2:$H$14</c:f>
              <c:numCache>
                <c:formatCode>#,##0</c:formatCode>
                <c:ptCount val="13"/>
                <c:pt idx="0">
                  <c:v>80000</c:v>
                </c:pt>
                <c:pt idx="1">
                  <c:v>80000</c:v>
                </c:pt>
                <c:pt idx="2">
                  <c:v>80000</c:v>
                </c:pt>
                <c:pt idx="3">
                  <c:v>80000</c:v>
                </c:pt>
                <c:pt idx="4">
                  <c:v>80000</c:v>
                </c:pt>
                <c:pt idx="5">
                  <c:v>80000</c:v>
                </c:pt>
                <c:pt idx="6">
                  <c:v>80000</c:v>
                </c:pt>
                <c:pt idx="7">
                  <c:v>80000</c:v>
                </c:pt>
                <c:pt idx="8">
                  <c:v>80000</c:v>
                </c:pt>
                <c:pt idx="9">
                  <c:v>80000</c:v>
                </c:pt>
                <c:pt idx="10">
                  <c:v>80000</c:v>
                </c:pt>
                <c:pt idx="11">
                  <c:v>80000</c:v>
                </c:pt>
                <c:pt idx="12">
                  <c:v>80000</c:v>
                </c:pt>
              </c:numCache>
            </c:numRef>
          </c:val>
          <c:smooth val="0"/>
        </c:ser>
        <c:ser>
          <c:idx val="4"/>
          <c:order val="1"/>
          <c:tx>
            <c:v>40k</c:v>
          </c:tx>
          <c:spPr>
            <a:ln w="28575" cap="rnd">
              <a:solidFill>
                <a:srgbClr val="A5A5A5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CIP'!$I$2:$I$14</c:f>
              <c:numCache>
                <c:formatCode>#,##0</c:formatCode>
                <c:ptCount val="13"/>
                <c:pt idx="0">
                  <c:v>40000</c:v>
                </c:pt>
                <c:pt idx="1">
                  <c:v>40000</c:v>
                </c:pt>
                <c:pt idx="2">
                  <c:v>40000</c:v>
                </c:pt>
                <c:pt idx="3">
                  <c:v>40000</c:v>
                </c:pt>
                <c:pt idx="4">
                  <c:v>40000</c:v>
                </c:pt>
                <c:pt idx="5">
                  <c:v>40000</c:v>
                </c:pt>
                <c:pt idx="6">
                  <c:v>40000</c:v>
                </c:pt>
                <c:pt idx="7">
                  <c:v>40000</c:v>
                </c:pt>
                <c:pt idx="8">
                  <c:v>40000</c:v>
                </c:pt>
                <c:pt idx="9">
                  <c:v>40000</c:v>
                </c:pt>
                <c:pt idx="10">
                  <c:v>40000</c:v>
                </c:pt>
                <c:pt idx="11">
                  <c:v>40000</c:v>
                </c:pt>
                <c:pt idx="12">
                  <c:v>40000</c:v>
                </c:pt>
              </c:numCache>
            </c:numRef>
          </c:val>
          <c:smooth val="0"/>
        </c:ser>
        <c:ser>
          <c:idx val="0"/>
          <c:order val="2"/>
          <c:tx>
            <c:v>1998</c:v>
          </c:tx>
          <c:spPr>
            <a:ln w="28575" cap="rnd">
              <a:solidFill>
                <a:srgbClr val="4F81BD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CIP'!$D$457:$D$469</c:f>
              <c:numCache>
                <c:formatCode>#,##0</c:formatCode>
                <c:ptCount val="13"/>
                <c:pt idx="0">
                  <c:v>37400</c:v>
                </c:pt>
                <c:pt idx="1">
                  <c:v>42900</c:v>
                </c:pt>
                <c:pt idx="2">
                  <c:v>50200</c:v>
                </c:pt>
                <c:pt idx="3">
                  <c:v>53400</c:v>
                </c:pt>
                <c:pt idx="4">
                  <c:v>54000</c:v>
                </c:pt>
                <c:pt idx="5">
                  <c:v>55000</c:v>
                </c:pt>
                <c:pt idx="6">
                  <c:v>56600</c:v>
                </c:pt>
                <c:pt idx="7">
                  <c:v>58800</c:v>
                </c:pt>
                <c:pt idx="8">
                  <c:v>60200</c:v>
                </c:pt>
                <c:pt idx="9">
                  <c:v>62000</c:v>
                </c:pt>
                <c:pt idx="10">
                  <c:v>65500</c:v>
                </c:pt>
                <c:pt idx="11">
                  <c:v>66100</c:v>
                </c:pt>
                <c:pt idx="12">
                  <c:v>67200</c:v>
                </c:pt>
              </c:numCache>
            </c:numRef>
          </c:val>
          <c:smooth val="0"/>
        </c:ser>
        <c:ser>
          <c:idx val="1"/>
          <c:order val="3"/>
          <c:tx>
            <c:v>2000</c:v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CIP'!$D$482:$D$492</c:f>
              <c:numCache>
                <c:formatCode>#,##0</c:formatCode>
                <c:ptCount val="11"/>
                <c:pt idx="0">
                  <c:v>42500</c:v>
                </c:pt>
                <c:pt idx="1">
                  <c:v>44700</c:v>
                </c:pt>
                <c:pt idx="2">
                  <c:v>49600</c:v>
                </c:pt>
                <c:pt idx="3">
                  <c:v>53000</c:v>
                </c:pt>
                <c:pt idx="4">
                  <c:v>54900</c:v>
                </c:pt>
                <c:pt idx="5">
                  <c:v>55000</c:v>
                </c:pt>
                <c:pt idx="6">
                  <c:v>55000</c:v>
                </c:pt>
                <c:pt idx="7">
                  <c:v>53200</c:v>
                </c:pt>
                <c:pt idx="8">
                  <c:v>60000</c:v>
                </c:pt>
                <c:pt idx="9">
                  <c:v>60100</c:v>
                </c:pt>
                <c:pt idx="10">
                  <c:v>66100</c:v>
                </c:pt>
              </c:numCache>
            </c:numRef>
          </c:val>
          <c:smooth val="0"/>
        </c:ser>
        <c:ser>
          <c:idx val="2"/>
          <c:order val="4"/>
          <c:tx>
            <c:v>2004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CIP'!$D$520:$D$526</c:f>
              <c:numCache>
                <c:formatCode>#,##0</c:formatCode>
                <c:ptCount val="7"/>
                <c:pt idx="0">
                  <c:v>37700</c:v>
                </c:pt>
                <c:pt idx="1">
                  <c:v>44000</c:v>
                </c:pt>
                <c:pt idx="2">
                  <c:v>47900</c:v>
                </c:pt>
                <c:pt idx="3">
                  <c:v>49800</c:v>
                </c:pt>
                <c:pt idx="4">
                  <c:v>55800</c:v>
                </c:pt>
                <c:pt idx="5">
                  <c:v>53900</c:v>
                </c:pt>
                <c:pt idx="6">
                  <c:v>55100</c:v>
                </c:pt>
              </c:numCache>
            </c:numRef>
          </c:val>
          <c:smooth val="0"/>
        </c:ser>
        <c:ser>
          <c:idx val="3"/>
          <c:order val="5"/>
          <c:tx>
            <c:v>2008</c:v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CIP'!$D$542:$D$544</c:f>
              <c:numCache>
                <c:formatCode>#,##0</c:formatCode>
                <c:ptCount val="3"/>
                <c:pt idx="0">
                  <c:v>38700</c:v>
                </c:pt>
                <c:pt idx="1">
                  <c:v>43200</c:v>
                </c:pt>
                <c:pt idx="2">
                  <c:v>46300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161344"/>
        <c:axId val="111162880"/>
      </c:lineChart>
      <c:catAx>
        <c:axId val="11116134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>
                <a:lumMod val="75000"/>
                <a:lumOff val="2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162880"/>
        <c:crosses val="autoZero"/>
        <c:auto val="1"/>
        <c:lblAlgn val="ctr"/>
        <c:lblOffset val="100"/>
        <c:noMultiLvlLbl val="0"/>
      </c:catAx>
      <c:valAx>
        <c:axId val="111162880"/>
        <c:scaling>
          <c:orientation val="minMax"/>
          <c:max val="12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solidFill>
              <a:sysClr val="windowText" lastClr="000000">
                <a:lumMod val="75000"/>
                <a:lumOff val="25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161344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Business</a:t>
            </a:r>
            <a:endParaRPr lang="en-US" sz="1600" b="1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5"/>
          <c:order val="0"/>
          <c:tx>
            <c:v>80k</c:v>
          </c:tx>
          <c:spPr>
            <a:ln w="28575" cap="rnd">
              <a:solidFill>
                <a:srgbClr val="A5A5A5"/>
              </a:solidFill>
              <a:round/>
            </a:ln>
            <a:effectLst/>
          </c:spPr>
          <c:marker>
            <c:symbol val="none"/>
          </c:marker>
          <c:val>
            <c:numRef>
              <c:f>'Quintile Means - CIP'!$H$2:$H$14</c:f>
              <c:numCache>
                <c:formatCode>_(* #,##0_);_(* \(#,##0\);_(* "-"??_);_(@_)</c:formatCode>
                <c:ptCount val="13"/>
                <c:pt idx="0">
                  <c:v>80000</c:v>
                </c:pt>
                <c:pt idx="1">
                  <c:v>80000</c:v>
                </c:pt>
                <c:pt idx="2">
                  <c:v>80000</c:v>
                </c:pt>
                <c:pt idx="3">
                  <c:v>80000</c:v>
                </c:pt>
                <c:pt idx="4">
                  <c:v>80000</c:v>
                </c:pt>
                <c:pt idx="5">
                  <c:v>80000</c:v>
                </c:pt>
                <c:pt idx="6">
                  <c:v>80000</c:v>
                </c:pt>
                <c:pt idx="7">
                  <c:v>80000</c:v>
                </c:pt>
                <c:pt idx="8">
                  <c:v>80000</c:v>
                </c:pt>
                <c:pt idx="9">
                  <c:v>80000</c:v>
                </c:pt>
                <c:pt idx="10">
                  <c:v>80000</c:v>
                </c:pt>
                <c:pt idx="11">
                  <c:v>80000</c:v>
                </c:pt>
                <c:pt idx="12">
                  <c:v>80000</c:v>
                </c:pt>
              </c:numCache>
            </c:numRef>
          </c:val>
          <c:smooth val="0"/>
        </c:ser>
        <c:ser>
          <c:idx val="3"/>
          <c:order val="1"/>
          <c:tx>
            <c:v>40k</c:v>
          </c:tx>
          <c:spPr>
            <a:ln w="28575" cap="rnd">
              <a:solidFill>
                <a:srgbClr val="A5A5A5"/>
              </a:solidFill>
              <a:round/>
            </a:ln>
            <a:effectLst/>
          </c:spPr>
          <c:marker>
            <c:symbol val="none"/>
          </c:marker>
          <c:val>
            <c:numRef>
              <c:f>'Quintile Means - CIP'!$G$2:$G$14</c:f>
              <c:numCache>
                <c:formatCode>_(* #,##0_);_(* \(#,##0\);_(* "-"??_);_(@_)</c:formatCode>
                <c:ptCount val="13"/>
                <c:pt idx="0">
                  <c:v>40000</c:v>
                </c:pt>
                <c:pt idx="1">
                  <c:v>40000</c:v>
                </c:pt>
                <c:pt idx="2">
                  <c:v>40000</c:v>
                </c:pt>
                <c:pt idx="3">
                  <c:v>40000</c:v>
                </c:pt>
                <c:pt idx="4">
                  <c:v>40000</c:v>
                </c:pt>
                <c:pt idx="5">
                  <c:v>40000</c:v>
                </c:pt>
                <c:pt idx="6">
                  <c:v>40000</c:v>
                </c:pt>
                <c:pt idx="7">
                  <c:v>40000</c:v>
                </c:pt>
                <c:pt idx="8">
                  <c:v>40000</c:v>
                </c:pt>
                <c:pt idx="9">
                  <c:v>40000</c:v>
                </c:pt>
                <c:pt idx="10">
                  <c:v>40000</c:v>
                </c:pt>
                <c:pt idx="11">
                  <c:v>40000</c:v>
                </c:pt>
                <c:pt idx="12">
                  <c:v>40000</c:v>
                </c:pt>
              </c:numCache>
            </c:numRef>
          </c:val>
          <c:smooth val="0"/>
        </c:ser>
        <c:ser>
          <c:idx val="4"/>
          <c:order val="2"/>
          <c:tx>
            <c:v>Quintile 1</c:v>
          </c:tx>
          <c:spPr>
            <a:ln w="28575" cap="rnd">
              <a:solidFill>
                <a:srgbClr val="4F81BD"/>
              </a:solidFill>
              <a:round/>
            </a:ln>
            <a:effectLst/>
          </c:spPr>
          <c:marker>
            <c:symbol val="none"/>
          </c:marker>
          <c:val>
            <c:numRef>
              <c:f>('Quintile Means - CIP'!$E$2,'Quintile Means - CIP'!$E$7,'Quintile Means - CIP'!$E$12,'Quintile Means - CIP'!$E$17,'Quintile Means - CIP'!$E$22,'Quintile Means - CIP'!$E$27,'Quintile Means - CIP'!$E$32,'Quintile Means - CIP'!$E$37,'Quintile Means - CIP'!$E$42,'Quintile Means - CIP'!$E$47,'Quintile Means - CIP'!$E$52,'Quintile Means - CIP'!$E$57,'Quintile Means - CIP'!$E$62)</c:f>
              <c:numCache>
                <c:formatCode>#,##0</c:formatCode>
                <c:ptCount val="13"/>
                <c:pt idx="0">
                  <c:v>20400</c:v>
                </c:pt>
                <c:pt idx="1">
                  <c:v>29200</c:v>
                </c:pt>
                <c:pt idx="2">
                  <c:v>32500</c:v>
                </c:pt>
                <c:pt idx="3">
                  <c:v>28200</c:v>
                </c:pt>
                <c:pt idx="4">
                  <c:v>31500</c:v>
                </c:pt>
                <c:pt idx="5">
                  <c:v>27100</c:v>
                </c:pt>
                <c:pt idx="6">
                  <c:v>39600</c:v>
                </c:pt>
                <c:pt idx="7">
                  <c:v>31000</c:v>
                </c:pt>
                <c:pt idx="8">
                  <c:v>35400</c:v>
                </c:pt>
                <c:pt idx="9">
                  <c:v>31200</c:v>
                </c:pt>
                <c:pt idx="10">
                  <c:v>33000</c:v>
                </c:pt>
                <c:pt idx="11">
                  <c:v>26800</c:v>
                </c:pt>
                <c:pt idx="12">
                  <c:v>24200</c:v>
                </c:pt>
              </c:numCache>
            </c:numRef>
          </c:val>
          <c:smooth val="0"/>
        </c:ser>
        <c:ser>
          <c:idx val="0"/>
          <c:order val="3"/>
          <c:tx>
            <c:v>Quintile 2</c:v>
          </c:tx>
          <c:spPr>
            <a:ln w="28575" cap="rnd">
              <a:solidFill>
                <a:srgbClr val="F79646"/>
              </a:solidFill>
              <a:round/>
            </a:ln>
            <a:effectLst/>
          </c:spPr>
          <c:marker>
            <c:symbol val="none"/>
          </c:marker>
          <c:val>
            <c:numRef>
              <c:f>('Quintile Means - CIP'!$E$3,'Quintile Means - CIP'!$E$8,'Quintile Means - CIP'!$E$13,'Quintile Means - CIP'!$E$18,'Quintile Means - CIP'!$E$23,'Quintile Means - CIP'!$E$28,'Quintile Means - CIP'!$E$33,'Quintile Means - CIP'!$E$38,'Quintile Means - CIP'!$E$43,'Quintile Means - CIP'!$E$48,'Quintile Means - CIP'!$E$53,'Quintile Means - CIP'!$E$58,'Quintile Means - CIP'!$E$63)</c:f>
              <c:numCache>
                <c:formatCode>#,##0</c:formatCode>
                <c:ptCount val="13"/>
                <c:pt idx="0">
                  <c:v>36800</c:v>
                </c:pt>
                <c:pt idx="1">
                  <c:v>45500</c:v>
                </c:pt>
                <c:pt idx="2">
                  <c:v>52500</c:v>
                </c:pt>
                <c:pt idx="3">
                  <c:v>50500</c:v>
                </c:pt>
                <c:pt idx="4">
                  <c:v>53300</c:v>
                </c:pt>
                <c:pt idx="5">
                  <c:v>55100</c:v>
                </c:pt>
                <c:pt idx="6">
                  <c:v>63500</c:v>
                </c:pt>
                <c:pt idx="7">
                  <c:v>65000</c:v>
                </c:pt>
                <c:pt idx="8">
                  <c:v>67500</c:v>
                </c:pt>
                <c:pt idx="9">
                  <c:v>67400</c:v>
                </c:pt>
                <c:pt idx="10">
                  <c:v>67100</c:v>
                </c:pt>
                <c:pt idx="11">
                  <c:v>67700</c:v>
                </c:pt>
                <c:pt idx="12">
                  <c:v>62400</c:v>
                </c:pt>
              </c:numCache>
            </c:numRef>
          </c:val>
          <c:smooth val="0"/>
        </c:ser>
        <c:ser>
          <c:idx val="1"/>
          <c:order val="4"/>
          <c:tx>
            <c:v>Quintile 3</c:v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val>
            <c:numRef>
              <c:f>('Quintile Means - CIP'!$E$4,'Quintile Means - CIP'!$E$9,'Quintile Means - CIP'!$E$14,'Quintile Means - CIP'!$E$19,'Quintile Means - CIP'!$E$24,'Quintile Means - CIP'!$E$29,'Quintile Means - CIP'!$E$34,'Quintile Means - CIP'!$E$39,'Quintile Means - CIP'!$E$44,'Quintile Means - CIP'!$E$49,'Quintile Means - CIP'!$E$54,'Quintile Means - CIP'!$E$59,'Quintile Means - CIP'!$E$64)</c:f>
              <c:numCache>
                <c:formatCode>#,##0</c:formatCode>
                <c:ptCount val="13"/>
                <c:pt idx="0">
                  <c:v>45300</c:v>
                </c:pt>
                <c:pt idx="1">
                  <c:v>57300</c:v>
                </c:pt>
                <c:pt idx="2">
                  <c:v>64500</c:v>
                </c:pt>
                <c:pt idx="3">
                  <c:v>65300</c:v>
                </c:pt>
                <c:pt idx="4">
                  <c:v>68600</c:v>
                </c:pt>
                <c:pt idx="5">
                  <c:v>70700</c:v>
                </c:pt>
                <c:pt idx="6">
                  <c:v>78200</c:v>
                </c:pt>
                <c:pt idx="7">
                  <c:v>79600</c:v>
                </c:pt>
                <c:pt idx="8">
                  <c:v>79600</c:v>
                </c:pt>
                <c:pt idx="9">
                  <c:v>79300</c:v>
                </c:pt>
                <c:pt idx="10">
                  <c:v>82300</c:v>
                </c:pt>
                <c:pt idx="11">
                  <c:v>83500</c:v>
                </c:pt>
                <c:pt idx="12">
                  <c:v>84300</c:v>
                </c:pt>
              </c:numCache>
            </c:numRef>
          </c:val>
          <c:smooth val="0"/>
        </c:ser>
        <c:ser>
          <c:idx val="2"/>
          <c:order val="5"/>
          <c:tx>
            <c:v>Q 4</c:v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val>
            <c:numRef>
              <c:f>('Quintile Means - CIP'!$E$5,'Quintile Means - CIP'!$E$10,'Quintile Means - CIP'!$E$15,'Quintile Means - CIP'!$E$20,'Quintile Means - CIP'!$E$25,'Quintile Means - CIP'!$E$30,'Quintile Means - CIP'!$E$35,'Quintile Means - CIP'!$E$40,'Quintile Means - CIP'!$E$45,'Quintile Means - CIP'!$E$50,'Quintile Means - CIP'!$E$55,'Quintile Means - CIP'!$E$60,'Quintile Means - CIP'!$E$65)</c:f>
              <c:numCache>
                <c:formatCode>#,##0</c:formatCode>
                <c:ptCount val="13"/>
                <c:pt idx="0">
                  <c:v>53000</c:v>
                </c:pt>
                <c:pt idx="1">
                  <c:v>70100</c:v>
                </c:pt>
                <c:pt idx="2">
                  <c:v>79100</c:v>
                </c:pt>
                <c:pt idx="3">
                  <c:v>79100</c:v>
                </c:pt>
                <c:pt idx="4">
                  <c:v>80300</c:v>
                </c:pt>
                <c:pt idx="5">
                  <c:v>86500</c:v>
                </c:pt>
                <c:pt idx="6">
                  <c:v>96700</c:v>
                </c:pt>
                <c:pt idx="7">
                  <c:v>96500</c:v>
                </c:pt>
                <c:pt idx="8">
                  <c:v>97200</c:v>
                </c:pt>
                <c:pt idx="9">
                  <c:v>99800</c:v>
                </c:pt>
                <c:pt idx="10">
                  <c:v>105700</c:v>
                </c:pt>
                <c:pt idx="11">
                  <c:v>108700</c:v>
                </c:pt>
                <c:pt idx="12">
                  <c:v>110700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466752"/>
        <c:axId val="117379072"/>
      </c:lineChart>
      <c:catAx>
        <c:axId val="11146675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>
                <a:lumMod val="75000"/>
                <a:lumOff val="2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379072"/>
        <c:crossesAt val="0"/>
        <c:auto val="1"/>
        <c:lblAlgn val="ctr"/>
        <c:lblOffset val="100"/>
        <c:noMultiLvlLbl val="0"/>
      </c:catAx>
      <c:valAx>
        <c:axId val="117379072"/>
        <c:scaling>
          <c:orientation val="minMax"/>
          <c:max val="12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solidFill>
              <a:sysClr val="windowText" lastClr="000000">
                <a:lumMod val="75000"/>
                <a:lumOff val="25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466752"/>
        <c:crosses val="autoZero"/>
        <c:crossBetween val="between"/>
        <c:majorUnit val="20000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Engineering and Computer </a:t>
            </a:r>
            <a:r>
              <a:rPr lang="en-US" sz="2000" b="1" dirty="0" smtClean="0"/>
              <a:t>Science</a:t>
            </a:r>
            <a:endParaRPr lang="en-US" sz="1600" b="1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4"/>
          <c:order val="0"/>
          <c:tx>
            <c:v>40k</c:v>
          </c:tx>
          <c:spPr>
            <a:ln w="28575" cap="rnd">
              <a:solidFill>
                <a:srgbClr val="A5A5A5"/>
              </a:solidFill>
              <a:round/>
            </a:ln>
            <a:effectLst/>
          </c:spPr>
          <c:marker>
            <c:symbol val="none"/>
          </c:marker>
          <c:val>
            <c:numRef>
              <c:f>'Quintile Means - CIP'!$G$2:$G$14</c:f>
              <c:numCache>
                <c:formatCode>_(* #,##0_);_(* \(#,##0\);_(* "-"??_);_(@_)</c:formatCode>
                <c:ptCount val="13"/>
                <c:pt idx="0">
                  <c:v>40000</c:v>
                </c:pt>
                <c:pt idx="1">
                  <c:v>40000</c:v>
                </c:pt>
                <c:pt idx="2">
                  <c:v>40000</c:v>
                </c:pt>
                <c:pt idx="3">
                  <c:v>40000</c:v>
                </c:pt>
                <c:pt idx="4">
                  <c:v>40000</c:v>
                </c:pt>
                <c:pt idx="5">
                  <c:v>40000</c:v>
                </c:pt>
                <c:pt idx="6">
                  <c:v>40000</c:v>
                </c:pt>
                <c:pt idx="7">
                  <c:v>40000</c:v>
                </c:pt>
                <c:pt idx="8">
                  <c:v>40000</c:v>
                </c:pt>
                <c:pt idx="9">
                  <c:v>40000</c:v>
                </c:pt>
                <c:pt idx="10">
                  <c:v>40000</c:v>
                </c:pt>
                <c:pt idx="11">
                  <c:v>40000</c:v>
                </c:pt>
                <c:pt idx="12">
                  <c:v>40000</c:v>
                </c:pt>
              </c:numCache>
            </c:numRef>
          </c:val>
          <c:smooth val="0"/>
        </c:ser>
        <c:ser>
          <c:idx val="5"/>
          <c:order val="1"/>
          <c:tx>
            <c:v>80k</c:v>
          </c:tx>
          <c:spPr>
            <a:ln w="28575" cap="rnd">
              <a:solidFill>
                <a:srgbClr val="A5A5A5"/>
              </a:solidFill>
              <a:round/>
            </a:ln>
            <a:effectLst/>
          </c:spPr>
          <c:marker>
            <c:symbol val="none"/>
          </c:marker>
          <c:val>
            <c:numRef>
              <c:f>'Quintile Means - CIP'!$H$2:$H$14</c:f>
              <c:numCache>
                <c:formatCode>_(* #,##0_);_(* \(#,##0\);_(* "-"??_);_(@_)</c:formatCode>
                <c:ptCount val="13"/>
                <c:pt idx="0">
                  <c:v>80000</c:v>
                </c:pt>
                <c:pt idx="1">
                  <c:v>80000</c:v>
                </c:pt>
                <c:pt idx="2">
                  <c:v>80000</c:v>
                </c:pt>
                <c:pt idx="3">
                  <c:v>80000</c:v>
                </c:pt>
                <c:pt idx="4">
                  <c:v>80000</c:v>
                </c:pt>
                <c:pt idx="5">
                  <c:v>80000</c:v>
                </c:pt>
                <c:pt idx="6">
                  <c:v>80000</c:v>
                </c:pt>
                <c:pt idx="7">
                  <c:v>80000</c:v>
                </c:pt>
                <c:pt idx="8">
                  <c:v>80000</c:v>
                </c:pt>
                <c:pt idx="9">
                  <c:v>80000</c:v>
                </c:pt>
                <c:pt idx="10">
                  <c:v>80000</c:v>
                </c:pt>
                <c:pt idx="11">
                  <c:v>80000</c:v>
                </c:pt>
                <c:pt idx="12">
                  <c:v>80000</c:v>
                </c:pt>
              </c:numCache>
            </c:numRef>
          </c:val>
          <c:smooth val="0"/>
        </c:ser>
        <c:ser>
          <c:idx val="0"/>
          <c:order val="2"/>
          <c:tx>
            <c:v>Quintile 1</c:v>
          </c:tx>
          <c:spPr>
            <a:ln w="28575" cap="rnd">
              <a:solidFill>
                <a:srgbClr val="4F81BD"/>
              </a:solidFill>
              <a:round/>
            </a:ln>
            <a:effectLst/>
          </c:spPr>
          <c:marker>
            <c:symbol val="none"/>
          </c:marker>
          <c:val>
            <c:numRef>
              <c:f>('Quintile Means - CIP'!$E$1822,'Quintile Means - CIP'!$E$1827,'Quintile Means - CIP'!$E$1832,'Quintile Means - CIP'!$E$1837,'Quintile Means - CIP'!$E$1842,'Quintile Means - CIP'!$E$1847,'Quintile Means - CIP'!$E$1852,'Quintile Means - CIP'!$E$1857,'Quintile Means - CIP'!$E$1862,'Quintile Means - CIP'!$E$1867,'Quintile Means - CIP'!$E$1872,'Quintile Means - CIP'!$E$1877,'Quintile Means - CIP'!$E$1882)</c:f>
              <c:numCache>
                <c:formatCode>#,##0</c:formatCode>
                <c:ptCount val="13"/>
                <c:pt idx="0">
                  <c:v>27300</c:v>
                </c:pt>
                <c:pt idx="1">
                  <c:v>32100</c:v>
                </c:pt>
                <c:pt idx="2">
                  <c:v>47600</c:v>
                </c:pt>
                <c:pt idx="3">
                  <c:v>35700</c:v>
                </c:pt>
                <c:pt idx="4">
                  <c:v>33700</c:v>
                </c:pt>
                <c:pt idx="5">
                  <c:v>37900</c:v>
                </c:pt>
                <c:pt idx="6">
                  <c:v>32900</c:v>
                </c:pt>
                <c:pt idx="7">
                  <c:v>42000</c:v>
                </c:pt>
                <c:pt idx="8">
                  <c:v>44300</c:v>
                </c:pt>
                <c:pt idx="9">
                  <c:v>47900</c:v>
                </c:pt>
                <c:pt idx="10">
                  <c:v>40900</c:v>
                </c:pt>
                <c:pt idx="11">
                  <c:v>37100</c:v>
                </c:pt>
                <c:pt idx="12">
                  <c:v>40300</c:v>
                </c:pt>
              </c:numCache>
            </c:numRef>
          </c:val>
          <c:smooth val="0"/>
        </c:ser>
        <c:ser>
          <c:idx val="1"/>
          <c:order val="3"/>
          <c:tx>
            <c:v>Quintile 2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('Quintile Means - CIP'!$E$1823,'Quintile Means - CIP'!$E$1828,'Quintile Means - CIP'!$E$1833,'Quintile Means - CIP'!$E$1838,'Quintile Means - CIP'!$E$1843,'Quintile Means - CIP'!$E$1848,'Quintile Means - CIP'!$E$1853,'Quintile Means - CIP'!$E$1858,'Quintile Means - CIP'!$E$1863,'Quintile Means - CIP'!$E$1868,'Quintile Means - CIP'!$E$1873,'Quintile Means - CIP'!$E$1878,'Quintile Means - CIP'!$E$1883)</c:f>
              <c:numCache>
                <c:formatCode>#,##0</c:formatCode>
                <c:ptCount val="13"/>
                <c:pt idx="0">
                  <c:v>52800</c:v>
                </c:pt>
                <c:pt idx="1">
                  <c:v>59600</c:v>
                </c:pt>
                <c:pt idx="2">
                  <c:v>67700</c:v>
                </c:pt>
                <c:pt idx="3">
                  <c:v>65600</c:v>
                </c:pt>
                <c:pt idx="4">
                  <c:v>65900</c:v>
                </c:pt>
                <c:pt idx="5">
                  <c:v>69000</c:v>
                </c:pt>
                <c:pt idx="6">
                  <c:v>72600</c:v>
                </c:pt>
                <c:pt idx="7">
                  <c:v>81900</c:v>
                </c:pt>
                <c:pt idx="8">
                  <c:v>81500</c:v>
                </c:pt>
                <c:pt idx="9">
                  <c:v>83000</c:v>
                </c:pt>
                <c:pt idx="10">
                  <c:v>83000</c:v>
                </c:pt>
                <c:pt idx="11">
                  <c:v>82400</c:v>
                </c:pt>
                <c:pt idx="12">
                  <c:v>82600</c:v>
                </c:pt>
              </c:numCache>
            </c:numRef>
          </c:val>
          <c:smooth val="0"/>
        </c:ser>
        <c:ser>
          <c:idx val="2"/>
          <c:order val="4"/>
          <c:tx>
            <c:v>Quintile 3</c:v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val>
            <c:numRef>
              <c:f>('Quintile Means - CIP'!$E$1824,'Quintile Means - CIP'!$E$1829,'Quintile Means - CIP'!$E$1834,'Quintile Means - CIP'!$E$1839,'Quintile Means - CIP'!$E$1844,'Quintile Means - CIP'!$E$1849,'Quintile Means - CIP'!$E$1854,'Quintile Means - CIP'!$E$1859,'Quintile Means - CIP'!$E$1864,'Quintile Means - CIP'!$E$1869,'Quintile Means - CIP'!$E$1874,'Quintile Means - CIP'!$E$1879,'Quintile Means - CIP'!$E$1884)</c:f>
              <c:numCache>
                <c:formatCode>#,##0</c:formatCode>
                <c:ptCount val="13"/>
                <c:pt idx="0">
                  <c:v>61100</c:v>
                </c:pt>
                <c:pt idx="1">
                  <c:v>71000</c:v>
                </c:pt>
                <c:pt idx="2">
                  <c:v>80300</c:v>
                </c:pt>
                <c:pt idx="3">
                  <c:v>77500</c:v>
                </c:pt>
                <c:pt idx="4">
                  <c:v>79300</c:v>
                </c:pt>
                <c:pt idx="5">
                  <c:v>81100</c:v>
                </c:pt>
                <c:pt idx="6">
                  <c:v>88600</c:v>
                </c:pt>
                <c:pt idx="7">
                  <c:v>93000</c:v>
                </c:pt>
                <c:pt idx="8">
                  <c:v>94000</c:v>
                </c:pt>
                <c:pt idx="9">
                  <c:v>95300</c:v>
                </c:pt>
                <c:pt idx="10">
                  <c:v>96200</c:v>
                </c:pt>
                <c:pt idx="11">
                  <c:v>96500</c:v>
                </c:pt>
                <c:pt idx="12">
                  <c:v>99200</c:v>
                </c:pt>
              </c:numCache>
            </c:numRef>
          </c:val>
          <c:smooth val="0"/>
        </c:ser>
        <c:ser>
          <c:idx val="3"/>
          <c:order val="5"/>
          <c:tx>
            <c:v>Quintile 4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('Quintile Means - CIP'!$E$1825,'Quintile Means - CIP'!$E$1830,'Quintile Means - CIP'!$E$1835,'Quintile Means - CIP'!$E$1840,'Quintile Means - CIP'!$E$1845,'Quintile Means - CIP'!$E$1850,'Quintile Means - CIP'!$E$1855,'Quintile Means - CIP'!$E$1860,'Quintile Means - CIP'!$E$1865,'Quintile Means - CIP'!$E$1870,'Quintile Means - CIP'!$E$1875,'Quintile Means - CIP'!$E$1880,'Quintile Means - CIP'!$E$1885)</c:f>
              <c:numCache>
                <c:formatCode>#,##0</c:formatCode>
                <c:ptCount val="13"/>
                <c:pt idx="0">
                  <c:v>66800</c:v>
                </c:pt>
                <c:pt idx="1">
                  <c:v>89600</c:v>
                </c:pt>
                <c:pt idx="2">
                  <c:v>97400</c:v>
                </c:pt>
                <c:pt idx="3">
                  <c:v>92300</c:v>
                </c:pt>
                <c:pt idx="4">
                  <c:v>90800</c:v>
                </c:pt>
                <c:pt idx="5">
                  <c:v>97100</c:v>
                </c:pt>
                <c:pt idx="6">
                  <c:v>102800</c:v>
                </c:pt>
                <c:pt idx="7">
                  <c:v>109100</c:v>
                </c:pt>
                <c:pt idx="8">
                  <c:v>110000</c:v>
                </c:pt>
                <c:pt idx="9">
                  <c:v>109500</c:v>
                </c:pt>
                <c:pt idx="10">
                  <c:v>111100</c:v>
                </c:pt>
                <c:pt idx="11">
                  <c:v>109400</c:v>
                </c:pt>
                <c:pt idx="12">
                  <c:v>111800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407744"/>
        <c:axId val="117409280"/>
      </c:lineChart>
      <c:catAx>
        <c:axId val="11740774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>
                <a:lumMod val="75000"/>
                <a:lumOff val="2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409280"/>
        <c:crossesAt val="0"/>
        <c:auto val="1"/>
        <c:lblAlgn val="ctr"/>
        <c:lblOffset val="100"/>
        <c:noMultiLvlLbl val="0"/>
      </c:catAx>
      <c:valAx>
        <c:axId val="117409280"/>
        <c:scaling>
          <c:orientation val="minMax"/>
          <c:max val="12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solidFill>
              <a:sysClr val="windowText" lastClr="000000">
                <a:lumMod val="75000"/>
                <a:lumOff val="25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407744"/>
        <c:crosses val="autoZero"/>
        <c:crossBetween val="between"/>
        <c:majorUnit val="20000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Health</a:t>
            </a:r>
            <a:endParaRPr lang="en-US" sz="1600" b="1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5"/>
          <c:order val="0"/>
          <c:tx>
            <c:v>80k</c:v>
          </c:tx>
          <c:spPr>
            <a:ln w="28575" cap="rnd">
              <a:solidFill>
                <a:srgbClr val="A5A5A5"/>
              </a:solidFill>
              <a:round/>
            </a:ln>
            <a:effectLst/>
          </c:spPr>
          <c:marker>
            <c:symbol val="none"/>
          </c:marker>
          <c:val>
            <c:numRef>
              <c:f>'Quintile Means - CIP'!$H$2:$H$14</c:f>
              <c:numCache>
                <c:formatCode>_(* #,##0_);_(* \(#,##0\);_(* "-"??_);_(@_)</c:formatCode>
                <c:ptCount val="13"/>
                <c:pt idx="0">
                  <c:v>80000</c:v>
                </c:pt>
                <c:pt idx="1">
                  <c:v>80000</c:v>
                </c:pt>
                <c:pt idx="2">
                  <c:v>80000</c:v>
                </c:pt>
                <c:pt idx="3">
                  <c:v>80000</c:v>
                </c:pt>
                <c:pt idx="4">
                  <c:v>80000</c:v>
                </c:pt>
                <c:pt idx="5">
                  <c:v>80000</c:v>
                </c:pt>
                <c:pt idx="6">
                  <c:v>80000</c:v>
                </c:pt>
                <c:pt idx="7">
                  <c:v>80000</c:v>
                </c:pt>
                <c:pt idx="8">
                  <c:v>80000</c:v>
                </c:pt>
                <c:pt idx="9">
                  <c:v>80000</c:v>
                </c:pt>
                <c:pt idx="10">
                  <c:v>80000</c:v>
                </c:pt>
                <c:pt idx="11">
                  <c:v>80000</c:v>
                </c:pt>
                <c:pt idx="12">
                  <c:v>80000</c:v>
                </c:pt>
              </c:numCache>
            </c:numRef>
          </c:val>
          <c:smooth val="0"/>
        </c:ser>
        <c:ser>
          <c:idx val="4"/>
          <c:order val="1"/>
          <c:tx>
            <c:v>40k</c:v>
          </c:tx>
          <c:spPr>
            <a:ln w="28575" cap="rnd">
              <a:solidFill>
                <a:srgbClr val="A5A5A5"/>
              </a:solidFill>
              <a:round/>
            </a:ln>
            <a:effectLst/>
          </c:spPr>
          <c:marker>
            <c:symbol val="none"/>
          </c:marker>
          <c:val>
            <c:numRef>
              <c:f>'Quintile Means - CIP'!$G$2:$G$14</c:f>
              <c:numCache>
                <c:formatCode>_(* #,##0_);_(* \(#,##0\);_(* "-"??_);_(@_)</c:formatCode>
                <c:ptCount val="13"/>
                <c:pt idx="0">
                  <c:v>40000</c:v>
                </c:pt>
                <c:pt idx="1">
                  <c:v>40000</c:v>
                </c:pt>
                <c:pt idx="2">
                  <c:v>40000</c:v>
                </c:pt>
                <c:pt idx="3">
                  <c:v>40000</c:v>
                </c:pt>
                <c:pt idx="4">
                  <c:v>40000</c:v>
                </c:pt>
                <c:pt idx="5">
                  <c:v>40000</c:v>
                </c:pt>
                <c:pt idx="6">
                  <c:v>40000</c:v>
                </c:pt>
                <c:pt idx="7">
                  <c:v>40000</c:v>
                </c:pt>
                <c:pt idx="8">
                  <c:v>40000</c:v>
                </c:pt>
                <c:pt idx="9">
                  <c:v>40000</c:v>
                </c:pt>
                <c:pt idx="10">
                  <c:v>40000</c:v>
                </c:pt>
                <c:pt idx="11">
                  <c:v>40000</c:v>
                </c:pt>
                <c:pt idx="12">
                  <c:v>40000</c:v>
                </c:pt>
              </c:numCache>
            </c:numRef>
          </c:val>
          <c:smooth val="0"/>
        </c:ser>
        <c:ser>
          <c:idx val="0"/>
          <c:order val="2"/>
          <c:tx>
            <c:v>Q1</c:v>
          </c:tx>
          <c:spPr>
            <a:ln w="28575" cap="rnd">
              <a:solidFill>
                <a:srgbClr val="4F81BD"/>
              </a:solidFill>
              <a:round/>
            </a:ln>
            <a:effectLst/>
          </c:spPr>
          <c:marker>
            <c:symbol val="none"/>
          </c:marker>
          <c:val>
            <c:numRef>
              <c:f>('Quintile Means - CIP'!$E$457,'Quintile Means - CIP'!$E$462,'Quintile Means - CIP'!$E$467,'Quintile Means - CIP'!$E$472,'Quintile Means - CIP'!$E$477,'Quintile Means - CIP'!$E$482,'Quintile Means - CIP'!$E$487,'Quintile Means - CIP'!$E$492,'Quintile Means - CIP'!$E$497,'Quintile Means - CIP'!$E$502,'Quintile Means - CIP'!$E$507,'Quintile Means - CIP'!$E$512,'Quintile Means - CIP'!$E$517)</c:f>
              <c:numCache>
                <c:formatCode>#,##0</c:formatCode>
                <c:ptCount val="13"/>
                <c:pt idx="0">
                  <c:v>28700</c:v>
                </c:pt>
                <c:pt idx="1">
                  <c:v>28400</c:v>
                </c:pt>
                <c:pt idx="2">
                  <c:v>33700</c:v>
                </c:pt>
                <c:pt idx="3">
                  <c:v>27000</c:v>
                </c:pt>
                <c:pt idx="4">
                  <c:v>22300</c:v>
                </c:pt>
                <c:pt idx="5">
                  <c:v>22200</c:v>
                </c:pt>
                <c:pt idx="6">
                  <c:v>24400</c:v>
                </c:pt>
                <c:pt idx="7">
                  <c:v>22900</c:v>
                </c:pt>
                <c:pt idx="8">
                  <c:v>20600</c:v>
                </c:pt>
                <c:pt idx="9">
                  <c:v>22100</c:v>
                </c:pt>
                <c:pt idx="10">
                  <c:v>22800</c:v>
                </c:pt>
                <c:pt idx="11">
                  <c:v>26400</c:v>
                </c:pt>
              </c:numCache>
            </c:numRef>
          </c:val>
          <c:smooth val="0"/>
        </c:ser>
        <c:ser>
          <c:idx val="1"/>
          <c:order val="3"/>
          <c:tx>
            <c:v>Q2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('Quintile Means - CIP'!$E$458,'Quintile Means - CIP'!$E$463,'Quintile Means - CIP'!$E$468,'Quintile Means - CIP'!$E$473,'Quintile Means - CIP'!$E$478,'Quintile Means - CIP'!$E$483,'Quintile Means - CIP'!$E$488,'Quintile Means - CIP'!$E$493,'Quintile Means - CIP'!$E$498,'Quintile Means - CIP'!$E$503,'Quintile Means - CIP'!$E$508,'Quintile Means - CIP'!$E$513,'Quintile Means - CIP'!$E$518)</c:f>
              <c:numCache>
                <c:formatCode>#,##0</c:formatCode>
                <c:ptCount val="13"/>
                <c:pt idx="0">
                  <c:v>45100</c:v>
                </c:pt>
                <c:pt idx="1">
                  <c:v>50700</c:v>
                </c:pt>
                <c:pt idx="2">
                  <c:v>52500</c:v>
                </c:pt>
                <c:pt idx="3">
                  <c:v>52200</c:v>
                </c:pt>
                <c:pt idx="4">
                  <c:v>49600</c:v>
                </c:pt>
                <c:pt idx="5">
                  <c:v>48200</c:v>
                </c:pt>
                <c:pt idx="6">
                  <c:v>50500</c:v>
                </c:pt>
                <c:pt idx="7">
                  <c:v>50900</c:v>
                </c:pt>
                <c:pt idx="8">
                  <c:v>55900</c:v>
                </c:pt>
                <c:pt idx="9">
                  <c:v>53200</c:v>
                </c:pt>
                <c:pt idx="10">
                  <c:v>54000</c:v>
                </c:pt>
                <c:pt idx="11">
                  <c:v>57000</c:v>
                </c:pt>
              </c:numCache>
            </c:numRef>
          </c:val>
          <c:smooth val="0"/>
        </c:ser>
        <c:ser>
          <c:idx val="2"/>
          <c:order val="4"/>
          <c:tx>
            <c:v>Q3</c:v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val>
            <c:numRef>
              <c:f>('Quintile Means - CIP'!$E$459,'Quintile Means - CIP'!$E$464,'Quintile Means - CIP'!$E$469,'Quintile Means - CIP'!$E$474,'Quintile Means - CIP'!$E$479,'Quintile Means - CIP'!$E$484,'Quintile Means - CIP'!$E$489,'Quintile Means - CIP'!$E$494,'Quintile Means - CIP'!$E$499,'Quintile Means - CIP'!$E$504,'Quintile Means - CIP'!$E$509,'Quintile Means - CIP'!$E$514,'Quintile Means - CIP'!$E$519)</c:f>
              <c:numCache>
                <c:formatCode>#,##0</c:formatCode>
                <c:ptCount val="13"/>
                <c:pt idx="0">
                  <c:v>53300</c:v>
                </c:pt>
                <c:pt idx="1">
                  <c:v>58900</c:v>
                </c:pt>
                <c:pt idx="2">
                  <c:v>59500</c:v>
                </c:pt>
                <c:pt idx="3">
                  <c:v>64700</c:v>
                </c:pt>
                <c:pt idx="4">
                  <c:v>66500</c:v>
                </c:pt>
                <c:pt idx="5">
                  <c:v>66900</c:v>
                </c:pt>
                <c:pt idx="6">
                  <c:v>65700</c:v>
                </c:pt>
                <c:pt idx="7">
                  <c:v>68800</c:v>
                </c:pt>
                <c:pt idx="8">
                  <c:v>70600</c:v>
                </c:pt>
                <c:pt idx="9">
                  <c:v>70200</c:v>
                </c:pt>
                <c:pt idx="10">
                  <c:v>74900</c:v>
                </c:pt>
                <c:pt idx="11">
                  <c:v>72800</c:v>
                </c:pt>
              </c:numCache>
            </c:numRef>
          </c:val>
          <c:smooth val="0"/>
        </c:ser>
        <c:ser>
          <c:idx val="3"/>
          <c:order val="5"/>
          <c:tx>
            <c:v>Q4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('Quintile Means - CIP'!$E$460,'Quintile Means - CIP'!$E$465,'Quintile Means - CIP'!$E$470,'Quintile Means - CIP'!$E$475,'Quintile Means - CIP'!$E$480,'Quintile Means - CIP'!$E$485,'Quintile Means - CIP'!$E$490,'Quintile Means - CIP'!$E$495,'Quintile Means - CIP'!$E$500,'Quintile Means - CIP'!$E$505,'Quintile Means - CIP'!$E$510,'Quintile Means - CIP'!$E$515,'Quintile Means - CIP'!$E$520)</c:f>
              <c:numCache>
                <c:formatCode>#,##0</c:formatCode>
                <c:ptCount val="13"/>
                <c:pt idx="0">
                  <c:v>59800</c:v>
                </c:pt>
                <c:pt idx="1">
                  <c:v>67000</c:v>
                </c:pt>
                <c:pt idx="2">
                  <c:v>68500</c:v>
                </c:pt>
                <c:pt idx="3">
                  <c:v>73500</c:v>
                </c:pt>
                <c:pt idx="4">
                  <c:v>77300</c:v>
                </c:pt>
                <c:pt idx="5">
                  <c:v>77600</c:v>
                </c:pt>
                <c:pt idx="6">
                  <c:v>78600</c:v>
                </c:pt>
                <c:pt idx="7">
                  <c:v>79500</c:v>
                </c:pt>
                <c:pt idx="8">
                  <c:v>80700</c:v>
                </c:pt>
                <c:pt idx="9">
                  <c:v>83300</c:v>
                </c:pt>
                <c:pt idx="10">
                  <c:v>86900</c:v>
                </c:pt>
                <c:pt idx="11">
                  <c:v>85300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478912"/>
        <c:axId val="117480448"/>
      </c:lineChart>
      <c:catAx>
        <c:axId val="11747891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>
                <a:lumMod val="75000"/>
                <a:lumOff val="2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480448"/>
        <c:crosses val="autoZero"/>
        <c:auto val="1"/>
        <c:lblAlgn val="ctr"/>
        <c:lblOffset val="100"/>
        <c:noMultiLvlLbl val="0"/>
      </c:catAx>
      <c:valAx>
        <c:axId val="117480448"/>
        <c:scaling>
          <c:orientation val="minMax"/>
          <c:max val="12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;[Red]#,##0" sourceLinked="0"/>
        <c:majorTickMark val="none"/>
        <c:minorTickMark val="none"/>
        <c:tickLblPos val="nextTo"/>
        <c:spPr>
          <a:noFill/>
          <a:ln>
            <a:solidFill>
              <a:sysClr val="windowText" lastClr="000000">
                <a:lumMod val="75000"/>
                <a:lumOff val="25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478912"/>
        <c:crosses val="autoZero"/>
        <c:crossBetween val="between"/>
        <c:majorUnit val="20000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Social Sciences</a:t>
            </a:r>
            <a:endParaRPr lang="en-US" sz="1600" b="1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5"/>
          <c:order val="0"/>
          <c:tx>
            <c:v>80k</c:v>
          </c:tx>
          <c:spPr>
            <a:ln w="28575" cap="rnd">
              <a:solidFill>
                <a:srgbClr val="A5A5A5"/>
              </a:solidFill>
              <a:round/>
            </a:ln>
            <a:effectLst/>
          </c:spPr>
          <c:marker>
            <c:symbol val="none"/>
          </c:marker>
          <c:val>
            <c:numRef>
              <c:f>'Quintile Means - CIP'!$H$2:$H$14</c:f>
              <c:numCache>
                <c:formatCode>_(* #,##0_);_(* \(#,##0\);_(* "-"??_);_(@_)</c:formatCode>
                <c:ptCount val="13"/>
                <c:pt idx="0">
                  <c:v>80000</c:v>
                </c:pt>
                <c:pt idx="1">
                  <c:v>80000</c:v>
                </c:pt>
                <c:pt idx="2">
                  <c:v>80000</c:v>
                </c:pt>
                <c:pt idx="3">
                  <c:v>80000</c:v>
                </c:pt>
                <c:pt idx="4">
                  <c:v>80000</c:v>
                </c:pt>
                <c:pt idx="5">
                  <c:v>80000</c:v>
                </c:pt>
                <c:pt idx="6">
                  <c:v>80000</c:v>
                </c:pt>
                <c:pt idx="7">
                  <c:v>80000</c:v>
                </c:pt>
                <c:pt idx="8">
                  <c:v>80000</c:v>
                </c:pt>
                <c:pt idx="9">
                  <c:v>80000</c:v>
                </c:pt>
                <c:pt idx="10">
                  <c:v>80000</c:v>
                </c:pt>
                <c:pt idx="11">
                  <c:v>80000</c:v>
                </c:pt>
                <c:pt idx="12">
                  <c:v>80000</c:v>
                </c:pt>
              </c:numCache>
            </c:numRef>
          </c:val>
          <c:smooth val="0"/>
        </c:ser>
        <c:ser>
          <c:idx val="4"/>
          <c:order val="1"/>
          <c:tx>
            <c:v>40k</c:v>
          </c:tx>
          <c:spPr>
            <a:ln w="28575" cap="rnd">
              <a:solidFill>
                <a:srgbClr val="A5A5A5"/>
              </a:solidFill>
              <a:round/>
            </a:ln>
            <a:effectLst/>
          </c:spPr>
          <c:marker>
            <c:symbol val="none"/>
          </c:marker>
          <c:val>
            <c:numRef>
              <c:f>'Quintile Means - CIP'!$G$2:$G$14</c:f>
              <c:numCache>
                <c:formatCode>_(* #,##0_);_(* \(#,##0\);_(* "-"??_);_(@_)</c:formatCode>
                <c:ptCount val="13"/>
                <c:pt idx="0">
                  <c:v>40000</c:v>
                </c:pt>
                <c:pt idx="1">
                  <c:v>40000</c:v>
                </c:pt>
                <c:pt idx="2">
                  <c:v>40000</c:v>
                </c:pt>
                <c:pt idx="3">
                  <c:v>40000</c:v>
                </c:pt>
                <c:pt idx="4">
                  <c:v>40000</c:v>
                </c:pt>
                <c:pt idx="5">
                  <c:v>40000</c:v>
                </c:pt>
                <c:pt idx="6">
                  <c:v>40000</c:v>
                </c:pt>
                <c:pt idx="7">
                  <c:v>40000</c:v>
                </c:pt>
                <c:pt idx="8">
                  <c:v>40000</c:v>
                </c:pt>
                <c:pt idx="9">
                  <c:v>40000</c:v>
                </c:pt>
                <c:pt idx="10">
                  <c:v>40000</c:v>
                </c:pt>
                <c:pt idx="11">
                  <c:v>40000</c:v>
                </c:pt>
                <c:pt idx="12">
                  <c:v>40000</c:v>
                </c:pt>
              </c:numCache>
            </c:numRef>
          </c:val>
          <c:smooth val="0"/>
        </c:ser>
        <c:ser>
          <c:idx val="0"/>
          <c:order val="2"/>
          <c:tx>
            <c:v>Q1</c:v>
          </c:tx>
          <c:spPr>
            <a:ln w="28575" cap="rnd">
              <a:solidFill>
                <a:srgbClr val="4F81BD"/>
              </a:solidFill>
              <a:round/>
            </a:ln>
            <a:effectLst/>
          </c:spPr>
          <c:marker>
            <c:symbol val="none"/>
          </c:marker>
          <c:val>
            <c:numRef>
              <c:f>('Quintile Means - CIP'!$E$912,'Quintile Means - CIP'!$E$917,'Quintile Means - CIP'!$E$922,'Quintile Means - CIP'!$E$927,'Quintile Means - CIP'!$E$932,'Quintile Means - CIP'!$E$937,'Quintile Means - CIP'!$E$942,'Quintile Means - CIP'!$E$947,'Quintile Means - CIP'!$E$952,'Quintile Means - CIP'!$E$957,'Quintile Means - CIP'!$E$962,'Quintile Means - CIP'!$E$967,'Quintile Means - CIP'!$E$972)</c:f>
              <c:numCache>
                <c:formatCode>#,##0</c:formatCode>
                <c:ptCount val="13"/>
                <c:pt idx="0">
                  <c:v>9600</c:v>
                </c:pt>
                <c:pt idx="1">
                  <c:v>15800</c:v>
                </c:pt>
                <c:pt idx="2">
                  <c:v>14500</c:v>
                </c:pt>
                <c:pt idx="3">
                  <c:v>17100</c:v>
                </c:pt>
                <c:pt idx="4">
                  <c:v>18100</c:v>
                </c:pt>
                <c:pt idx="5">
                  <c:v>14600</c:v>
                </c:pt>
                <c:pt idx="6">
                  <c:v>17800</c:v>
                </c:pt>
                <c:pt idx="7">
                  <c:v>16200</c:v>
                </c:pt>
                <c:pt idx="8">
                  <c:v>20700</c:v>
                </c:pt>
                <c:pt idx="9">
                  <c:v>23800</c:v>
                </c:pt>
                <c:pt idx="10">
                  <c:v>19400</c:v>
                </c:pt>
                <c:pt idx="11">
                  <c:v>21600</c:v>
                </c:pt>
                <c:pt idx="12">
                  <c:v>22900</c:v>
                </c:pt>
              </c:numCache>
            </c:numRef>
          </c:val>
          <c:smooth val="0"/>
        </c:ser>
        <c:ser>
          <c:idx val="1"/>
          <c:order val="3"/>
          <c:tx>
            <c:v>Q2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('Quintile Means - CIP'!$E$913,'Quintile Means - CIP'!$E$918,'Quintile Means - CIP'!$E$923,'Quintile Means - CIP'!$E$928,'Quintile Means - CIP'!$E$933,'Quintile Means - CIP'!$E$938,'Quintile Means - CIP'!$E$943,'Quintile Means - CIP'!$E$948,'Quintile Means - CIP'!$E$953,'Quintile Means - CIP'!$E$958,'Quintile Means - CIP'!$E$963,'Quintile Means - CIP'!$E$968,'Quintile Means - CIP'!$E$973)</c:f>
              <c:numCache>
                <c:formatCode>#,##0</c:formatCode>
                <c:ptCount val="13"/>
                <c:pt idx="0">
                  <c:v>22800</c:v>
                </c:pt>
                <c:pt idx="1">
                  <c:v>32600</c:v>
                </c:pt>
                <c:pt idx="2">
                  <c:v>35000</c:v>
                </c:pt>
                <c:pt idx="3">
                  <c:v>37300</c:v>
                </c:pt>
                <c:pt idx="4">
                  <c:v>40800</c:v>
                </c:pt>
                <c:pt idx="5">
                  <c:v>42200</c:v>
                </c:pt>
                <c:pt idx="6">
                  <c:v>45800</c:v>
                </c:pt>
                <c:pt idx="7">
                  <c:v>45400</c:v>
                </c:pt>
                <c:pt idx="8">
                  <c:v>47900</c:v>
                </c:pt>
                <c:pt idx="9">
                  <c:v>51400</c:v>
                </c:pt>
                <c:pt idx="10">
                  <c:v>52000</c:v>
                </c:pt>
                <c:pt idx="11">
                  <c:v>56500</c:v>
                </c:pt>
                <c:pt idx="12">
                  <c:v>59300</c:v>
                </c:pt>
              </c:numCache>
            </c:numRef>
          </c:val>
          <c:smooth val="0"/>
        </c:ser>
        <c:ser>
          <c:idx val="2"/>
          <c:order val="4"/>
          <c:tx>
            <c:v>Q3</c:v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val>
            <c:numRef>
              <c:f>('Quintile Means - CIP'!$E$914,'Quintile Means - CIP'!$E$919,'Quintile Means - CIP'!$E$924,'Quintile Means - CIP'!$E$929,'Quintile Means - CIP'!$E$934,'Quintile Means - CIP'!$E$939,'Quintile Means - CIP'!$E$944,'Quintile Means - CIP'!$E$949,'Quintile Means - CIP'!$E$954,'Quintile Means - CIP'!$E$959,'Quintile Means - CIP'!$E$964,'Quintile Means - CIP'!$E$969,'Quintile Means - CIP'!$E$974)</c:f>
              <c:numCache>
                <c:formatCode>#,##0</c:formatCode>
                <c:ptCount val="13"/>
                <c:pt idx="0">
                  <c:v>34100</c:v>
                </c:pt>
                <c:pt idx="1">
                  <c:v>41800</c:v>
                </c:pt>
                <c:pt idx="2">
                  <c:v>45700</c:v>
                </c:pt>
                <c:pt idx="3">
                  <c:v>49500</c:v>
                </c:pt>
                <c:pt idx="4">
                  <c:v>53100</c:v>
                </c:pt>
                <c:pt idx="5">
                  <c:v>55900</c:v>
                </c:pt>
                <c:pt idx="6">
                  <c:v>60700</c:v>
                </c:pt>
                <c:pt idx="7">
                  <c:v>62100</c:v>
                </c:pt>
                <c:pt idx="8">
                  <c:v>64500</c:v>
                </c:pt>
                <c:pt idx="9">
                  <c:v>66400</c:v>
                </c:pt>
                <c:pt idx="10">
                  <c:v>70500</c:v>
                </c:pt>
                <c:pt idx="11">
                  <c:v>74000</c:v>
                </c:pt>
                <c:pt idx="12">
                  <c:v>77400</c:v>
                </c:pt>
              </c:numCache>
            </c:numRef>
          </c:val>
          <c:smooth val="0"/>
        </c:ser>
        <c:ser>
          <c:idx val="3"/>
          <c:order val="5"/>
          <c:tx>
            <c:v>Q4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('Quintile Means - CIP'!$E$915,'Quintile Means - CIP'!$E$920,'Quintile Means - CIP'!$E$925,'Quintile Means - CIP'!$E$930,'Quintile Means - CIP'!$E$935,'Quintile Means - CIP'!$E$940,'Quintile Means - CIP'!$E$945,'Quintile Means - CIP'!$E$950,'Quintile Means - CIP'!$E$955,'Quintile Means - CIP'!$E$960,'Quintile Means - CIP'!$E$965,'Quintile Means - CIP'!$E$970,'Quintile Means - CIP'!$E$975)</c:f>
              <c:numCache>
                <c:formatCode>#,##0</c:formatCode>
                <c:ptCount val="13"/>
                <c:pt idx="0">
                  <c:v>43700</c:v>
                </c:pt>
                <c:pt idx="1">
                  <c:v>51400</c:v>
                </c:pt>
                <c:pt idx="2">
                  <c:v>54900</c:v>
                </c:pt>
                <c:pt idx="3">
                  <c:v>61400</c:v>
                </c:pt>
                <c:pt idx="4">
                  <c:v>68000</c:v>
                </c:pt>
                <c:pt idx="5">
                  <c:v>71000</c:v>
                </c:pt>
                <c:pt idx="6">
                  <c:v>75300</c:v>
                </c:pt>
                <c:pt idx="7">
                  <c:v>78600</c:v>
                </c:pt>
                <c:pt idx="8">
                  <c:v>80700</c:v>
                </c:pt>
                <c:pt idx="9">
                  <c:v>80600</c:v>
                </c:pt>
                <c:pt idx="10">
                  <c:v>87200</c:v>
                </c:pt>
                <c:pt idx="11">
                  <c:v>89100</c:v>
                </c:pt>
                <c:pt idx="12">
                  <c:v>93800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619712"/>
        <c:axId val="117629696"/>
      </c:lineChart>
      <c:catAx>
        <c:axId val="11761971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>
                <a:lumMod val="75000"/>
                <a:lumOff val="2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629696"/>
        <c:crosses val="autoZero"/>
        <c:auto val="1"/>
        <c:lblAlgn val="ctr"/>
        <c:lblOffset val="100"/>
        <c:noMultiLvlLbl val="0"/>
      </c:catAx>
      <c:valAx>
        <c:axId val="117629696"/>
        <c:scaling>
          <c:orientation val="minMax"/>
          <c:max val="12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;[Red]#,##0" sourceLinked="0"/>
        <c:majorTickMark val="none"/>
        <c:minorTickMark val="none"/>
        <c:tickLblPos val="nextTo"/>
        <c:spPr>
          <a:noFill/>
          <a:ln>
            <a:solidFill>
              <a:sysClr val="windowText" lastClr="000000">
                <a:lumMod val="75000"/>
                <a:lumOff val="25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619712"/>
        <c:crosses val="autoZero"/>
        <c:crossBetween val="between"/>
        <c:majorUnit val="20000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Humanities</a:t>
            </a:r>
            <a:endParaRPr lang="en-US" sz="1600" b="1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5"/>
          <c:order val="0"/>
          <c:tx>
            <c:v>80k</c:v>
          </c:tx>
          <c:spPr>
            <a:ln w="28575" cap="rnd">
              <a:solidFill>
                <a:srgbClr val="A5A5A5"/>
              </a:solidFill>
              <a:round/>
            </a:ln>
            <a:effectLst/>
          </c:spPr>
          <c:marker>
            <c:symbol val="none"/>
          </c:marker>
          <c:val>
            <c:numRef>
              <c:f>'Quintile Means - CIP'!$H$2:$H$14</c:f>
              <c:numCache>
                <c:formatCode>_(* #,##0_);_(* \(#,##0\);_(* "-"??_);_(@_)</c:formatCode>
                <c:ptCount val="13"/>
                <c:pt idx="0">
                  <c:v>80000</c:v>
                </c:pt>
                <c:pt idx="1">
                  <c:v>80000</c:v>
                </c:pt>
                <c:pt idx="2">
                  <c:v>80000</c:v>
                </c:pt>
                <c:pt idx="3">
                  <c:v>80000</c:v>
                </c:pt>
                <c:pt idx="4">
                  <c:v>80000</c:v>
                </c:pt>
                <c:pt idx="5">
                  <c:v>80000</c:v>
                </c:pt>
                <c:pt idx="6">
                  <c:v>80000</c:v>
                </c:pt>
                <c:pt idx="7">
                  <c:v>80000</c:v>
                </c:pt>
                <c:pt idx="8">
                  <c:v>80000</c:v>
                </c:pt>
                <c:pt idx="9">
                  <c:v>80000</c:v>
                </c:pt>
                <c:pt idx="10">
                  <c:v>80000</c:v>
                </c:pt>
                <c:pt idx="11">
                  <c:v>80000</c:v>
                </c:pt>
                <c:pt idx="12">
                  <c:v>80000</c:v>
                </c:pt>
              </c:numCache>
            </c:numRef>
          </c:val>
          <c:smooth val="0"/>
        </c:ser>
        <c:ser>
          <c:idx val="4"/>
          <c:order val="1"/>
          <c:tx>
            <c:v>40k</c:v>
          </c:tx>
          <c:spPr>
            <a:ln w="28575" cap="rnd">
              <a:solidFill>
                <a:srgbClr val="A5A5A5"/>
              </a:solidFill>
              <a:round/>
            </a:ln>
            <a:effectLst/>
          </c:spPr>
          <c:marker>
            <c:symbol val="none"/>
          </c:marker>
          <c:val>
            <c:numRef>
              <c:f>'Quintile Means - CIP'!$G$2:$G$14</c:f>
              <c:numCache>
                <c:formatCode>_(* #,##0_);_(* \(#,##0\);_(* "-"??_);_(@_)</c:formatCode>
                <c:ptCount val="13"/>
                <c:pt idx="0">
                  <c:v>40000</c:v>
                </c:pt>
                <c:pt idx="1">
                  <c:v>40000</c:v>
                </c:pt>
                <c:pt idx="2">
                  <c:v>40000</c:v>
                </c:pt>
                <c:pt idx="3">
                  <c:v>40000</c:v>
                </c:pt>
                <c:pt idx="4">
                  <c:v>40000</c:v>
                </c:pt>
                <c:pt idx="5">
                  <c:v>40000</c:v>
                </c:pt>
                <c:pt idx="6">
                  <c:v>40000</c:v>
                </c:pt>
                <c:pt idx="7">
                  <c:v>40000</c:v>
                </c:pt>
                <c:pt idx="8">
                  <c:v>40000</c:v>
                </c:pt>
                <c:pt idx="9">
                  <c:v>40000</c:v>
                </c:pt>
                <c:pt idx="10">
                  <c:v>40000</c:v>
                </c:pt>
                <c:pt idx="11">
                  <c:v>40000</c:v>
                </c:pt>
                <c:pt idx="12">
                  <c:v>40000</c:v>
                </c:pt>
              </c:numCache>
            </c:numRef>
          </c:val>
          <c:smooth val="0"/>
        </c:ser>
        <c:ser>
          <c:idx val="0"/>
          <c:order val="2"/>
          <c:tx>
            <c:v>Q1</c:v>
          </c:tx>
          <c:spPr>
            <a:ln w="28575" cap="rnd">
              <a:solidFill>
                <a:srgbClr val="4F81BD"/>
              </a:solidFill>
              <a:round/>
            </a:ln>
            <a:effectLst/>
          </c:spPr>
          <c:marker>
            <c:symbol val="none"/>
          </c:marker>
          <c:val>
            <c:numRef>
              <c:f>('Quintile Means - CIP'!$E$2277,'Quintile Means - CIP'!$E$2282,'Quintile Means - CIP'!$E$2287,'Quintile Means - CIP'!$E$2292,'Quintile Means - CIP'!$E$2297,'Quintile Means - CIP'!$E$2302,'Quintile Means - CIP'!$E$2307,'Quintile Means - CIP'!$E$2312,'Quintile Means - CIP'!$E$2317,'Quintile Means - CIP'!$E$2322,'Quintile Means - CIP'!$E$2327,'Quintile Means - CIP'!$E$2332,'Quintile Means - CIP'!$E$2337)</c:f>
              <c:numCache>
                <c:formatCode>#,##0</c:formatCode>
                <c:ptCount val="13"/>
                <c:pt idx="0">
                  <c:v>10200</c:v>
                </c:pt>
                <c:pt idx="1">
                  <c:v>11600</c:v>
                </c:pt>
                <c:pt idx="2">
                  <c:v>18700</c:v>
                </c:pt>
                <c:pt idx="3">
                  <c:v>17800</c:v>
                </c:pt>
                <c:pt idx="4">
                  <c:v>17000</c:v>
                </c:pt>
                <c:pt idx="5">
                  <c:v>14500</c:v>
                </c:pt>
                <c:pt idx="6">
                  <c:v>16800</c:v>
                </c:pt>
                <c:pt idx="7">
                  <c:v>17900</c:v>
                </c:pt>
                <c:pt idx="8">
                  <c:v>14400</c:v>
                </c:pt>
                <c:pt idx="9">
                  <c:v>17400</c:v>
                </c:pt>
                <c:pt idx="10">
                  <c:v>14900</c:v>
                </c:pt>
                <c:pt idx="11">
                  <c:v>14300</c:v>
                </c:pt>
                <c:pt idx="12">
                  <c:v>13500</c:v>
                </c:pt>
              </c:numCache>
            </c:numRef>
          </c:val>
          <c:smooth val="0"/>
        </c:ser>
        <c:ser>
          <c:idx val="1"/>
          <c:order val="3"/>
          <c:tx>
            <c:v>Q2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('Quintile Means - CIP'!$E$2278,'Quintile Means - CIP'!$E$2283,'Quintile Means - CIP'!$E$2288,'Quintile Means - CIP'!$E$2293,'Quintile Means - CIP'!$E$2298,'Quintile Means - CIP'!$E$2303,'Quintile Means - CIP'!$E$2308,'Quintile Means - CIP'!$E$2313,'Quintile Means - CIP'!$E$2318,'Quintile Means - CIP'!$E$2323,'Quintile Means - CIP'!$E$2328,'Quintile Means - CIP'!$E$2333,'Quintile Means - CIP'!$E$2338)</c:f>
              <c:numCache>
                <c:formatCode>#,##0</c:formatCode>
                <c:ptCount val="13"/>
                <c:pt idx="0">
                  <c:v>23900</c:v>
                </c:pt>
                <c:pt idx="1">
                  <c:v>30700</c:v>
                </c:pt>
                <c:pt idx="2">
                  <c:v>37000</c:v>
                </c:pt>
                <c:pt idx="3">
                  <c:v>40400</c:v>
                </c:pt>
                <c:pt idx="4">
                  <c:v>39800</c:v>
                </c:pt>
                <c:pt idx="5">
                  <c:v>45000</c:v>
                </c:pt>
                <c:pt idx="6">
                  <c:v>41800</c:v>
                </c:pt>
                <c:pt idx="7">
                  <c:v>43700</c:v>
                </c:pt>
                <c:pt idx="8">
                  <c:v>42200</c:v>
                </c:pt>
                <c:pt idx="9">
                  <c:v>42100</c:v>
                </c:pt>
                <c:pt idx="10">
                  <c:v>41600</c:v>
                </c:pt>
                <c:pt idx="11">
                  <c:v>41100</c:v>
                </c:pt>
                <c:pt idx="12">
                  <c:v>40000</c:v>
                </c:pt>
              </c:numCache>
            </c:numRef>
          </c:val>
          <c:smooth val="0"/>
        </c:ser>
        <c:ser>
          <c:idx val="2"/>
          <c:order val="4"/>
          <c:tx>
            <c:v>Q3</c:v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val>
            <c:numRef>
              <c:f>('Quintile Means - CIP'!$E$2279,'Quintile Means - CIP'!$E$2284,'Quintile Means - CIP'!$E$2289,'Quintile Means - CIP'!$E$2294,'Quintile Means - CIP'!$E$2299,'Quintile Means - CIP'!$E$2304,'Quintile Means - CIP'!$E$2309,'Quintile Means - CIP'!$E$2314,'Quintile Means - CIP'!$E$2319,'Quintile Means - CIP'!$E$2324,'Quintile Means - CIP'!$E$2329,'Quintile Means - CIP'!$E$2334,'Quintile Means - CIP'!$E$2339)</c:f>
              <c:numCache>
                <c:formatCode>#,##0</c:formatCode>
                <c:ptCount val="13"/>
                <c:pt idx="0">
                  <c:v>34400</c:v>
                </c:pt>
                <c:pt idx="1">
                  <c:v>42200</c:v>
                </c:pt>
                <c:pt idx="2">
                  <c:v>49400</c:v>
                </c:pt>
                <c:pt idx="3">
                  <c:v>54900</c:v>
                </c:pt>
                <c:pt idx="4">
                  <c:v>55100</c:v>
                </c:pt>
                <c:pt idx="5">
                  <c:v>55700</c:v>
                </c:pt>
                <c:pt idx="6">
                  <c:v>56700</c:v>
                </c:pt>
                <c:pt idx="7">
                  <c:v>59200</c:v>
                </c:pt>
                <c:pt idx="8">
                  <c:v>59700</c:v>
                </c:pt>
                <c:pt idx="9">
                  <c:v>61600</c:v>
                </c:pt>
                <c:pt idx="10">
                  <c:v>64200</c:v>
                </c:pt>
                <c:pt idx="11">
                  <c:v>66800</c:v>
                </c:pt>
                <c:pt idx="12">
                  <c:v>70900</c:v>
                </c:pt>
              </c:numCache>
            </c:numRef>
          </c:val>
          <c:smooth val="0"/>
        </c:ser>
        <c:ser>
          <c:idx val="3"/>
          <c:order val="5"/>
          <c:tx>
            <c:v>Q4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('Quintile Means - CIP'!$E$2280,'Quintile Means - CIP'!$E$2285,'Quintile Means - CIP'!$E$2290,'Quintile Means - CIP'!$E$2295,'Quintile Means - CIP'!$E$2300,'Quintile Means - CIP'!$E$2305,'Quintile Means - CIP'!$E$2310,'Quintile Means - CIP'!$E$2315,'Quintile Means - CIP'!$E$2320,'Quintile Means - CIP'!$E$2325,'Quintile Means - CIP'!$E$2330,'Quintile Means - CIP'!$E$2335,'Quintile Means - CIP'!$E$2340)</c:f>
              <c:numCache>
                <c:formatCode>#,##0</c:formatCode>
                <c:ptCount val="13"/>
                <c:pt idx="0">
                  <c:v>45100</c:v>
                </c:pt>
                <c:pt idx="1">
                  <c:v>52900</c:v>
                </c:pt>
                <c:pt idx="2">
                  <c:v>60200</c:v>
                </c:pt>
                <c:pt idx="3">
                  <c:v>67500</c:v>
                </c:pt>
                <c:pt idx="4">
                  <c:v>69900</c:v>
                </c:pt>
                <c:pt idx="5">
                  <c:v>69000</c:v>
                </c:pt>
                <c:pt idx="6">
                  <c:v>73900</c:v>
                </c:pt>
                <c:pt idx="7">
                  <c:v>75400</c:v>
                </c:pt>
                <c:pt idx="8">
                  <c:v>79300</c:v>
                </c:pt>
                <c:pt idx="9">
                  <c:v>79400</c:v>
                </c:pt>
                <c:pt idx="10">
                  <c:v>86900</c:v>
                </c:pt>
                <c:pt idx="11">
                  <c:v>87800</c:v>
                </c:pt>
                <c:pt idx="12">
                  <c:v>87700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977856"/>
        <c:axId val="117979392"/>
      </c:lineChart>
      <c:catAx>
        <c:axId val="11797785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>
                <a:lumMod val="75000"/>
                <a:lumOff val="2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979392"/>
        <c:crosses val="autoZero"/>
        <c:auto val="1"/>
        <c:lblAlgn val="ctr"/>
        <c:lblOffset val="100"/>
        <c:noMultiLvlLbl val="0"/>
      </c:catAx>
      <c:valAx>
        <c:axId val="117979392"/>
        <c:scaling>
          <c:orientation val="minMax"/>
          <c:max val="12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;[Red]#,##0" sourceLinked="0"/>
        <c:majorTickMark val="none"/>
        <c:minorTickMark val="none"/>
        <c:tickLblPos val="nextTo"/>
        <c:spPr>
          <a:noFill/>
          <a:ln>
            <a:solidFill>
              <a:sysClr val="windowText" lastClr="000000">
                <a:lumMod val="75000"/>
                <a:lumOff val="25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977856"/>
        <c:crosses val="autoZero"/>
        <c:crossBetween val="between"/>
        <c:majorUnit val="20000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Mathematics and Natural Sciences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40k</c:v>
          </c:tx>
          <c:spPr>
            <a:ln w="28575" cap="rnd">
              <a:solidFill>
                <a:srgbClr val="A5A5A5"/>
              </a:solidFill>
              <a:round/>
            </a:ln>
            <a:effectLst/>
          </c:spPr>
          <c:marker>
            <c:symbol val="none"/>
          </c:marker>
          <c:val>
            <c:numRef>
              <c:f>'Quintile Means - CIP'!$G$2:$G$14</c:f>
              <c:numCache>
                <c:formatCode>_(* #,##0_);_(* \(#,##0\);_(* "-"??_);_(@_)</c:formatCode>
                <c:ptCount val="13"/>
                <c:pt idx="0">
                  <c:v>40000</c:v>
                </c:pt>
                <c:pt idx="1">
                  <c:v>40000</c:v>
                </c:pt>
                <c:pt idx="2">
                  <c:v>40000</c:v>
                </c:pt>
                <c:pt idx="3">
                  <c:v>40000</c:v>
                </c:pt>
                <c:pt idx="4">
                  <c:v>40000</c:v>
                </c:pt>
                <c:pt idx="5">
                  <c:v>40000</c:v>
                </c:pt>
                <c:pt idx="6">
                  <c:v>40000</c:v>
                </c:pt>
                <c:pt idx="7">
                  <c:v>40000</c:v>
                </c:pt>
                <c:pt idx="8">
                  <c:v>40000</c:v>
                </c:pt>
                <c:pt idx="9">
                  <c:v>40000</c:v>
                </c:pt>
                <c:pt idx="10">
                  <c:v>40000</c:v>
                </c:pt>
                <c:pt idx="11">
                  <c:v>40000</c:v>
                </c:pt>
                <c:pt idx="12">
                  <c:v>40000</c:v>
                </c:pt>
              </c:numCache>
            </c:numRef>
          </c:val>
          <c:smooth val="0"/>
        </c:ser>
        <c:ser>
          <c:idx val="1"/>
          <c:order val="1"/>
          <c:tx>
            <c:v>80k</c:v>
          </c:tx>
          <c:spPr>
            <a:ln w="28575" cap="rnd">
              <a:solidFill>
                <a:srgbClr val="A5A5A5"/>
              </a:solidFill>
              <a:round/>
            </a:ln>
            <a:effectLst/>
          </c:spPr>
          <c:marker>
            <c:symbol val="none"/>
          </c:marker>
          <c:val>
            <c:numRef>
              <c:f>'Quintile Means - CIP'!$H$2:$H$14</c:f>
              <c:numCache>
                <c:formatCode>_(* #,##0_);_(* \(#,##0\);_(* "-"??_);_(@_)</c:formatCode>
                <c:ptCount val="13"/>
                <c:pt idx="0">
                  <c:v>80000</c:v>
                </c:pt>
                <c:pt idx="1">
                  <c:v>80000</c:v>
                </c:pt>
                <c:pt idx="2">
                  <c:v>80000</c:v>
                </c:pt>
                <c:pt idx="3">
                  <c:v>80000</c:v>
                </c:pt>
                <c:pt idx="4">
                  <c:v>80000</c:v>
                </c:pt>
                <c:pt idx="5">
                  <c:v>80000</c:v>
                </c:pt>
                <c:pt idx="6">
                  <c:v>80000</c:v>
                </c:pt>
                <c:pt idx="7">
                  <c:v>80000</c:v>
                </c:pt>
                <c:pt idx="8">
                  <c:v>80000</c:v>
                </c:pt>
                <c:pt idx="9">
                  <c:v>80000</c:v>
                </c:pt>
                <c:pt idx="10">
                  <c:v>80000</c:v>
                </c:pt>
                <c:pt idx="11">
                  <c:v>80000</c:v>
                </c:pt>
                <c:pt idx="12">
                  <c:v>80000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8008832"/>
        <c:axId val="118027008"/>
      </c:lineChart>
      <c:catAx>
        <c:axId val="11800883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>
                <a:lumMod val="75000"/>
                <a:lumOff val="2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027008"/>
        <c:crosses val="autoZero"/>
        <c:auto val="1"/>
        <c:lblAlgn val="ctr"/>
        <c:lblOffset val="100"/>
        <c:noMultiLvlLbl val="0"/>
      </c:catAx>
      <c:valAx>
        <c:axId val="118027008"/>
        <c:scaling>
          <c:orientation val="minMax"/>
          <c:max val="12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;[Red]#,##0" sourceLinked="0"/>
        <c:majorTickMark val="none"/>
        <c:minorTickMark val="none"/>
        <c:tickLblPos val="nextTo"/>
        <c:spPr>
          <a:noFill/>
          <a:ln>
            <a:solidFill>
              <a:sysClr val="windowText" lastClr="000000">
                <a:lumMod val="75000"/>
                <a:lumOff val="25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008832"/>
        <c:crosses val="autoZero"/>
        <c:crossBetween val="between"/>
        <c:majorUnit val="20000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Business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Lit>
              <c:formatCode>General</c:formatCode>
              <c:ptCount val="6"/>
              <c:pt idx="0">
                <c:v>2006</c:v>
              </c:pt>
              <c:pt idx="1">
                <c:v>2007</c:v>
              </c:pt>
              <c:pt idx="2">
                <c:v>2008</c:v>
              </c:pt>
              <c:pt idx="3">
                <c:v>2009</c:v>
              </c:pt>
              <c:pt idx="4">
                <c:v>2010</c:v>
              </c:pt>
              <c:pt idx="5">
                <c:v>2011</c:v>
              </c:pt>
            </c:numLit>
          </c:cat>
          <c:val>
            <c:numRef>
              <c:f>('Earnings - CIP'!$D$72,'Earnings - CIP'!$D$78,'Earnings - CIP'!$D$83,'Earnings - CIP'!$D$87,'Earnings - CIP'!$D$90,'Earnings - CIP'!$D$92)</c:f>
              <c:numCache>
                <c:formatCode>#,##0</c:formatCode>
                <c:ptCount val="6"/>
                <c:pt idx="0">
                  <c:v>43000</c:v>
                </c:pt>
                <c:pt idx="1">
                  <c:v>46800</c:v>
                </c:pt>
                <c:pt idx="2">
                  <c:v>46800</c:v>
                </c:pt>
                <c:pt idx="3">
                  <c:v>46500</c:v>
                </c:pt>
                <c:pt idx="4">
                  <c:v>43000</c:v>
                </c:pt>
                <c:pt idx="5">
                  <c:v>44500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8511488"/>
        <c:axId val="118513024"/>
      </c:lineChart>
      <c:catAx>
        <c:axId val="118511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513024"/>
        <c:crosses val="autoZero"/>
        <c:auto val="1"/>
        <c:lblAlgn val="ctr"/>
        <c:lblOffset val="100"/>
        <c:noMultiLvlLbl val="0"/>
      </c:catAx>
      <c:valAx>
        <c:axId val="118513024"/>
        <c:scaling>
          <c:orientation val="minMax"/>
          <c:max val="60000"/>
          <c:min val="3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511488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Health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Lit>
              <c:formatCode>General</c:formatCode>
              <c:ptCount val="6"/>
              <c:pt idx="0">
                <c:v>2006</c:v>
              </c:pt>
              <c:pt idx="1">
                <c:v>2007</c:v>
              </c:pt>
              <c:pt idx="2">
                <c:v>2008</c:v>
              </c:pt>
              <c:pt idx="3">
                <c:v>2009</c:v>
              </c:pt>
              <c:pt idx="4">
                <c:v>2010</c:v>
              </c:pt>
              <c:pt idx="5">
                <c:v>2011</c:v>
              </c:pt>
            </c:numLit>
          </c:cat>
          <c:val>
            <c:numRef>
              <c:f>('Earnings - CIP'!$D$163,'Earnings - CIP'!$D$169,'Earnings - CIP'!$D$174,'Earnings - CIP'!$D$178,'Earnings - CIP'!$D$181,'Earnings - CIP'!$D$183)</c:f>
              <c:numCache>
                <c:formatCode>#,##0</c:formatCode>
                <c:ptCount val="6"/>
                <c:pt idx="0">
                  <c:v>56000</c:v>
                </c:pt>
                <c:pt idx="1">
                  <c:v>59300</c:v>
                </c:pt>
                <c:pt idx="2">
                  <c:v>59100</c:v>
                </c:pt>
                <c:pt idx="3">
                  <c:v>58500</c:v>
                </c:pt>
                <c:pt idx="4">
                  <c:v>57100</c:v>
                </c:pt>
                <c:pt idx="5">
                  <c:v>54100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730752"/>
        <c:axId val="124732544"/>
      </c:lineChart>
      <c:catAx>
        <c:axId val="124730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732544"/>
        <c:crosses val="autoZero"/>
        <c:auto val="1"/>
        <c:lblAlgn val="ctr"/>
        <c:lblOffset val="100"/>
        <c:noMultiLvlLbl val="0"/>
      </c:catAx>
      <c:valAx>
        <c:axId val="124732544"/>
        <c:scaling>
          <c:orientation val="minMax"/>
          <c:max val="60000"/>
          <c:min val="3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730752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Social Science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Lit>
              <c:formatCode>General</c:formatCode>
              <c:ptCount val="6"/>
              <c:pt idx="0">
                <c:v>2006</c:v>
              </c:pt>
              <c:pt idx="1">
                <c:v>2007</c:v>
              </c:pt>
              <c:pt idx="2">
                <c:v>2008</c:v>
              </c:pt>
              <c:pt idx="3">
                <c:v>2009</c:v>
              </c:pt>
              <c:pt idx="4">
                <c:v>2010</c:v>
              </c:pt>
              <c:pt idx="5">
                <c:v>2011</c:v>
              </c:pt>
            </c:numLit>
          </c:cat>
          <c:val>
            <c:numRef>
              <c:f>('Earnings - CIP'!$D$254,'Earnings - CIP'!$D$260,'Earnings - CIP'!$D$265,'Earnings - CIP'!$D$269,'Earnings - CIP'!$D$272,'Earnings - CIP'!$D$274)</c:f>
              <c:numCache>
                <c:formatCode>#,##0</c:formatCode>
                <c:ptCount val="6"/>
                <c:pt idx="0">
                  <c:v>38500</c:v>
                </c:pt>
                <c:pt idx="1">
                  <c:v>39100</c:v>
                </c:pt>
                <c:pt idx="2">
                  <c:v>38100</c:v>
                </c:pt>
                <c:pt idx="3">
                  <c:v>41100</c:v>
                </c:pt>
                <c:pt idx="4">
                  <c:v>38700</c:v>
                </c:pt>
                <c:pt idx="5">
                  <c:v>35400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765312"/>
        <c:axId val="124766848"/>
      </c:lineChart>
      <c:catAx>
        <c:axId val="124765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766848"/>
        <c:crosses val="autoZero"/>
        <c:auto val="1"/>
        <c:lblAlgn val="ctr"/>
        <c:lblOffset val="100"/>
        <c:noMultiLvlLbl val="0"/>
      </c:catAx>
      <c:valAx>
        <c:axId val="124766848"/>
        <c:scaling>
          <c:orientation val="minMax"/>
          <c:max val="60000"/>
          <c:min val="3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765312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4"/>
          <c:order val="0"/>
          <c:tx>
            <c:v>40k</c:v>
          </c:tx>
          <c:spPr>
            <a:ln w="28575" cap="rnd">
              <a:solidFill>
                <a:srgbClr val="A5A5A5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CIP'!$I$2:$I$14</c:f>
              <c:numCache>
                <c:formatCode>#,##0</c:formatCode>
                <c:ptCount val="13"/>
                <c:pt idx="0">
                  <c:v>40000</c:v>
                </c:pt>
                <c:pt idx="1">
                  <c:v>40000</c:v>
                </c:pt>
                <c:pt idx="2">
                  <c:v>40000</c:v>
                </c:pt>
                <c:pt idx="3">
                  <c:v>40000</c:v>
                </c:pt>
                <c:pt idx="4">
                  <c:v>40000</c:v>
                </c:pt>
                <c:pt idx="5">
                  <c:v>40000</c:v>
                </c:pt>
                <c:pt idx="6">
                  <c:v>40000</c:v>
                </c:pt>
                <c:pt idx="7">
                  <c:v>40000</c:v>
                </c:pt>
                <c:pt idx="8">
                  <c:v>40000</c:v>
                </c:pt>
                <c:pt idx="9">
                  <c:v>40000</c:v>
                </c:pt>
                <c:pt idx="10">
                  <c:v>40000</c:v>
                </c:pt>
                <c:pt idx="11">
                  <c:v>40000</c:v>
                </c:pt>
                <c:pt idx="12">
                  <c:v>40000</c:v>
                </c:pt>
              </c:numCache>
            </c:numRef>
          </c:val>
          <c:smooth val="0"/>
        </c:ser>
        <c:ser>
          <c:idx val="5"/>
          <c:order val="1"/>
          <c:tx>
            <c:v>80k</c:v>
          </c:tx>
          <c:spPr>
            <a:ln w="28575" cap="rnd">
              <a:solidFill>
                <a:srgbClr val="A5A5A5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CIP'!$H$2:$H$14</c:f>
              <c:numCache>
                <c:formatCode>#,##0</c:formatCode>
                <c:ptCount val="13"/>
                <c:pt idx="0">
                  <c:v>80000</c:v>
                </c:pt>
                <c:pt idx="1">
                  <c:v>80000</c:v>
                </c:pt>
                <c:pt idx="2">
                  <c:v>80000</c:v>
                </c:pt>
                <c:pt idx="3">
                  <c:v>80000</c:v>
                </c:pt>
                <c:pt idx="4">
                  <c:v>80000</c:v>
                </c:pt>
                <c:pt idx="5">
                  <c:v>80000</c:v>
                </c:pt>
                <c:pt idx="6">
                  <c:v>80000</c:v>
                </c:pt>
                <c:pt idx="7">
                  <c:v>80000</c:v>
                </c:pt>
                <c:pt idx="8">
                  <c:v>80000</c:v>
                </c:pt>
                <c:pt idx="9">
                  <c:v>80000</c:v>
                </c:pt>
                <c:pt idx="10">
                  <c:v>80000</c:v>
                </c:pt>
                <c:pt idx="11">
                  <c:v>80000</c:v>
                </c:pt>
                <c:pt idx="12">
                  <c:v>80000</c:v>
                </c:pt>
              </c:numCache>
            </c:numRef>
          </c:val>
          <c:smooth val="0"/>
        </c:ser>
        <c:ser>
          <c:idx val="0"/>
          <c:order val="2"/>
          <c:tx>
            <c:v>1998</c:v>
          </c:tx>
          <c:spPr>
            <a:ln w="28575" cap="rnd">
              <a:solidFill>
                <a:srgbClr val="4F81BD"/>
              </a:solidFill>
              <a:round/>
            </a:ln>
            <a:effectLst/>
          </c:spPr>
          <c:marker>
            <c:symbol val="none"/>
          </c:marker>
          <c:dPt>
            <c:idx val="3"/>
            <c:bubble3D val="0"/>
            <c:spPr>
              <a:ln w="28575" cap="rnd">
                <a:noFill/>
                <a:round/>
              </a:ln>
              <a:effectLst/>
            </c:spPr>
          </c:dPt>
          <c:dPt>
            <c:idx val="4"/>
            <c:bubble3D val="0"/>
            <c:spPr>
              <a:ln w="28575" cap="rnd">
                <a:noFill/>
                <a:round/>
              </a:ln>
              <a:effectLst/>
            </c:spPr>
          </c:dPt>
          <c:dPt>
            <c:idx val="5"/>
            <c:bubble3D val="0"/>
            <c:spPr>
              <a:ln w="28575" cap="rnd">
                <a:noFill/>
                <a:round/>
              </a:ln>
              <a:effectLst/>
            </c:spPr>
          </c:dPt>
          <c:dPt>
            <c:idx val="6"/>
            <c:bubble3D val="0"/>
            <c:spPr>
              <a:ln w="28575" cap="rnd">
                <a:noFill/>
                <a:round/>
              </a:ln>
              <a:effectLst/>
            </c:spPr>
          </c:dPt>
          <c:dPt>
            <c:idx val="7"/>
            <c:bubble3D val="0"/>
            <c:spPr>
              <a:ln w="28575" cap="rnd">
                <a:noFill/>
                <a:round/>
              </a:ln>
              <a:effectLst/>
            </c:spPr>
          </c:dPt>
          <c:dPt>
            <c:idx val="8"/>
            <c:bubble3D val="0"/>
            <c:spPr>
              <a:ln w="28575" cap="rnd">
                <a:noFill/>
                <a:round/>
              </a:ln>
              <a:effectLst/>
            </c:spPr>
          </c:dPt>
          <c:dPt>
            <c:idx val="9"/>
            <c:bubble3D val="0"/>
            <c:spPr>
              <a:ln w="28575" cap="rnd">
                <a:noFill/>
                <a:round/>
              </a:ln>
              <a:effectLst/>
            </c:spPr>
          </c:dPt>
          <c:dPt>
            <c:idx val="10"/>
            <c:bubble3D val="0"/>
            <c:spPr>
              <a:ln w="28575" cap="rnd">
                <a:noFill/>
                <a:round/>
              </a:ln>
              <a:effectLst/>
            </c:spPr>
          </c:dPt>
          <c:dPt>
            <c:idx val="11"/>
            <c:bubble3D val="0"/>
            <c:spPr>
              <a:ln w="28575" cap="rnd">
                <a:noFill/>
                <a:round/>
              </a:ln>
              <a:effectLst/>
            </c:spPr>
          </c:dPt>
          <c:dPt>
            <c:idx val="12"/>
            <c:bubble3D val="0"/>
            <c:spPr>
              <a:ln w="28575" cap="rnd">
                <a:noFill/>
                <a:round/>
              </a:ln>
              <a:effectLst/>
            </c:spPr>
          </c:dPt>
          <c:val>
            <c:numRef>
              <c:f>'Earnings - CIP'!$D$184:$D$196</c:f>
              <c:numCache>
                <c:formatCode>#,##0</c:formatCode>
                <c:ptCount val="13"/>
                <c:pt idx="0">
                  <c:v>35400</c:v>
                </c:pt>
                <c:pt idx="1">
                  <c:v>43200</c:v>
                </c:pt>
                <c:pt idx="2">
                  <c:v>46400</c:v>
                </c:pt>
                <c:pt idx="3">
                  <c:v>50300</c:v>
                </c:pt>
                <c:pt idx="4">
                  <c:v>54300</c:v>
                </c:pt>
                <c:pt idx="5">
                  <c:v>56300</c:v>
                </c:pt>
                <c:pt idx="6">
                  <c:v>60700</c:v>
                </c:pt>
                <c:pt idx="7">
                  <c:v>62100</c:v>
                </c:pt>
                <c:pt idx="8">
                  <c:v>64200</c:v>
                </c:pt>
                <c:pt idx="9">
                  <c:v>67100</c:v>
                </c:pt>
                <c:pt idx="10">
                  <c:v>69700</c:v>
                </c:pt>
                <c:pt idx="11">
                  <c:v>72700</c:v>
                </c:pt>
                <c:pt idx="12">
                  <c:v>76700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047232"/>
        <c:axId val="94065408"/>
      </c:lineChart>
      <c:catAx>
        <c:axId val="9404723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>
                <a:lumMod val="75000"/>
                <a:lumOff val="2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065408"/>
        <c:crosses val="autoZero"/>
        <c:auto val="1"/>
        <c:lblAlgn val="ctr"/>
        <c:lblOffset val="100"/>
        <c:noMultiLvlLbl val="0"/>
      </c:catAx>
      <c:valAx>
        <c:axId val="94065408"/>
        <c:scaling>
          <c:orientation val="minMax"/>
          <c:max val="12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solidFill>
              <a:sysClr val="windowText" lastClr="000000">
                <a:lumMod val="75000"/>
                <a:lumOff val="25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047232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Mathematics and Natural Sciences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Lit>
              <c:formatCode>General</c:formatCode>
              <c:ptCount val="6"/>
              <c:pt idx="0">
                <c:v>2006</c:v>
              </c:pt>
              <c:pt idx="1">
                <c:v>2007</c:v>
              </c:pt>
              <c:pt idx="2">
                <c:v>2008</c:v>
              </c:pt>
              <c:pt idx="3">
                <c:v>2009</c:v>
              </c:pt>
              <c:pt idx="4">
                <c:v>2010</c:v>
              </c:pt>
              <c:pt idx="5">
                <c:v>2011</c:v>
              </c:pt>
            </c:numLit>
          </c:cat>
          <c:val>
            <c:numRef>
              <c:f>('Earnings - CIP'!$D$345,'Earnings - CIP'!$D$351,'Earnings - CIP'!$D$356,'Earnings - CIP'!$D$360,'Earnings - CIP'!$D$363,'Earnings - CIP'!$D$365)</c:f>
              <c:numCache>
                <c:formatCode>#,##0</c:formatCode>
                <c:ptCount val="6"/>
                <c:pt idx="0">
                  <c:v>38400</c:v>
                </c:pt>
                <c:pt idx="1">
                  <c:v>39000</c:v>
                </c:pt>
                <c:pt idx="2">
                  <c:v>36100</c:v>
                </c:pt>
                <c:pt idx="3">
                  <c:v>41600</c:v>
                </c:pt>
                <c:pt idx="4">
                  <c:v>36200</c:v>
                </c:pt>
                <c:pt idx="5">
                  <c:v>37700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803712"/>
        <c:axId val="124809600"/>
      </c:lineChart>
      <c:catAx>
        <c:axId val="12480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809600"/>
        <c:crosses val="autoZero"/>
        <c:auto val="1"/>
        <c:lblAlgn val="ctr"/>
        <c:lblOffset val="100"/>
        <c:noMultiLvlLbl val="0"/>
      </c:catAx>
      <c:valAx>
        <c:axId val="124809600"/>
        <c:scaling>
          <c:orientation val="minMax"/>
          <c:max val="60000"/>
          <c:min val="3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803712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Engineering</a:t>
            </a:r>
            <a:r>
              <a:rPr lang="en-US" sz="1600" b="1" baseline="0"/>
              <a:t> and Computer Sciences</a:t>
            </a:r>
            <a:endParaRPr lang="en-US" sz="1600" b="1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Lit>
              <c:formatCode>General</c:formatCode>
              <c:ptCount val="6"/>
              <c:pt idx="0">
                <c:v>2006</c:v>
              </c:pt>
              <c:pt idx="1">
                <c:v>2007</c:v>
              </c:pt>
              <c:pt idx="2">
                <c:v>2008</c:v>
              </c:pt>
              <c:pt idx="3">
                <c:v>2009</c:v>
              </c:pt>
              <c:pt idx="4">
                <c:v>2010</c:v>
              </c:pt>
              <c:pt idx="5">
                <c:v>2011</c:v>
              </c:pt>
            </c:numLit>
          </c:cat>
          <c:val>
            <c:numRef>
              <c:f>('Earnings - CIP'!$D$436,'Earnings - CIP'!$D$442,'Earnings - CIP'!$D$447,'Earnings - CIP'!$D$451,'Earnings - CIP'!$D$454,'Earnings - CIP'!$D$456)</c:f>
              <c:numCache>
                <c:formatCode>#,##0</c:formatCode>
                <c:ptCount val="6"/>
                <c:pt idx="0">
                  <c:v>47300</c:v>
                </c:pt>
                <c:pt idx="1">
                  <c:v>52800</c:v>
                </c:pt>
                <c:pt idx="2">
                  <c:v>53700</c:v>
                </c:pt>
                <c:pt idx="3">
                  <c:v>53500</c:v>
                </c:pt>
                <c:pt idx="4">
                  <c:v>51000</c:v>
                </c:pt>
                <c:pt idx="5">
                  <c:v>51000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854656"/>
        <c:axId val="124856192"/>
      </c:lineChart>
      <c:catAx>
        <c:axId val="124854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856192"/>
        <c:crosses val="autoZero"/>
        <c:auto val="1"/>
        <c:lblAlgn val="ctr"/>
        <c:lblOffset val="100"/>
        <c:noMultiLvlLbl val="0"/>
      </c:catAx>
      <c:valAx>
        <c:axId val="124856192"/>
        <c:scaling>
          <c:orientation val="minMax"/>
          <c:max val="60000"/>
          <c:min val="3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854656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Humanities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Lit>
              <c:formatCode>General</c:formatCode>
              <c:ptCount val="6"/>
              <c:pt idx="0">
                <c:v>2006</c:v>
              </c:pt>
              <c:pt idx="1">
                <c:v>2007</c:v>
              </c:pt>
              <c:pt idx="2">
                <c:v>2008</c:v>
              </c:pt>
              <c:pt idx="3">
                <c:v>2009</c:v>
              </c:pt>
              <c:pt idx="4">
                <c:v>2010</c:v>
              </c:pt>
              <c:pt idx="5">
                <c:v>2011</c:v>
              </c:pt>
            </c:numLit>
          </c:cat>
          <c:val>
            <c:numRef>
              <c:f>('Earnings - CIP'!$D$527,'Earnings - CIP'!$D$533,'Earnings - CIP'!$D$538,'Earnings - CIP'!$D$542,'Earnings - CIP'!$D$545,'Earnings - CIP'!$D$547)</c:f>
              <c:numCache>
                <c:formatCode>#,##0</c:formatCode>
                <c:ptCount val="6"/>
                <c:pt idx="0">
                  <c:v>38300</c:v>
                </c:pt>
                <c:pt idx="1">
                  <c:v>38000</c:v>
                </c:pt>
                <c:pt idx="2">
                  <c:v>39500</c:v>
                </c:pt>
                <c:pt idx="3">
                  <c:v>38700</c:v>
                </c:pt>
                <c:pt idx="4">
                  <c:v>36100</c:v>
                </c:pt>
                <c:pt idx="5">
                  <c:v>36100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884864"/>
        <c:axId val="124886400"/>
      </c:lineChart>
      <c:catAx>
        <c:axId val="124884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886400"/>
        <c:crosses val="autoZero"/>
        <c:auto val="1"/>
        <c:lblAlgn val="ctr"/>
        <c:lblOffset val="100"/>
        <c:noMultiLvlLbl val="0"/>
      </c:catAx>
      <c:valAx>
        <c:axId val="124886400"/>
        <c:scaling>
          <c:orientation val="minMax"/>
          <c:max val="60000"/>
          <c:min val="3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884864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4"/>
          <c:order val="0"/>
          <c:tx>
            <c:v>40k</c:v>
          </c:tx>
          <c:spPr>
            <a:ln w="28575" cap="rnd">
              <a:solidFill>
                <a:srgbClr val="A5A5A5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CIP'!$I$2:$I$14</c:f>
              <c:numCache>
                <c:formatCode>#,##0</c:formatCode>
                <c:ptCount val="13"/>
                <c:pt idx="0">
                  <c:v>40000</c:v>
                </c:pt>
                <c:pt idx="1">
                  <c:v>40000</c:v>
                </c:pt>
                <c:pt idx="2">
                  <c:v>40000</c:v>
                </c:pt>
                <c:pt idx="3">
                  <c:v>40000</c:v>
                </c:pt>
                <c:pt idx="4">
                  <c:v>40000</c:v>
                </c:pt>
                <c:pt idx="5">
                  <c:v>40000</c:v>
                </c:pt>
                <c:pt idx="6">
                  <c:v>40000</c:v>
                </c:pt>
                <c:pt idx="7">
                  <c:v>40000</c:v>
                </c:pt>
                <c:pt idx="8">
                  <c:v>40000</c:v>
                </c:pt>
                <c:pt idx="9">
                  <c:v>40000</c:v>
                </c:pt>
                <c:pt idx="10">
                  <c:v>40000</c:v>
                </c:pt>
                <c:pt idx="11">
                  <c:v>40000</c:v>
                </c:pt>
                <c:pt idx="12">
                  <c:v>40000</c:v>
                </c:pt>
              </c:numCache>
            </c:numRef>
          </c:val>
          <c:smooth val="0"/>
        </c:ser>
        <c:ser>
          <c:idx val="5"/>
          <c:order val="1"/>
          <c:tx>
            <c:v>80k</c:v>
          </c:tx>
          <c:spPr>
            <a:ln w="28575" cap="rnd">
              <a:solidFill>
                <a:srgbClr val="A5A5A5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CIP'!$H$2:$H$14</c:f>
              <c:numCache>
                <c:formatCode>#,##0</c:formatCode>
                <c:ptCount val="13"/>
                <c:pt idx="0">
                  <c:v>80000</c:v>
                </c:pt>
                <c:pt idx="1">
                  <c:v>80000</c:v>
                </c:pt>
                <c:pt idx="2">
                  <c:v>80000</c:v>
                </c:pt>
                <c:pt idx="3">
                  <c:v>80000</c:v>
                </c:pt>
                <c:pt idx="4">
                  <c:v>80000</c:v>
                </c:pt>
                <c:pt idx="5">
                  <c:v>80000</c:v>
                </c:pt>
                <c:pt idx="6">
                  <c:v>80000</c:v>
                </c:pt>
                <c:pt idx="7">
                  <c:v>80000</c:v>
                </c:pt>
                <c:pt idx="8">
                  <c:v>80000</c:v>
                </c:pt>
                <c:pt idx="9">
                  <c:v>80000</c:v>
                </c:pt>
                <c:pt idx="10">
                  <c:v>80000</c:v>
                </c:pt>
                <c:pt idx="11">
                  <c:v>80000</c:v>
                </c:pt>
                <c:pt idx="12">
                  <c:v>80000</c:v>
                </c:pt>
              </c:numCache>
            </c:numRef>
          </c:val>
          <c:smooth val="0"/>
        </c:ser>
        <c:ser>
          <c:idx val="0"/>
          <c:order val="2"/>
          <c:tx>
            <c:v>1998</c:v>
          </c:tx>
          <c:spPr>
            <a:ln w="28575" cap="rnd">
              <a:solidFill>
                <a:srgbClr val="4F81BD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CIP'!$D$184:$D$196</c:f>
              <c:numCache>
                <c:formatCode>#,##0</c:formatCode>
                <c:ptCount val="13"/>
                <c:pt idx="0">
                  <c:v>35400</c:v>
                </c:pt>
                <c:pt idx="1">
                  <c:v>43200</c:v>
                </c:pt>
                <c:pt idx="2">
                  <c:v>46400</c:v>
                </c:pt>
                <c:pt idx="3">
                  <c:v>50300</c:v>
                </c:pt>
                <c:pt idx="4">
                  <c:v>54300</c:v>
                </c:pt>
                <c:pt idx="5">
                  <c:v>56300</c:v>
                </c:pt>
                <c:pt idx="6">
                  <c:v>60700</c:v>
                </c:pt>
                <c:pt idx="7">
                  <c:v>62100</c:v>
                </c:pt>
                <c:pt idx="8">
                  <c:v>64200</c:v>
                </c:pt>
                <c:pt idx="9">
                  <c:v>67100</c:v>
                </c:pt>
                <c:pt idx="10">
                  <c:v>69700</c:v>
                </c:pt>
                <c:pt idx="11">
                  <c:v>72700</c:v>
                </c:pt>
                <c:pt idx="12">
                  <c:v>76700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100480"/>
        <c:axId val="94102272"/>
      </c:lineChart>
      <c:catAx>
        <c:axId val="9410048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>
                <a:lumMod val="75000"/>
                <a:lumOff val="2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102272"/>
        <c:crosses val="autoZero"/>
        <c:auto val="1"/>
        <c:lblAlgn val="ctr"/>
        <c:lblOffset val="100"/>
        <c:noMultiLvlLbl val="0"/>
      </c:catAx>
      <c:valAx>
        <c:axId val="94102272"/>
        <c:scaling>
          <c:orientation val="minMax"/>
          <c:max val="12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solidFill>
              <a:sysClr val="windowText" lastClr="000000">
                <a:lumMod val="75000"/>
                <a:lumOff val="25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100480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4"/>
          <c:order val="0"/>
          <c:tx>
            <c:v>40k</c:v>
          </c:tx>
          <c:spPr>
            <a:ln w="28575" cap="rnd">
              <a:solidFill>
                <a:srgbClr val="A5A5A5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CIP'!$I$2:$I$14</c:f>
              <c:numCache>
                <c:formatCode>#,##0</c:formatCode>
                <c:ptCount val="13"/>
                <c:pt idx="0">
                  <c:v>40000</c:v>
                </c:pt>
                <c:pt idx="1">
                  <c:v>40000</c:v>
                </c:pt>
                <c:pt idx="2">
                  <c:v>40000</c:v>
                </c:pt>
                <c:pt idx="3">
                  <c:v>40000</c:v>
                </c:pt>
                <c:pt idx="4">
                  <c:v>40000</c:v>
                </c:pt>
                <c:pt idx="5">
                  <c:v>40000</c:v>
                </c:pt>
                <c:pt idx="6">
                  <c:v>40000</c:v>
                </c:pt>
                <c:pt idx="7">
                  <c:v>40000</c:v>
                </c:pt>
                <c:pt idx="8">
                  <c:v>40000</c:v>
                </c:pt>
                <c:pt idx="9">
                  <c:v>40000</c:v>
                </c:pt>
                <c:pt idx="10">
                  <c:v>40000</c:v>
                </c:pt>
                <c:pt idx="11">
                  <c:v>40000</c:v>
                </c:pt>
                <c:pt idx="12">
                  <c:v>40000</c:v>
                </c:pt>
              </c:numCache>
            </c:numRef>
          </c:val>
          <c:smooth val="0"/>
        </c:ser>
        <c:ser>
          <c:idx val="5"/>
          <c:order val="1"/>
          <c:tx>
            <c:v>80k</c:v>
          </c:tx>
          <c:spPr>
            <a:ln w="28575" cap="rnd">
              <a:solidFill>
                <a:srgbClr val="A5A5A5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CIP'!$H$2:$H$14</c:f>
              <c:numCache>
                <c:formatCode>#,##0</c:formatCode>
                <c:ptCount val="13"/>
                <c:pt idx="0">
                  <c:v>80000</c:v>
                </c:pt>
                <c:pt idx="1">
                  <c:v>80000</c:v>
                </c:pt>
                <c:pt idx="2">
                  <c:v>80000</c:v>
                </c:pt>
                <c:pt idx="3">
                  <c:v>80000</c:v>
                </c:pt>
                <c:pt idx="4">
                  <c:v>80000</c:v>
                </c:pt>
                <c:pt idx="5">
                  <c:v>80000</c:v>
                </c:pt>
                <c:pt idx="6">
                  <c:v>80000</c:v>
                </c:pt>
                <c:pt idx="7">
                  <c:v>80000</c:v>
                </c:pt>
                <c:pt idx="8">
                  <c:v>80000</c:v>
                </c:pt>
                <c:pt idx="9">
                  <c:v>80000</c:v>
                </c:pt>
                <c:pt idx="10">
                  <c:v>80000</c:v>
                </c:pt>
                <c:pt idx="11">
                  <c:v>80000</c:v>
                </c:pt>
                <c:pt idx="12">
                  <c:v>80000</c:v>
                </c:pt>
              </c:numCache>
            </c:numRef>
          </c:val>
          <c:smooth val="0"/>
        </c:ser>
        <c:ser>
          <c:idx val="0"/>
          <c:order val="2"/>
          <c:tx>
            <c:v>1998</c:v>
          </c:tx>
          <c:spPr>
            <a:ln w="28575" cap="rnd">
              <a:solidFill>
                <a:srgbClr val="4F81BD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CIP'!$D$184:$D$196</c:f>
              <c:numCache>
                <c:formatCode>#,##0</c:formatCode>
                <c:ptCount val="13"/>
                <c:pt idx="0">
                  <c:v>35400</c:v>
                </c:pt>
                <c:pt idx="1">
                  <c:v>43200</c:v>
                </c:pt>
                <c:pt idx="2">
                  <c:v>46400</c:v>
                </c:pt>
                <c:pt idx="3">
                  <c:v>50300</c:v>
                </c:pt>
                <c:pt idx="4">
                  <c:v>54300</c:v>
                </c:pt>
                <c:pt idx="5">
                  <c:v>56300</c:v>
                </c:pt>
                <c:pt idx="6">
                  <c:v>60700</c:v>
                </c:pt>
                <c:pt idx="7">
                  <c:v>62100</c:v>
                </c:pt>
                <c:pt idx="8">
                  <c:v>64200</c:v>
                </c:pt>
                <c:pt idx="9">
                  <c:v>67100</c:v>
                </c:pt>
                <c:pt idx="10">
                  <c:v>69700</c:v>
                </c:pt>
                <c:pt idx="11">
                  <c:v>72700</c:v>
                </c:pt>
                <c:pt idx="12">
                  <c:v>76700</c:v>
                </c:pt>
              </c:numCache>
            </c:numRef>
          </c:val>
          <c:smooth val="0"/>
        </c:ser>
        <c:ser>
          <c:idx val="1"/>
          <c:order val="3"/>
          <c:tx>
            <c:v>2000</c:v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CIP'!$D$209:$D$219</c:f>
              <c:numCache>
                <c:formatCode>#,##0</c:formatCode>
                <c:ptCount val="11"/>
                <c:pt idx="0">
                  <c:v>38800</c:v>
                </c:pt>
                <c:pt idx="1">
                  <c:v>44000</c:v>
                </c:pt>
                <c:pt idx="2">
                  <c:v>47800</c:v>
                </c:pt>
                <c:pt idx="3">
                  <c:v>50000</c:v>
                </c:pt>
                <c:pt idx="4">
                  <c:v>53500</c:v>
                </c:pt>
                <c:pt idx="5">
                  <c:v>56300</c:v>
                </c:pt>
                <c:pt idx="6">
                  <c:v>59400</c:v>
                </c:pt>
                <c:pt idx="7">
                  <c:v>59700</c:v>
                </c:pt>
                <c:pt idx="8">
                  <c:v>63800</c:v>
                </c:pt>
                <c:pt idx="9">
                  <c:v>66100</c:v>
                </c:pt>
                <c:pt idx="10">
                  <c:v>71300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289920"/>
        <c:axId val="94291456"/>
      </c:lineChart>
      <c:catAx>
        <c:axId val="9428992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>
                <a:lumMod val="75000"/>
                <a:lumOff val="2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291456"/>
        <c:crosses val="autoZero"/>
        <c:auto val="1"/>
        <c:lblAlgn val="ctr"/>
        <c:lblOffset val="100"/>
        <c:noMultiLvlLbl val="0"/>
      </c:catAx>
      <c:valAx>
        <c:axId val="94291456"/>
        <c:scaling>
          <c:orientation val="minMax"/>
          <c:max val="12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solidFill>
              <a:sysClr val="windowText" lastClr="000000">
                <a:lumMod val="75000"/>
                <a:lumOff val="25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289920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4"/>
          <c:order val="0"/>
          <c:tx>
            <c:v>40k</c:v>
          </c:tx>
          <c:spPr>
            <a:ln w="28575" cap="rnd">
              <a:solidFill>
                <a:srgbClr val="A5A5A5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CIP'!$I$2:$I$14</c:f>
              <c:numCache>
                <c:formatCode>#,##0</c:formatCode>
                <c:ptCount val="13"/>
                <c:pt idx="0">
                  <c:v>40000</c:v>
                </c:pt>
                <c:pt idx="1">
                  <c:v>40000</c:v>
                </c:pt>
                <c:pt idx="2">
                  <c:v>40000</c:v>
                </c:pt>
                <c:pt idx="3">
                  <c:v>40000</c:v>
                </c:pt>
                <c:pt idx="4">
                  <c:v>40000</c:v>
                </c:pt>
                <c:pt idx="5">
                  <c:v>40000</c:v>
                </c:pt>
                <c:pt idx="6">
                  <c:v>40000</c:v>
                </c:pt>
                <c:pt idx="7">
                  <c:v>40000</c:v>
                </c:pt>
                <c:pt idx="8">
                  <c:v>40000</c:v>
                </c:pt>
                <c:pt idx="9">
                  <c:v>40000</c:v>
                </c:pt>
                <c:pt idx="10">
                  <c:v>40000</c:v>
                </c:pt>
                <c:pt idx="11">
                  <c:v>40000</c:v>
                </c:pt>
                <c:pt idx="12">
                  <c:v>40000</c:v>
                </c:pt>
              </c:numCache>
            </c:numRef>
          </c:val>
          <c:smooth val="0"/>
        </c:ser>
        <c:ser>
          <c:idx val="5"/>
          <c:order val="1"/>
          <c:tx>
            <c:v>80k</c:v>
          </c:tx>
          <c:spPr>
            <a:ln w="28575" cap="rnd">
              <a:solidFill>
                <a:srgbClr val="A5A5A5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CIP'!$H$2:$H$14</c:f>
              <c:numCache>
                <c:formatCode>#,##0</c:formatCode>
                <c:ptCount val="13"/>
                <c:pt idx="0">
                  <c:v>80000</c:v>
                </c:pt>
                <c:pt idx="1">
                  <c:v>80000</c:v>
                </c:pt>
                <c:pt idx="2">
                  <c:v>80000</c:v>
                </c:pt>
                <c:pt idx="3">
                  <c:v>80000</c:v>
                </c:pt>
                <c:pt idx="4">
                  <c:v>80000</c:v>
                </c:pt>
                <c:pt idx="5">
                  <c:v>80000</c:v>
                </c:pt>
                <c:pt idx="6">
                  <c:v>80000</c:v>
                </c:pt>
                <c:pt idx="7">
                  <c:v>80000</c:v>
                </c:pt>
                <c:pt idx="8">
                  <c:v>80000</c:v>
                </c:pt>
                <c:pt idx="9">
                  <c:v>80000</c:v>
                </c:pt>
                <c:pt idx="10">
                  <c:v>80000</c:v>
                </c:pt>
                <c:pt idx="11">
                  <c:v>80000</c:v>
                </c:pt>
                <c:pt idx="12">
                  <c:v>80000</c:v>
                </c:pt>
              </c:numCache>
            </c:numRef>
          </c:val>
          <c:smooth val="0"/>
        </c:ser>
        <c:ser>
          <c:idx val="0"/>
          <c:order val="2"/>
          <c:tx>
            <c:v>1998</c:v>
          </c:tx>
          <c:spPr>
            <a:ln w="28575" cap="rnd">
              <a:solidFill>
                <a:srgbClr val="4F81BD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CIP'!$D$184:$D$196</c:f>
              <c:numCache>
                <c:formatCode>#,##0</c:formatCode>
                <c:ptCount val="13"/>
                <c:pt idx="0">
                  <c:v>35400</c:v>
                </c:pt>
                <c:pt idx="1">
                  <c:v>43200</c:v>
                </c:pt>
                <c:pt idx="2">
                  <c:v>46400</c:v>
                </c:pt>
                <c:pt idx="3">
                  <c:v>50300</c:v>
                </c:pt>
                <c:pt idx="4">
                  <c:v>54300</c:v>
                </c:pt>
                <c:pt idx="5">
                  <c:v>56300</c:v>
                </c:pt>
                <c:pt idx="6">
                  <c:v>60700</c:v>
                </c:pt>
                <c:pt idx="7">
                  <c:v>62100</c:v>
                </c:pt>
                <c:pt idx="8">
                  <c:v>64200</c:v>
                </c:pt>
                <c:pt idx="9">
                  <c:v>67100</c:v>
                </c:pt>
                <c:pt idx="10">
                  <c:v>69700</c:v>
                </c:pt>
                <c:pt idx="11">
                  <c:v>72700</c:v>
                </c:pt>
                <c:pt idx="12">
                  <c:v>76700</c:v>
                </c:pt>
              </c:numCache>
            </c:numRef>
          </c:val>
          <c:smooth val="0"/>
        </c:ser>
        <c:ser>
          <c:idx val="1"/>
          <c:order val="3"/>
          <c:tx>
            <c:v>2000</c:v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CIP'!$D$209:$D$219</c:f>
              <c:numCache>
                <c:formatCode>#,##0</c:formatCode>
                <c:ptCount val="11"/>
                <c:pt idx="0">
                  <c:v>38800</c:v>
                </c:pt>
                <c:pt idx="1">
                  <c:v>44000</c:v>
                </c:pt>
                <c:pt idx="2">
                  <c:v>47800</c:v>
                </c:pt>
                <c:pt idx="3">
                  <c:v>50000</c:v>
                </c:pt>
                <c:pt idx="4">
                  <c:v>53500</c:v>
                </c:pt>
                <c:pt idx="5">
                  <c:v>56300</c:v>
                </c:pt>
                <c:pt idx="6">
                  <c:v>59400</c:v>
                </c:pt>
                <c:pt idx="7">
                  <c:v>59700</c:v>
                </c:pt>
                <c:pt idx="8">
                  <c:v>63800</c:v>
                </c:pt>
                <c:pt idx="9">
                  <c:v>66100</c:v>
                </c:pt>
                <c:pt idx="10">
                  <c:v>71300</c:v>
                </c:pt>
              </c:numCache>
            </c:numRef>
          </c:val>
          <c:smooth val="0"/>
        </c:ser>
        <c:ser>
          <c:idx val="2"/>
          <c:order val="4"/>
          <c:tx>
            <c:v>2004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CIP'!$D$247:$D$253</c:f>
              <c:numCache>
                <c:formatCode>#,##0</c:formatCode>
                <c:ptCount val="7"/>
                <c:pt idx="0">
                  <c:v>38000</c:v>
                </c:pt>
                <c:pt idx="1">
                  <c:v>44700</c:v>
                </c:pt>
                <c:pt idx="2">
                  <c:v>50000</c:v>
                </c:pt>
                <c:pt idx="3">
                  <c:v>54700</c:v>
                </c:pt>
                <c:pt idx="4">
                  <c:v>60500</c:v>
                </c:pt>
                <c:pt idx="5">
                  <c:v>61200</c:v>
                </c:pt>
                <c:pt idx="6">
                  <c:v>63400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410240"/>
        <c:axId val="94411776"/>
      </c:lineChart>
      <c:catAx>
        <c:axId val="9441024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>
                <a:lumMod val="75000"/>
                <a:lumOff val="2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411776"/>
        <c:crosses val="autoZero"/>
        <c:auto val="1"/>
        <c:lblAlgn val="ctr"/>
        <c:lblOffset val="100"/>
        <c:noMultiLvlLbl val="0"/>
      </c:catAx>
      <c:valAx>
        <c:axId val="94411776"/>
        <c:scaling>
          <c:orientation val="minMax"/>
          <c:max val="12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solidFill>
              <a:sysClr val="windowText" lastClr="000000">
                <a:lumMod val="75000"/>
                <a:lumOff val="25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410240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4"/>
          <c:order val="0"/>
          <c:tx>
            <c:v>40k</c:v>
          </c:tx>
          <c:spPr>
            <a:ln w="28575" cap="rnd">
              <a:solidFill>
                <a:srgbClr val="A5A5A5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CIP'!$I$2:$I$14</c:f>
              <c:numCache>
                <c:formatCode>#,##0</c:formatCode>
                <c:ptCount val="13"/>
                <c:pt idx="0">
                  <c:v>40000</c:v>
                </c:pt>
                <c:pt idx="1">
                  <c:v>40000</c:v>
                </c:pt>
                <c:pt idx="2">
                  <c:v>40000</c:v>
                </c:pt>
                <c:pt idx="3">
                  <c:v>40000</c:v>
                </c:pt>
                <c:pt idx="4">
                  <c:v>40000</c:v>
                </c:pt>
                <c:pt idx="5">
                  <c:v>40000</c:v>
                </c:pt>
                <c:pt idx="6">
                  <c:v>40000</c:v>
                </c:pt>
                <c:pt idx="7">
                  <c:v>40000</c:v>
                </c:pt>
                <c:pt idx="8">
                  <c:v>40000</c:v>
                </c:pt>
                <c:pt idx="9">
                  <c:v>40000</c:v>
                </c:pt>
                <c:pt idx="10">
                  <c:v>40000</c:v>
                </c:pt>
                <c:pt idx="11">
                  <c:v>40000</c:v>
                </c:pt>
                <c:pt idx="12">
                  <c:v>40000</c:v>
                </c:pt>
              </c:numCache>
            </c:numRef>
          </c:val>
          <c:smooth val="0"/>
        </c:ser>
        <c:ser>
          <c:idx val="5"/>
          <c:order val="1"/>
          <c:tx>
            <c:v>80k</c:v>
          </c:tx>
          <c:spPr>
            <a:ln w="28575" cap="rnd">
              <a:solidFill>
                <a:srgbClr val="A5A5A5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CIP'!$H$2:$H$14</c:f>
              <c:numCache>
                <c:formatCode>#,##0</c:formatCode>
                <c:ptCount val="13"/>
                <c:pt idx="0">
                  <c:v>80000</c:v>
                </c:pt>
                <c:pt idx="1">
                  <c:v>80000</c:v>
                </c:pt>
                <c:pt idx="2">
                  <c:v>80000</c:v>
                </c:pt>
                <c:pt idx="3">
                  <c:v>80000</c:v>
                </c:pt>
                <c:pt idx="4">
                  <c:v>80000</c:v>
                </c:pt>
                <c:pt idx="5">
                  <c:v>80000</c:v>
                </c:pt>
                <c:pt idx="6">
                  <c:v>80000</c:v>
                </c:pt>
                <c:pt idx="7">
                  <c:v>80000</c:v>
                </c:pt>
                <c:pt idx="8">
                  <c:v>80000</c:v>
                </c:pt>
                <c:pt idx="9">
                  <c:v>80000</c:v>
                </c:pt>
                <c:pt idx="10">
                  <c:v>80000</c:v>
                </c:pt>
                <c:pt idx="11">
                  <c:v>80000</c:v>
                </c:pt>
                <c:pt idx="12">
                  <c:v>80000</c:v>
                </c:pt>
              </c:numCache>
            </c:numRef>
          </c:val>
          <c:smooth val="0"/>
        </c:ser>
        <c:ser>
          <c:idx val="0"/>
          <c:order val="2"/>
          <c:tx>
            <c:v>1998</c:v>
          </c:tx>
          <c:spPr>
            <a:ln w="28575" cap="rnd">
              <a:solidFill>
                <a:srgbClr val="4F81BD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CIP'!$D$184:$D$196</c:f>
              <c:numCache>
                <c:formatCode>#,##0</c:formatCode>
                <c:ptCount val="13"/>
                <c:pt idx="0">
                  <c:v>35400</c:v>
                </c:pt>
                <c:pt idx="1">
                  <c:v>43200</c:v>
                </c:pt>
                <c:pt idx="2">
                  <c:v>46400</c:v>
                </c:pt>
                <c:pt idx="3">
                  <c:v>50300</c:v>
                </c:pt>
                <c:pt idx="4">
                  <c:v>54300</c:v>
                </c:pt>
                <c:pt idx="5">
                  <c:v>56300</c:v>
                </c:pt>
                <c:pt idx="6">
                  <c:v>60700</c:v>
                </c:pt>
                <c:pt idx="7">
                  <c:v>62100</c:v>
                </c:pt>
                <c:pt idx="8">
                  <c:v>64200</c:v>
                </c:pt>
                <c:pt idx="9">
                  <c:v>67100</c:v>
                </c:pt>
                <c:pt idx="10">
                  <c:v>69700</c:v>
                </c:pt>
                <c:pt idx="11">
                  <c:v>72700</c:v>
                </c:pt>
                <c:pt idx="12">
                  <c:v>76700</c:v>
                </c:pt>
              </c:numCache>
            </c:numRef>
          </c:val>
          <c:smooth val="0"/>
        </c:ser>
        <c:ser>
          <c:idx val="1"/>
          <c:order val="3"/>
          <c:tx>
            <c:v>2000</c:v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CIP'!$D$209:$D$219</c:f>
              <c:numCache>
                <c:formatCode>#,##0</c:formatCode>
                <c:ptCount val="11"/>
                <c:pt idx="0">
                  <c:v>38800</c:v>
                </c:pt>
                <c:pt idx="1">
                  <c:v>44000</c:v>
                </c:pt>
                <c:pt idx="2">
                  <c:v>47800</c:v>
                </c:pt>
                <c:pt idx="3">
                  <c:v>50000</c:v>
                </c:pt>
                <c:pt idx="4">
                  <c:v>53500</c:v>
                </c:pt>
                <c:pt idx="5">
                  <c:v>56300</c:v>
                </c:pt>
                <c:pt idx="6">
                  <c:v>59400</c:v>
                </c:pt>
                <c:pt idx="7">
                  <c:v>59700</c:v>
                </c:pt>
                <c:pt idx="8">
                  <c:v>63800</c:v>
                </c:pt>
                <c:pt idx="9">
                  <c:v>66100</c:v>
                </c:pt>
                <c:pt idx="10">
                  <c:v>71300</c:v>
                </c:pt>
              </c:numCache>
            </c:numRef>
          </c:val>
          <c:smooth val="0"/>
        </c:ser>
        <c:ser>
          <c:idx val="2"/>
          <c:order val="4"/>
          <c:tx>
            <c:v>2004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CIP'!$D$247:$D$253</c:f>
              <c:numCache>
                <c:formatCode>#,##0</c:formatCode>
                <c:ptCount val="7"/>
                <c:pt idx="0">
                  <c:v>38000</c:v>
                </c:pt>
                <c:pt idx="1">
                  <c:v>44700</c:v>
                </c:pt>
                <c:pt idx="2">
                  <c:v>50000</c:v>
                </c:pt>
                <c:pt idx="3">
                  <c:v>54700</c:v>
                </c:pt>
                <c:pt idx="4">
                  <c:v>60500</c:v>
                </c:pt>
                <c:pt idx="5">
                  <c:v>61200</c:v>
                </c:pt>
                <c:pt idx="6">
                  <c:v>63400</c:v>
                </c:pt>
              </c:numCache>
            </c:numRef>
          </c:val>
          <c:smooth val="0"/>
        </c:ser>
        <c:ser>
          <c:idx val="3"/>
          <c:order val="5"/>
          <c:tx>
            <c:v>2008</c:v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CIP'!$D$269:$D$271</c:f>
              <c:numCache>
                <c:formatCode>#,##0</c:formatCode>
                <c:ptCount val="3"/>
                <c:pt idx="0">
                  <c:v>41100</c:v>
                </c:pt>
                <c:pt idx="1">
                  <c:v>44800</c:v>
                </c:pt>
                <c:pt idx="2">
                  <c:v>50300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498816"/>
        <c:axId val="94500352"/>
      </c:lineChart>
      <c:catAx>
        <c:axId val="9449881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>
                <a:lumMod val="75000"/>
                <a:lumOff val="2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500352"/>
        <c:crosses val="autoZero"/>
        <c:auto val="1"/>
        <c:lblAlgn val="ctr"/>
        <c:lblOffset val="100"/>
        <c:noMultiLvlLbl val="0"/>
      </c:catAx>
      <c:valAx>
        <c:axId val="94500352"/>
        <c:scaling>
          <c:orientation val="minMax"/>
          <c:max val="12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solidFill>
              <a:sysClr val="windowText" lastClr="000000">
                <a:lumMod val="75000"/>
                <a:lumOff val="25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498816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Social Science</a:t>
            </a:r>
            <a:endParaRPr lang="en-US" sz="1600" b="1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4"/>
          <c:order val="0"/>
          <c:tx>
            <c:v>40k</c:v>
          </c:tx>
          <c:spPr>
            <a:ln w="28575" cap="rnd">
              <a:solidFill>
                <a:srgbClr val="A5A5A5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CIP'!$I$2:$I$14</c:f>
              <c:numCache>
                <c:formatCode>#,##0</c:formatCode>
                <c:ptCount val="13"/>
                <c:pt idx="0">
                  <c:v>40000</c:v>
                </c:pt>
                <c:pt idx="1">
                  <c:v>40000</c:v>
                </c:pt>
                <c:pt idx="2">
                  <c:v>40000</c:v>
                </c:pt>
                <c:pt idx="3">
                  <c:v>40000</c:v>
                </c:pt>
                <c:pt idx="4">
                  <c:v>40000</c:v>
                </c:pt>
                <c:pt idx="5">
                  <c:v>40000</c:v>
                </c:pt>
                <c:pt idx="6">
                  <c:v>40000</c:v>
                </c:pt>
                <c:pt idx="7">
                  <c:v>40000</c:v>
                </c:pt>
                <c:pt idx="8">
                  <c:v>40000</c:v>
                </c:pt>
                <c:pt idx="9">
                  <c:v>40000</c:v>
                </c:pt>
                <c:pt idx="10">
                  <c:v>40000</c:v>
                </c:pt>
                <c:pt idx="11">
                  <c:v>40000</c:v>
                </c:pt>
                <c:pt idx="12">
                  <c:v>40000</c:v>
                </c:pt>
              </c:numCache>
            </c:numRef>
          </c:val>
          <c:smooth val="0"/>
        </c:ser>
        <c:ser>
          <c:idx val="5"/>
          <c:order val="1"/>
          <c:tx>
            <c:v>80k</c:v>
          </c:tx>
          <c:spPr>
            <a:ln w="28575" cap="rnd">
              <a:solidFill>
                <a:srgbClr val="A5A5A5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CIP'!$H$2:$H$14</c:f>
              <c:numCache>
                <c:formatCode>#,##0</c:formatCode>
                <c:ptCount val="13"/>
                <c:pt idx="0">
                  <c:v>80000</c:v>
                </c:pt>
                <c:pt idx="1">
                  <c:v>80000</c:v>
                </c:pt>
                <c:pt idx="2">
                  <c:v>80000</c:v>
                </c:pt>
                <c:pt idx="3">
                  <c:v>80000</c:v>
                </c:pt>
                <c:pt idx="4">
                  <c:v>80000</c:v>
                </c:pt>
                <c:pt idx="5">
                  <c:v>80000</c:v>
                </c:pt>
                <c:pt idx="6">
                  <c:v>80000</c:v>
                </c:pt>
                <c:pt idx="7">
                  <c:v>80000</c:v>
                </c:pt>
                <c:pt idx="8">
                  <c:v>80000</c:v>
                </c:pt>
                <c:pt idx="9">
                  <c:v>80000</c:v>
                </c:pt>
                <c:pt idx="10">
                  <c:v>80000</c:v>
                </c:pt>
                <c:pt idx="11">
                  <c:v>80000</c:v>
                </c:pt>
                <c:pt idx="12">
                  <c:v>80000</c:v>
                </c:pt>
              </c:numCache>
            </c:numRef>
          </c:val>
          <c:smooth val="0"/>
        </c:ser>
        <c:ser>
          <c:idx val="0"/>
          <c:order val="2"/>
          <c:tx>
            <c:v>1998</c:v>
          </c:tx>
          <c:spPr>
            <a:ln w="28575" cap="rnd">
              <a:solidFill>
                <a:srgbClr val="4F81BD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CIP'!$D$184:$D$196</c:f>
              <c:numCache>
                <c:formatCode>#,##0</c:formatCode>
                <c:ptCount val="13"/>
                <c:pt idx="0">
                  <c:v>35400</c:v>
                </c:pt>
                <c:pt idx="1">
                  <c:v>43200</c:v>
                </c:pt>
                <c:pt idx="2">
                  <c:v>46400</c:v>
                </c:pt>
                <c:pt idx="3">
                  <c:v>50300</c:v>
                </c:pt>
                <c:pt idx="4">
                  <c:v>54300</c:v>
                </c:pt>
                <c:pt idx="5">
                  <c:v>56300</c:v>
                </c:pt>
                <c:pt idx="6">
                  <c:v>60700</c:v>
                </c:pt>
                <c:pt idx="7">
                  <c:v>62100</c:v>
                </c:pt>
                <c:pt idx="8">
                  <c:v>64200</c:v>
                </c:pt>
                <c:pt idx="9">
                  <c:v>67100</c:v>
                </c:pt>
                <c:pt idx="10">
                  <c:v>69700</c:v>
                </c:pt>
                <c:pt idx="11">
                  <c:v>72700</c:v>
                </c:pt>
                <c:pt idx="12">
                  <c:v>76700</c:v>
                </c:pt>
              </c:numCache>
            </c:numRef>
          </c:val>
          <c:smooth val="0"/>
        </c:ser>
        <c:ser>
          <c:idx val="1"/>
          <c:order val="3"/>
          <c:tx>
            <c:v>2000</c:v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CIP'!$D$209:$D$219</c:f>
              <c:numCache>
                <c:formatCode>#,##0</c:formatCode>
                <c:ptCount val="11"/>
                <c:pt idx="0">
                  <c:v>38800</c:v>
                </c:pt>
                <c:pt idx="1">
                  <c:v>44000</c:v>
                </c:pt>
                <c:pt idx="2">
                  <c:v>47800</c:v>
                </c:pt>
                <c:pt idx="3">
                  <c:v>50000</c:v>
                </c:pt>
                <c:pt idx="4">
                  <c:v>53500</c:v>
                </c:pt>
                <c:pt idx="5">
                  <c:v>56300</c:v>
                </c:pt>
                <c:pt idx="6">
                  <c:v>59400</c:v>
                </c:pt>
                <c:pt idx="7">
                  <c:v>59700</c:v>
                </c:pt>
                <c:pt idx="8">
                  <c:v>63800</c:v>
                </c:pt>
                <c:pt idx="9">
                  <c:v>66100</c:v>
                </c:pt>
                <c:pt idx="10">
                  <c:v>71300</c:v>
                </c:pt>
              </c:numCache>
            </c:numRef>
          </c:val>
          <c:smooth val="0"/>
        </c:ser>
        <c:ser>
          <c:idx val="2"/>
          <c:order val="4"/>
          <c:tx>
            <c:v>2004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CIP'!$D$247:$D$253</c:f>
              <c:numCache>
                <c:formatCode>#,##0</c:formatCode>
                <c:ptCount val="7"/>
                <c:pt idx="0">
                  <c:v>38000</c:v>
                </c:pt>
                <c:pt idx="1">
                  <c:v>44700</c:v>
                </c:pt>
                <c:pt idx="2">
                  <c:v>50000</c:v>
                </c:pt>
                <c:pt idx="3">
                  <c:v>54700</c:v>
                </c:pt>
                <c:pt idx="4">
                  <c:v>60500</c:v>
                </c:pt>
                <c:pt idx="5">
                  <c:v>61200</c:v>
                </c:pt>
                <c:pt idx="6">
                  <c:v>63400</c:v>
                </c:pt>
              </c:numCache>
            </c:numRef>
          </c:val>
          <c:smooth val="0"/>
        </c:ser>
        <c:ser>
          <c:idx val="3"/>
          <c:order val="5"/>
          <c:tx>
            <c:v>2008</c:v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val>
            <c:numRef>
              <c:f>'Earnings - CIP'!$D$269:$D$271</c:f>
              <c:numCache>
                <c:formatCode>#,##0</c:formatCode>
                <c:ptCount val="3"/>
                <c:pt idx="0">
                  <c:v>41100</c:v>
                </c:pt>
                <c:pt idx="1">
                  <c:v>44800</c:v>
                </c:pt>
                <c:pt idx="2">
                  <c:v>50300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570752"/>
        <c:axId val="94597120"/>
      </c:lineChart>
      <c:catAx>
        <c:axId val="9457075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>
                <a:lumMod val="75000"/>
                <a:lumOff val="2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597120"/>
        <c:crosses val="autoZero"/>
        <c:auto val="1"/>
        <c:lblAlgn val="ctr"/>
        <c:lblOffset val="100"/>
        <c:noMultiLvlLbl val="0"/>
      </c:catAx>
      <c:valAx>
        <c:axId val="94597120"/>
        <c:scaling>
          <c:orientation val="minMax"/>
          <c:max val="12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solidFill>
              <a:sysClr val="windowText" lastClr="000000">
                <a:lumMod val="75000"/>
                <a:lumOff val="25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570752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366" max="1280" units="cm"/>
          <inkml:channel name="Y" type="integer" max="1024" units="cm"/>
        </inkml:traceFormat>
        <inkml:channelProperties>
          <inkml:channelProperty channel="X" name="resolution" value="58.53982" units="1/cm"/>
          <inkml:channelProperty channel="Y" name="resolution" value="28.36565" units="1/cm"/>
        </inkml:channelProperties>
      </inkml:inkSource>
      <inkml:timestamp xml:id="ts0" timeString="2014-05-07T03:44:58.4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13070 7223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BBC3D-9582-4E9E-A2B2-94CE013A1B39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3500" y="1163638"/>
            <a:ext cx="4191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4B6FB-E7E8-4CA3-B659-F78996AE7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296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r>
              <a:rPr lang="en-US" baseline="0" dirty="0" smtClean="0"/>
              <a:t>itle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D953D-192A-4F4A-A51F-DC3C7E58A63A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554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3500" y="1163638"/>
            <a:ext cx="4191000" cy="3143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use as Handout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4B6FB-E7E8-4CA3-B659-F78996AE750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921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3500" y="1163638"/>
            <a:ext cx="4191000" cy="3143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AU" dirty="0" smtClean="0"/>
              <a:t>Zones of mutual trust – dependent on consensus, trust &amp; voluntary participation </a:t>
            </a:r>
          </a:p>
          <a:p>
            <a:pPr>
              <a:defRPr/>
            </a:pPr>
            <a:r>
              <a:rPr lang="en-AU" dirty="0" smtClean="0"/>
              <a:t>Trust at 2 levels – systemic &amp; institutional</a:t>
            </a:r>
          </a:p>
          <a:p>
            <a:pPr lvl="1">
              <a:defRPr/>
            </a:pPr>
            <a:r>
              <a:rPr lang="en-AU" dirty="0" smtClean="0"/>
              <a:t>Most focus is on systemic – this is represented by ONCAT</a:t>
            </a:r>
            <a:r>
              <a:rPr lang="en-AU" baseline="0" dirty="0" smtClean="0"/>
              <a:t> here, but is</a:t>
            </a:r>
            <a:r>
              <a:rPr lang="en-AU" dirty="0" smtClean="0"/>
              <a:t> basis of qualifications frameworks such as in Australia – qualifications automatically accepted</a:t>
            </a:r>
          </a:p>
          <a:p>
            <a:pPr lvl="1">
              <a:defRPr/>
            </a:pPr>
            <a:r>
              <a:rPr lang="en-AU" dirty="0" smtClean="0"/>
              <a:t>Systemic is a necessary but not sufficient basis for pathways</a:t>
            </a:r>
          </a:p>
          <a:p>
            <a:pPr>
              <a:defRPr/>
            </a:pPr>
            <a:r>
              <a:rPr lang="en-AU" dirty="0" smtClean="0"/>
              <a:t>Systemic trust built by country’s qualifications &amp; quality assurance process &amp; trust that pathways &amp; credit transfer fair &amp; defensible</a:t>
            </a:r>
          </a:p>
          <a:p>
            <a:pPr lvl="1">
              <a:defRPr/>
            </a:pPr>
            <a:r>
              <a:rPr lang="en-AU" dirty="0" smtClean="0"/>
              <a:t>Can be quickly eroded</a:t>
            </a:r>
          </a:p>
          <a:p>
            <a:pPr lvl="1">
              <a:defRPr/>
            </a:pPr>
            <a:r>
              <a:rPr lang="en-AU" dirty="0" smtClean="0"/>
              <a:t>International student crisis</a:t>
            </a:r>
          </a:p>
          <a:p>
            <a:pPr>
              <a:defRPr/>
            </a:pPr>
            <a:r>
              <a:rPr lang="en-AU" dirty="0" smtClean="0"/>
              <a:t>Institutional trust - confidence in an institution’s admission standards, syllabus, teaching-learning &amp; assessment</a:t>
            </a:r>
          </a:p>
          <a:p>
            <a:pPr lvl="1">
              <a:defRPr/>
            </a:pPr>
            <a:r>
              <a:rPr lang="en-AU" dirty="0" smtClean="0"/>
              <a:t>More likely when staff know each other – so not just administrative</a:t>
            </a:r>
          </a:p>
          <a:p>
            <a:pPr lvl="1">
              <a:defRPr/>
            </a:pPr>
            <a:r>
              <a:rPr lang="en-AU" dirty="0" smtClean="0"/>
              <a:t>Takes time to develop relationships</a:t>
            </a:r>
          </a:p>
          <a:p>
            <a:pPr lvl="1">
              <a:defRPr/>
            </a:pPr>
            <a:r>
              <a:rPr lang="en-AU" dirty="0" smtClean="0"/>
              <a:t>‘Boundary spanners’ crucial</a:t>
            </a:r>
          </a:p>
          <a:p>
            <a:pPr lvl="1">
              <a:defRPr/>
            </a:pPr>
            <a:r>
              <a:rPr lang="en-AU" dirty="0" smtClean="0"/>
              <a:t>Build relationships between teachers – college teachers the key because they can heat up or cool out aspirations</a:t>
            </a:r>
          </a:p>
          <a:p>
            <a:pPr>
              <a:defRPr/>
            </a:pPr>
            <a:r>
              <a:rPr lang="en-AU" dirty="0" smtClean="0"/>
              <a:t>Trust an outcome of high levels of social capital</a:t>
            </a:r>
          </a:p>
          <a:p>
            <a:pPr lvl="1">
              <a:defRPr/>
            </a:pPr>
            <a:r>
              <a:rPr lang="en-AU" dirty="0" err="1" smtClean="0"/>
              <a:t>Amey</a:t>
            </a:r>
            <a:r>
              <a:rPr lang="en-AU" dirty="0" smtClean="0"/>
              <a:t>, Eddy &amp; Campbell (2010) Needed to build strong relations, more likely with ‘dense’ relationships</a:t>
            </a:r>
          </a:p>
          <a:p>
            <a:pPr lvl="1">
              <a:defRPr/>
            </a:pPr>
            <a:r>
              <a:rPr lang="en-AU" dirty="0" smtClean="0"/>
              <a:t>Needs to draw on organisational capital - resources, power, influence, authority, communication systems to drive change</a:t>
            </a:r>
          </a:p>
          <a:p>
            <a:pPr lvl="1">
              <a:defRPr/>
            </a:pPr>
            <a:r>
              <a:rPr lang="en-AU" dirty="0" smtClean="0"/>
              <a:t>Partnerships become institutionalised when they develop partnership capital – shared norms, shared beliefs and networking that align processes among collaborators</a:t>
            </a:r>
          </a:p>
          <a:p>
            <a:pPr lvl="1">
              <a:defRPr/>
            </a:pPr>
            <a:r>
              <a:rPr lang="en-AU" dirty="0" err="1" smtClean="0"/>
              <a:t>Amey</a:t>
            </a:r>
            <a:r>
              <a:rPr lang="en-AU" dirty="0" smtClean="0"/>
              <a:t>, Eddy and Campbell (2010: 343) note that “partnership work is often hidden, considered ‘extra,’ seen as a service obligation of being a good citizen, and does not always fit into typical work evaluation” &amp; workload allocation.</a:t>
            </a:r>
          </a:p>
          <a:p>
            <a:r>
              <a:rPr lang="en-US" dirty="0" smtClean="0"/>
              <a:t>Trust</a:t>
            </a:r>
            <a:r>
              <a:rPr lang="en-US" baseline="0" dirty="0" smtClean="0"/>
              <a:t> doesn’t develop spontaneously – needs explicit institutional strategies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C3C9E-4F9F-CF45-9938-8A096D622625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6154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3500" y="1163638"/>
            <a:ext cx="4191000" cy="3143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AU" dirty="0" smtClean="0"/>
              <a:t>Prioritise &amp; plan no. of pathways &amp; new programs</a:t>
            </a:r>
          </a:p>
          <a:p>
            <a:pPr eaLnBrk="1" hangingPunct="1"/>
            <a:r>
              <a:rPr lang="en-AU" dirty="0" smtClean="0"/>
              <a:t>Don’t have pathways for every program</a:t>
            </a:r>
          </a:p>
          <a:p>
            <a:pPr lvl="1" eaLnBrk="1" hangingPunct="1"/>
            <a:r>
              <a:rPr lang="en-AU" dirty="0" smtClean="0"/>
              <a:t>No point, if students don’t use them – focus</a:t>
            </a:r>
            <a:r>
              <a:rPr lang="en-AU" baseline="0" dirty="0" smtClean="0"/>
              <a:t> on where traffic is greatest, the pathways students use</a:t>
            </a:r>
          </a:p>
          <a:p>
            <a:pPr lvl="1" eaLnBrk="1" hangingPunct="1"/>
            <a:r>
              <a:rPr lang="en-AU" baseline="0" dirty="0" smtClean="0"/>
              <a:t>Develop individualised or customised pathways for the rest, but increasing traffic is a signal that a pathway is needed</a:t>
            </a:r>
            <a:endParaRPr lang="en-AU" dirty="0" smtClean="0"/>
          </a:p>
          <a:p>
            <a:pPr eaLnBrk="1" hangingPunct="1"/>
            <a:r>
              <a:rPr lang="en-AU" dirty="0" smtClean="0"/>
              <a:t>Range from least to most expensive</a:t>
            </a:r>
          </a:p>
          <a:p>
            <a:pPr lvl="1" eaLnBrk="1" hangingPunct="1"/>
            <a:r>
              <a:rPr lang="en-AU" dirty="0" smtClean="0"/>
              <a:t>Alternative entry mechanisms – can be cheap but important – ATAR bonus, dual offers</a:t>
            </a:r>
          </a:p>
          <a:p>
            <a:pPr lvl="1" eaLnBrk="1" hangingPunct="1"/>
            <a:r>
              <a:rPr lang="en-AU" dirty="0" smtClean="0"/>
              <a:t>Standardised pathways – bolted on – moderately expensive – need to be renegotiated every time a program changes</a:t>
            </a:r>
          </a:p>
          <a:p>
            <a:pPr lvl="1" eaLnBrk="1" hangingPunct="1"/>
            <a:r>
              <a:rPr lang="en-AU" dirty="0" smtClean="0"/>
              <a:t>Enhanced pathways most expensive – developed together, labour intensive</a:t>
            </a:r>
          </a:p>
          <a:p>
            <a:r>
              <a:rPr lang="en-AU" dirty="0" smtClean="0"/>
              <a:t>Given expense – develop pathways to achieve strategic goals</a:t>
            </a:r>
          </a:p>
          <a:p>
            <a:pPr lvl="1"/>
            <a:r>
              <a:rPr lang="en-AU" dirty="0" err="1" smtClean="0"/>
              <a:t>Eg</a:t>
            </a:r>
            <a:r>
              <a:rPr lang="en-AU" dirty="0" smtClean="0"/>
              <a:t>, establish relationship with professional &amp; industry bodies</a:t>
            </a:r>
          </a:p>
          <a:p>
            <a:pPr lvl="1"/>
            <a:r>
              <a:rPr lang="en-AU" dirty="0" smtClean="0"/>
              <a:t>Fill an emerging occupational need</a:t>
            </a:r>
          </a:p>
          <a:p>
            <a:pPr lvl="1"/>
            <a:r>
              <a:rPr lang="en-AU" dirty="0" smtClean="0"/>
              <a:t>Meet needs of particular disadvantaged group</a:t>
            </a:r>
          </a:p>
          <a:p>
            <a:pPr lvl="1"/>
            <a:r>
              <a:rPr lang="en-AU" dirty="0" smtClean="0"/>
              <a:t>Undertake where there are champions</a:t>
            </a:r>
          </a:p>
          <a:p>
            <a:pPr eaLnBrk="1" hangingPunct="1"/>
            <a:r>
              <a:rPr lang="en-US" dirty="0" smtClean="0"/>
              <a:t>Nested awards are better for social inclusion than dual-awards</a:t>
            </a:r>
          </a:p>
          <a:p>
            <a:pPr lvl="1" eaLnBrk="1" hangingPunct="1"/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Dual awards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are important, but students have to meet the entry criteria for the highest level award first, but with a nested award they meet the entry criteria for the lowest level qualification, and then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hav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a guaranteed pathway.</a:t>
            </a:r>
            <a:endParaRPr lang="en-AU" dirty="0" smtClean="0">
              <a:latin typeface="Arial" pitchFamily="34" charset="0"/>
              <a:ea typeface="ＭＳ Ｐゴシック" pitchFamily="34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C3C9E-4F9F-CF45-9938-8A096D622625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1302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3500" y="1163638"/>
            <a:ext cx="4191000" cy="3143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08365">
              <a:defRPr/>
            </a:pPr>
            <a:r>
              <a:rPr lang="en-AU" dirty="0" smtClean="0">
                <a:cs typeface="ＭＳ Ｐゴシック" charset="-128"/>
              </a:rPr>
              <a:t>Strongly supportive institutional cultures reduce ‘cost’, build trust</a:t>
            </a:r>
          </a:p>
          <a:p>
            <a:r>
              <a:rPr lang="en-AU" dirty="0" smtClean="0"/>
              <a:t>Effective governance arrangements needed</a:t>
            </a:r>
          </a:p>
          <a:p>
            <a:pPr lvl="1"/>
            <a:r>
              <a:rPr lang="en-AU" dirty="0" smtClean="0"/>
              <a:t>Strategies, goals &amp; objectives, accountabilities – so not the inclinations of the provost</a:t>
            </a:r>
            <a:r>
              <a:rPr lang="en-AU" baseline="0" dirty="0" smtClean="0"/>
              <a:t> </a:t>
            </a:r>
            <a:r>
              <a:rPr lang="en-AU" dirty="0" smtClean="0"/>
              <a:t>&amp; college director</a:t>
            </a:r>
          </a:p>
          <a:p>
            <a:r>
              <a:rPr lang="en-AU" dirty="0" smtClean="0"/>
              <a:t>Boundary spanner – report to very senior person</a:t>
            </a:r>
          </a:p>
          <a:p>
            <a:pPr lvl="1"/>
            <a:r>
              <a:rPr lang="en-AU" dirty="0" smtClean="0"/>
              <a:t>Have the authority to stare down deans</a:t>
            </a:r>
          </a:p>
          <a:p>
            <a:r>
              <a:rPr lang="en-AU" dirty="0" smtClean="0"/>
              <a:t>Funding &amp; resources</a:t>
            </a:r>
          </a:p>
          <a:p>
            <a:pPr lvl="1"/>
            <a:r>
              <a:rPr lang="en-AU" dirty="0" smtClean="0"/>
              <a:t>Should be a line item in budget, not discretionary</a:t>
            </a:r>
          </a:p>
          <a:p>
            <a:r>
              <a:rPr lang="en-AU" dirty="0" smtClean="0"/>
              <a:t>Universities need to provide pathways to at least some high demand pathways</a:t>
            </a:r>
          </a:p>
          <a:p>
            <a:pPr lvl="1"/>
            <a:r>
              <a:rPr lang="en-AU" dirty="0" smtClean="0"/>
              <a:t>Not use them just to fill load</a:t>
            </a:r>
          </a:p>
          <a:p>
            <a:r>
              <a:rPr lang="en-AU" dirty="0" smtClean="0"/>
              <a:t>Joint institutional strategies needed</a:t>
            </a:r>
          </a:p>
          <a:p>
            <a:pPr lvl="1"/>
            <a:r>
              <a:rPr lang="en-AU" dirty="0" smtClean="0"/>
              <a:t>Joint projects, research &amp; areas of high occupational &amp; social purposes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C3C9E-4F9F-CF45-9938-8A096D622625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0600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3500" y="1163638"/>
            <a:ext cx="4191000" cy="3143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1FA4F-83A7-4579-AEDD-E73BC820560A}" type="slidenum">
              <a:rPr lang="en-CA" smtClean="0">
                <a:solidFill>
                  <a:prstClr val="black"/>
                </a:solidFill>
              </a:rPr>
              <a:pPr/>
              <a:t>23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4801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3500" y="1163638"/>
            <a:ext cx="4191000" cy="3143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1FA4F-83A7-4579-AEDD-E73BC820560A}" type="slidenum">
              <a:rPr lang="en-CA" smtClean="0">
                <a:solidFill>
                  <a:prstClr val="black"/>
                </a:solidFill>
              </a:rPr>
              <a:pPr/>
              <a:t>24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8906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3500" y="1163638"/>
            <a:ext cx="4191000" cy="3143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1FA4F-83A7-4579-AEDD-E73BC820560A}" type="slidenum">
              <a:rPr lang="en-CA" smtClean="0">
                <a:solidFill>
                  <a:prstClr val="black"/>
                </a:solidFill>
              </a:rPr>
              <a:pPr/>
              <a:t>25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6396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3500" y="1163638"/>
            <a:ext cx="4191000" cy="3143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1FA4F-83A7-4579-AEDD-E73BC820560A}" type="slidenum">
              <a:rPr lang="en-CA" smtClean="0">
                <a:solidFill>
                  <a:prstClr val="black"/>
                </a:solidFill>
              </a:rPr>
              <a:pPr/>
              <a:t>26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2752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E51CCC-942F-40CF-802C-CCF950802CE9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25" y="304800"/>
            <a:ext cx="4656138" cy="3492500"/>
          </a:xfrm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5506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E68E92-35B6-4E27-8330-3591284E1C6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D953D-192A-4F4A-A51F-DC3C7E58A63A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0314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E68E92-35B6-4E27-8330-3591284E1C6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195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E68E92-35B6-4E27-8330-3591284E1C6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195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E68E92-35B6-4E27-8330-3591284E1C6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E68E92-35B6-4E27-8330-3591284E1C6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195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first</a:t>
            </a:r>
            <a:r>
              <a:rPr lang="en-US" baseline="0" dirty="0" smtClean="0"/>
              <a:t> cohort available in our dataset – and has the longest series of tax data available.</a:t>
            </a:r>
          </a:p>
          <a:p>
            <a:r>
              <a:rPr lang="en-US" baseline="0" dirty="0" smtClean="0"/>
              <a:t>Refers to GRADUATION cohort.</a:t>
            </a:r>
          </a:p>
          <a:p>
            <a:r>
              <a:rPr lang="en-US" baseline="0" dirty="0" smtClean="0"/>
              <a:t>They graduated before the tech bubble.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61D29-ADFF-5F47-B686-093B28E4BDC7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3973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first</a:t>
            </a:r>
            <a:r>
              <a:rPr lang="en-US" baseline="0" dirty="0" smtClean="0"/>
              <a:t> cohort available in our dataset – and has the longest series of tax data available.</a:t>
            </a:r>
          </a:p>
          <a:p>
            <a:r>
              <a:rPr lang="en-US" baseline="0" dirty="0" smtClean="0"/>
              <a:t>Refers to GRADUATION cohort.</a:t>
            </a:r>
          </a:p>
          <a:p>
            <a:r>
              <a:rPr lang="en-US" baseline="0" dirty="0" smtClean="0"/>
              <a:t>They graduated before the tech bubble.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61D29-ADFF-5F47-B686-093B28E4BDC7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3973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first</a:t>
            </a:r>
            <a:r>
              <a:rPr lang="en-US" baseline="0" dirty="0" smtClean="0"/>
              <a:t> cohort available in our dataset – and has the longest series of tax data available.</a:t>
            </a:r>
          </a:p>
          <a:p>
            <a:r>
              <a:rPr lang="en-US" baseline="0" dirty="0" smtClean="0"/>
              <a:t>Refers to GRADUATION cohort.</a:t>
            </a:r>
          </a:p>
          <a:p>
            <a:r>
              <a:rPr lang="en-US" baseline="0" dirty="0" smtClean="0"/>
              <a:t>They graduated before the tech bubble.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61D29-ADFF-5F47-B686-093B28E4BDC7}" type="slidenum">
              <a:rPr lang="en-US" smtClean="0">
                <a:solidFill>
                  <a:prstClr val="black"/>
                </a:solidFill>
              </a:rPr>
              <a:pPr/>
              <a:t>48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3973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first</a:t>
            </a:r>
            <a:r>
              <a:rPr lang="en-US" baseline="0" dirty="0" smtClean="0"/>
              <a:t> cohort available in our dataset – and has the longest series of tax data available.</a:t>
            </a:r>
          </a:p>
          <a:p>
            <a:r>
              <a:rPr lang="en-US" baseline="0" dirty="0" smtClean="0"/>
              <a:t>Refers to GRADUATION cohort.</a:t>
            </a:r>
          </a:p>
          <a:p>
            <a:r>
              <a:rPr lang="en-US" baseline="0" dirty="0" smtClean="0"/>
              <a:t>They graduated before the tech bubble.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61D29-ADFF-5F47-B686-093B28E4BDC7}" type="slidenum">
              <a:rPr lang="en-US" smtClean="0">
                <a:solidFill>
                  <a:prstClr val="black"/>
                </a:solidFill>
              </a:rPr>
              <a:pPr/>
              <a:t>50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3973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first</a:t>
            </a:r>
            <a:r>
              <a:rPr lang="en-US" baseline="0" dirty="0" smtClean="0"/>
              <a:t> cohort available in our dataset – and has the longest series of tax data available.</a:t>
            </a:r>
          </a:p>
          <a:p>
            <a:r>
              <a:rPr lang="en-US" baseline="0" dirty="0" smtClean="0"/>
              <a:t>Refers to GRADUATION cohort.</a:t>
            </a:r>
          </a:p>
          <a:p>
            <a:r>
              <a:rPr lang="en-US" baseline="0" dirty="0" smtClean="0"/>
              <a:t>They graduated before the tech bubble.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61D29-ADFF-5F47-B686-093B28E4BDC7}" type="slidenum">
              <a:rPr lang="en-US" smtClean="0">
                <a:solidFill>
                  <a:prstClr val="black"/>
                </a:solidFill>
              </a:rPr>
              <a:pPr/>
              <a:t>51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3973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first</a:t>
            </a:r>
            <a:r>
              <a:rPr lang="en-US" baseline="0" dirty="0" smtClean="0"/>
              <a:t> cohort available in our dataset – and has the longest series of tax data available.</a:t>
            </a:r>
          </a:p>
          <a:p>
            <a:r>
              <a:rPr lang="en-US" baseline="0" dirty="0" smtClean="0"/>
              <a:t>Refers to GRADUATION cohort.</a:t>
            </a:r>
          </a:p>
          <a:p>
            <a:r>
              <a:rPr lang="en-US" baseline="0" dirty="0" smtClean="0"/>
              <a:t>They graduated before the tech bubble.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61D29-ADFF-5F47-B686-093B28E4BDC7}" type="slidenum">
              <a:rPr lang="en-US" smtClean="0">
                <a:solidFill>
                  <a:prstClr val="black"/>
                </a:solidFill>
              </a:rPr>
              <a:pPr/>
              <a:t>57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397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D953D-192A-4F4A-A51F-DC3C7E58A63A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0314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first</a:t>
            </a:r>
            <a:r>
              <a:rPr lang="en-US" baseline="0" dirty="0" smtClean="0"/>
              <a:t> cohort available in our dataset – and has the longest series of tax data available.</a:t>
            </a:r>
          </a:p>
          <a:p>
            <a:r>
              <a:rPr lang="en-US" baseline="0" dirty="0" smtClean="0"/>
              <a:t>Refers to GRADUATION cohort.</a:t>
            </a:r>
          </a:p>
          <a:p>
            <a:r>
              <a:rPr lang="en-US" baseline="0" dirty="0" smtClean="0"/>
              <a:t>They graduated before the tech bubble.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61D29-ADFF-5F47-B686-093B28E4BDC7}" type="slidenum">
              <a:rPr lang="en-US" smtClean="0">
                <a:solidFill>
                  <a:prstClr val="black"/>
                </a:solidFill>
              </a:rPr>
              <a:pPr/>
              <a:t>58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3973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first</a:t>
            </a:r>
            <a:r>
              <a:rPr lang="en-US" baseline="0" dirty="0" smtClean="0"/>
              <a:t> cohort available in our dataset – and has the longest series of tax data available.</a:t>
            </a:r>
          </a:p>
          <a:p>
            <a:r>
              <a:rPr lang="en-US" baseline="0" dirty="0" smtClean="0"/>
              <a:t>Refers to GRADUATION cohort.</a:t>
            </a:r>
          </a:p>
          <a:p>
            <a:r>
              <a:rPr lang="en-US" baseline="0" dirty="0" smtClean="0"/>
              <a:t>They graduated before the tech bubble.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61D29-ADFF-5F47-B686-093B28E4BDC7}" type="slidenum">
              <a:rPr lang="en-US" smtClean="0">
                <a:solidFill>
                  <a:prstClr val="black"/>
                </a:solidFill>
              </a:rPr>
              <a:pPr/>
              <a:t>60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3973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first</a:t>
            </a:r>
            <a:r>
              <a:rPr lang="en-US" baseline="0" dirty="0" smtClean="0"/>
              <a:t> cohort available in our dataset – and has the longest series of tax data available.</a:t>
            </a:r>
          </a:p>
          <a:p>
            <a:r>
              <a:rPr lang="en-US" baseline="0" dirty="0" smtClean="0"/>
              <a:t>Refers to GRADUATION cohort.</a:t>
            </a:r>
          </a:p>
          <a:p>
            <a:r>
              <a:rPr lang="en-US" baseline="0" dirty="0" smtClean="0"/>
              <a:t>They graduated before the tech bubble.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61D29-ADFF-5F47-B686-093B28E4BDC7}" type="slidenum">
              <a:rPr lang="en-US" smtClean="0">
                <a:solidFill>
                  <a:prstClr val="black"/>
                </a:solidFill>
              </a:rPr>
              <a:pPr/>
              <a:t>62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397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D953D-192A-4F4A-A51F-DC3C7E58A63A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031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C0141-BE22-4088-8A62-9A26B8442B23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089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C0141-BE22-4088-8A62-9A26B8442B23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704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3500" y="1163638"/>
            <a:ext cx="4191000" cy="3143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use onscreen ONLY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4B6FB-E7E8-4CA3-B659-F78996AE750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220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3500" y="1163638"/>
            <a:ext cx="4191000" cy="3143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use onscreen ONLY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4B6FB-E7E8-4CA3-B659-F78996AE750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220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3500" y="1163638"/>
            <a:ext cx="4191000" cy="3143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use as Handout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4B6FB-E7E8-4CA3-B659-F78996AE750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14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D7A0C-0F44-4329-B163-17CEDB21F3F6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2B5CD-194C-466C-B7C8-436488392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241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D7A0C-0F44-4329-B163-17CEDB21F3F6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2B5CD-194C-466C-B7C8-436488392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430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D7A0C-0F44-4329-B163-17CEDB21F3F6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2B5CD-194C-466C-B7C8-436488392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74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89FFA6-BED8-0046-BEFB-35AC1DA8095D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AA0973-EF93-6D4E-B52A-7AD1485B75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22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 charset="0"/>
                <a:ea typeface="ＭＳ Ｐゴシック" charset="0"/>
              </a:defRPr>
            </a:lvl1pPr>
          </a:lstStyle>
          <a:p>
            <a:fld id="{4C89FFA6-BED8-0046-BEFB-35AC1DA8095D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5AA0973-EF93-6D4E-B52A-7AD1485B75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822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 charset="0"/>
                <a:ea typeface="ＭＳ Ｐゴシック" charset="0"/>
              </a:defRPr>
            </a:lvl1pPr>
          </a:lstStyle>
          <a:p>
            <a:fld id="{4C89FFA6-BED8-0046-BEFB-35AC1DA8095D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5AA0973-EF93-6D4E-B52A-7AD1485B75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109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AU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 charset="0"/>
                <a:ea typeface="ＭＳ Ｐゴシック" charset="0"/>
              </a:defRPr>
            </a:lvl1pPr>
          </a:lstStyle>
          <a:p>
            <a:fld id="{4C89FFA6-BED8-0046-BEFB-35AC1DA8095D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5AA0973-EF93-6D4E-B52A-7AD1485B75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800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5772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711E9-4259-482B-BEF8-8C2B865FC92E}" type="datetimeFigureOut">
              <a:rPr lang="en-CA" smtClean="0">
                <a:solidFill>
                  <a:prstClr val="white">
                    <a:shade val="50000"/>
                  </a:prstClr>
                </a:solidFill>
              </a:rPr>
              <a:pPr/>
              <a:t>16/10/2014</a:t>
            </a:fld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6FEC7-95E5-4DD1-9999-E5FEA194A831}" type="slidenum">
              <a:rPr lang="en-C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503203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711E9-4259-482B-BEF8-8C2B865FC92E}" type="datetimeFigureOut">
              <a:rPr lang="en-CA" smtClean="0">
                <a:solidFill>
                  <a:prstClr val="white">
                    <a:shade val="50000"/>
                  </a:prstClr>
                </a:solidFill>
              </a:rPr>
              <a:pPr/>
              <a:t>16/10/2014</a:t>
            </a:fld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6FEC7-95E5-4DD1-9999-E5FEA194A831}" type="slidenum">
              <a:rPr lang="en-C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5504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711E9-4259-482B-BEF8-8C2B865FC92E}" type="datetimeFigureOut">
              <a:rPr lang="en-CA" smtClean="0">
                <a:solidFill>
                  <a:prstClr val="white">
                    <a:shade val="50000"/>
                  </a:prstClr>
                </a:solidFill>
              </a:rPr>
              <a:pPr/>
              <a:t>16/10/2014</a:t>
            </a:fld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9"/>
            <a:ext cx="762000" cy="365125"/>
          </a:xfrm>
        </p:spPr>
        <p:txBody>
          <a:bodyPr/>
          <a:lstStyle/>
          <a:p>
            <a:fld id="{B546FEC7-95E5-4DD1-9999-E5FEA194A831}" type="slidenum">
              <a:rPr lang="en-C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125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D7A0C-0F44-4329-B163-17CEDB21F3F6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2B5CD-194C-466C-B7C8-436488392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0137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711E9-4259-482B-BEF8-8C2B865FC92E}" type="datetimeFigureOut">
              <a:rPr lang="en-CA" smtClean="0">
                <a:solidFill>
                  <a:prstClr val="white">
                    <a:shade val="50000"/>
                  </a:prstClr>
                </a:solidFill>
              </a:rPr>
              <a:pPr/>
              <a:t>16/10/2014</a:t>
            </a:fld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6FEC7-95E5-4DD1-9999-E5FEA194A831}" type="slidenum">
              <a:rPr lang="en-C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9966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4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362204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711E9-4259-482B-BEF8-8C2B865FC92E}" type="datetimeFigureOut">
              <a:rPr lang="en-CA" smtClean="0">
                <a:solidFill>
                  <a:prstClr val="white">
                    <a:shade val="50000"/>
                  </a:prstClr>
                </a:solidFill>
              </a:rPr>
              <a:pPr/>
              <a:t>16/10/2014</a:t>
            </a:fld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6FEC7-95E5-4DD1-9999-E5FEA194A831}" type="slidenum">
              <a:rPr lang="en-C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549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711E9-4259-482B-BEF8-8C2B865FC92E}" type="datetimeFigureOut">
              <a:rPr lang="en-CA" smtClean="0">
                <a:solidFill>
                  <a:prstClr val="white">
                    <a:shade val="50000"/>
                  </a:prstClr>
                </a:solidFill>
              </a:rPr>
              <a:pPr/>
              <a:t>16/10/2014</a:t>
            </a:fld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6FEC7-95E5-4DD1-9999-E5FEA194A831}" type="slidenum">
              <a:rPr lang="en-C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0737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711E9-4259-482B-BEF8-8C2B865FC92E}" type="datetimeFigureOut">
              <a:rPr lang="en-CA" smtClean="0">
                <a:solidFill>
                  <a:prstClr val="white">
                    <a:shade val="50000"/>
                  </a:prstClr>
                </a:solidFill>
              </a:rPr>
              <a:pPr/>
              <a:t>16/10/2014</a:t>
            </a:fld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6FEC7-95E5-4DD1-9999-E5FEA194A831}" type="slidenum">
              <a:rPr lang="en-C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2282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2" y="1524004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711E9-4259-482B-BEF8-8C2B865FC92E}" type="datetimeFigureOut">
              <a:rPr lang="en-CA" smtClean="0">
                <a:solidFill>
                  <a:prstClr val="white">
                    <a:shade val="50000"/>
                  </a:prstClr>
                </a:solidFill>
              </a:rPr>
              <a:pPr/>
              <a:t>16/10/2014</a:t>
            </a:fld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6FEC7-95E5-4DD1-9999-E5FEA194A831}" type="slidenum">
              <a:rPr lang="en-C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6156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711E9-4259-482B-BEF8-8C2B865FC92E}" type="datetimeFigureOut">
              <a:rPr lang="en-CA" smtClean="0">
                <a:solidFill>
                  <a:prstClr val="white">
                    <a:shade val="50000"/>
                  </a:prstClr>
                </a:solidFill>
              </a:rPr>
              <a:pPr/>
              <a:t>16/10/2014</a:t>
            </a:fld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6FEC7-95E5-4DD1-9999-E5FEA194A831}" type="slidenum">
              <a:rPr lang="en-C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9038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711E9-4259-482B-BEF8-8C2B865FC92E}" type="datetimeFigureOut">
              <a:rPr lang="en-CA" smtClean="0">
                <a:solidFill>
                  <a:prstClr val="white">
                    <a:shade val="50000"/>
                  </a:prstClr>
                </a:solidFill>
              </a:rPr>
              <a:pPr/>
              <a:t>16/10/2014</a:t>
            </a:fld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6FEC7-95E5-4DD1-9999-E5FEA194A831}" type="slidenum">
              <a:rPr lang="en-C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5772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711E9-4259-482B-BEF8-8C2B865FC92E}" type="datetimeFigureOut">
              <a:rPr lang="en-CA" smtClean="0">
                <a:solidFill>
                  <a:prstClr val="white">
                    <a:shade val="50000"/>
                  </a:prstClr>
                </a:solidFill>
              </a:rPr>
              <a:pPr/>
              <a:t>16/10/2014</a:t>
            </a:fld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6FEC7-95E5-4DD1-9999-E5FEA194A831}" type="slidenum">
              <a:rPr lang="en-C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5029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D7A0C-0F44-4329-B163-17CEDB21F3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2B5CD-194C-466C-B7C8-436488392B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2687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D7A0C-0F44-4329-B163-17CEDB21F3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2B5CD-194C-466C-B7C8-436488392B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537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D7A0C-0F44-4329-B163-17CEDB21F3F6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2B5CD-194C-466C-B7C8-436488392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757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D7A0C-0F44-4329-B163-17CEDB21F3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2B5CD-194C-466C-B7C8-436488392B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0905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D7A0C-0F44-4329-B163-17CEDB21F3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2B5CD-194C-466C-B7C8-436488392B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9716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D7A0C-0F44-4329-B163-17CEDB21F3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2B5CD-194C-466C-B7C8-436488392B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5163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D7A0C-0F44-4329-B163-17CEDB21F3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2B5CD-194C-466C-B7C8-436488392B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3161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D7A0C-0F44-4329-B163-17CEDB21F3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2B5CD-194C-466C-B7C8-436488392B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9080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D7A0C-0F44-4329-B163-17CEDB21F3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2B5CD-194C-466C-B7C8-436488392B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9959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D7A0C-0F44-4329-B163-17CEDB21F3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2B5CD-194C-466C-B7C8-436488392B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7253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D7A0C-0F44-4329-B163-17CEDB21F3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2B5CD-194C-466C-B7C8-436488392B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3036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D7A0C-0F44-4329-B163-17CEDB21F3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2B5CD-194C-466C-B7C8-436488392B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492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A99EF-9177-4BFD-93D5-0589A5EF42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D36A-6F30-4D31-BE6D-CFF9383228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051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D7A0C-0F44-4329-B163-17CEDB21F3F6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2B5CD-194C-466C-B7C8-436488392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6496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A99EF-9177-4BFD-93D5-0589A5EF42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D36A-6F30-4D31-BE6D-CFF9383228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2616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A99EF-9177-4BFD-93D5-0589A5EF42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D36A-6F30-4D31-BE6D-CFF9383228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6672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A99EF-9177-4BFD-93D5-0589A5EF42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D36A-6F30-4D31-BE6D-CFF9383228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954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A99EF-9177-4BFD-93D5-0589A5EF42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D36A-6F30-4D31-BE6D-CFF9383228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1387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A99EF-9177-4BFD-93D5-0589A5EF42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D36A-6F30-4D31-BE6D-CFF9383228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9380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A99EF-9177-4BFD-93D5-0589A5EF42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D36A-6F30-4D31-BE6D-CFF9383228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2042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A99EF-9177-4BFD-93D5-0589A5EF42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D36A-6F30-4D31-BE6D-CFF9383228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5423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A99EF-9177-4BFD-93D5-0589A5EF42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D36A-6F30-4D31-BE6D-CFF9383228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9906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A99EF-9177-4BFD-93D5-0589A5EF42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D36A-6F30-4D31-BE6D-CFF9383228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1814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A99EF-9177-4BFD-93D5-0589A5EF42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D36A-6F30-4D31-BE6D-CFF9383228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728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D7A0C-0F44-4329-B163-17CEDB21F3F6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2B5CD-194C-466C-B7C8-436488392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1736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6FD5394A-AE07-4869-B484-DDFE490399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4843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363"/>
            <a:ext cx="82296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CF307-E5DC-41ED-B287-01FE3A603B12}" type="slidenum">
              <a:rPr 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8420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7AA2F-3F3A-4253-8E56-896EDEE5E289}" type="slidenum">
              <a:rPr 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6140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9E887-30B7-4E7A-971B-1256F4E67CB4}" type="slidenum">
              <a:rPr 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0749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9B25A-17D1-40A2-A41B-E75739304AA9}" type="slidenum">
              <a:rPr 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7640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50939-D0D6-46E8-BEBD-00AC13460EC2}" type="slidenum">
              <a:rPr 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5412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DB83D-68E4-4246-858F-AE51622D9603}" type="slidenum">
              <a:rPr 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0429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BF49A-6CCC-476D-A913-23CCEC9EBF7C}" type="slidenum">
              <a:rPr 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5094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12F4D-AC03-41E4-A534-BAD6C3C1BEA1}" type="slidenum">
              <a:rPr 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8820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55B91-D73C-4A11-B13D-A70685973862}" type="slidenum">
              <a:rPr 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601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D7A0C-0F44-4329-B163-17CEDB21F3F6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2B5CD-194C-466C-B7C8-436488392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28140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0644F-A8B4-413B-AD62-6A34B5B15619}" type="slidenum">
              <a:rPr 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7678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95978-549D-43EE-BF4C-D7945684E354}" type="slidenum">
              <a:rPr 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7001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82268-9058-4D4E-AF93-18C7899AD32C}" type="slidenum">
              <a:rPr 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3470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D7A0C-0F44-4329-B163-17CEDB21F3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2B5CD-194C-466C-B7C8-436488392B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4074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D7A0C-0F44-4329-B163-17CEDB21F3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2B5CD-194C-466C-B7C8-436488392B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6858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D7A0C-0F44-4329-B163-17CEDB21F3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2B5CD-194C-466C-B7C8-436488392B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9324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D7A0C-0F44-4329-B163-17CEDB21F3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2B5CD-194C-466C-B7C8-436488392B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5698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D7A0C-0F44-4329-B163-17CEDB21F3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2B5CD-194C-466C-B7C8-436488392B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0284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D7A0C-0F44-4329-B163-17CEDB21F3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2B5CD-194C-466C-B7C8-436488392B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95262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D7A0C-0F44-4329-B163-17CEDB21F3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2B5CD-194C-466C-B7C8-436488392B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336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D7A0C-0F44-4329-B163-17CEDB21F3F6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2B5CD-194C-466C-B7C8-436488392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731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D7A0C-0F44-4329-B163-17CEDB21F3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2B5CD-194C-466C-B7C8-436488392B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81863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D7A0C-0F44-4329-B163-17CEDB21F3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2B5CD-194C-466C-B7C8-436488392B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24447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D7A0C-0F44-4329-B163-17CEDB21F3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2B5CD-194C-466C-B7C8-436488392B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8222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D7A0C-0F44-4329-B163-17CEDB21F3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2B5CD-194C-466C-B7C8-436488392B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8643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004998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32257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D7A0C-0F44-4329-B163-17CEDB21F3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2B5CD-194C-466C-B7C8-436488392B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09881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D7A0C-0F44-4329-B163-17CEDB21F3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2B5CD-194C-466C-B7C8-436488392B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74791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D7A0C-0F44-4329-B163-17CEDB21F3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2B5CD-194C-466C-B7C8-436488392B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53720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D7A0C-0F44-4329-B163-17CEDB21F3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2B5CD-194C-466C-B7C8-436488392B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16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D7A0C-0F44-4329-B163-17CEDB21F3F6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2B5CD-194C-466C-B7C8-436488392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5987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D7A0C-0F44-4329-B163-17CEDB21F3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2B5CD-194C-466C-B7C8-436488392B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10601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D7A0C-0F44-4329-B163-17CEDB21F3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2B5CD-194C-466C-B7C8-436488392B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87784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D7A0C-0F44-4329-B163-17CEDB21F3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2B5CD-194C-466C-B7C8-436488392B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70302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D7A0C-0F44-4329-B163-17CEDB21F3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2B5CD-194C-466C-B7C8-436488392B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74137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D7A0C-0F44-4329-B163-17CEDB21F3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2B5CD-194C-466C-B7C8-436488392B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84375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D7A0C-0F44-4329-B163-17CEDB21F3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2B5CD-194C-466C-B7C8-436488392B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15746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D7A0C-0F44-4329-B163-17CEDB21F3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2B5CD-194C-466C-B7C8-436488392B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30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D7A0C-0F44-4329-B163-17CEDB21F3F6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2B5CD-194C-466C-B7C8-436488392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0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4.emf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D7A0C-0F44-4329-B163-17CEDB21F3F6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2B5CD-194C-466C-B7C8-436488392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4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D7A0C-0F44-4329-B163-17CEDB21F3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2B5CD-194C-466C-B7C8-436488392B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784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POWERPOINT_INST_PG0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8229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61947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fld id="{4C89FFA6-BED8-0046-BEFB-35AC1DA8095D}" type="datetimeFigureOut">
              <a:rPr lang="en-US" smtClean="0"/>
              <a:pPr defTabSz="457200"/>
              <a:t>10/16/2014</a:t>
            </a:fld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61947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61947"/>
                </a:solidFill>
                <a:latin typeface="Helvetica" charset="0"/>
                <a:cs typeface="+mn-cs"/>
              </a:defRPr>
            </a:lvl1pPr>
          </a:lstStyle>
          <a:p>
            <a:pPr defTabSz="457200"/>
            <a:fld id="{D5AA0973-EF93-6D4E-B52A-7AD1485B7590}" type="slidenum">
              <a:rPr lang="en-US"/>
              <a:pPr defTabSz="4572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345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61947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61947"/>
          </a:solidFill>
          <a:latin typeface="Helvetica" pitchFamily="-107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61947"/>
          </a:solidFill>
          <a:latin typeface="Helvetica" pitchFamily="-107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61947"/>
          </a:solidFill>
          <a:latin typeface="Helvetica" pitchFamily="-107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61947"/>
          </a:solidFill>
          <a:latin typeface="Helvetica" pitchFamily="-107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61947"/>
          </a:solidFill>
          <a:latin typeface="Helvetica" pitchFamily="-107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61947"/>
          </a:solidFill>
          <a:latin typeface="Helvetica" pitchFamily="-107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61947"/>
          </a:solidFill>
          <a:latin typeface="Helvetica" pitchFamily="-107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61947"/>
          </a:solidFill>
          <a:latin typeface="Helvetica" pitchFamily="-107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61947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61947"/>
          </a:solidFill>
          <a:latin typeface="+mn-lt"/>
          <a:ea typeface="ＭＳ Ｐゴシック" pitchFamily="-107" charset="-128"/>
          <a:cs typeface="ＭＳ Ｐゴシック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61947"/>
          </a:solidFill>
          <a:latin typeface="+mn-lt"/>
          <a:ea typeface="ＭＳ Ｐゴシック" pitchFamily="-107" charset="-128"/>
          <a:cs typeface="ＭＳ Ｐゴシック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61947"/>
          </a:solidFill>
          <a:latin typeface="+mn-lt"/>
          <a:ea typeface="ＭＳ Ｐゴシック" pitchFamily="-107" charset="-128"/>
          <a:cs typeface="ＭＳ Ｐゴシック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61947"/>
          </a:solidFill>
          <a:latin typeface="+mn-lt"/>
          <a:ea typeface="ＭＳ Ｐゴシック" pitchFamily="-107" charset="-128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61947"/>
          </a:solidFill>
          <a:latin typeface="+mn-lt"/>
          <a:ea typeface="ＭＳ Ｐゴシック" pitchFamily="-107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61947"/>
          </a:solidFill>
          <a:latin typeface="+mn-lt"/>
          <a:ea typeface="ＭＳ Ｐゴシック" pitchFamily="-107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61947"/>
          </a:solidFill>
          <a:latin typeface="+mn-lt"/>
          <a:ea typeface="ＭＳ Ｐゴシック" pitchFamily="-107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61947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9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2F711E9-4259-482B-BEF8-8C2B865FC92E}" type="datetimeFigureOut">
              <a:rPr lang="en-CA" smtClean="0">
                <a:solidFill>
                  <a:prstClr val="white">
                    <a:shade val="50000"/>
                  </a:prstClr>
                </a:solidFill>
              </a:rPr>
              <a:pPr/>
              <a:t>16/10/2014</a:t>
            </a:fld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9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9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546FEC7-95E5-4DD1-9999-E5FEA194A831}" type="slidenum">
              <a:rPr lang="en-C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789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D7A0C-0F44-4329-B163-17CEDB21F3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2B5CD-194C-466C-B7C8-436488392B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772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A99EF-9177-4BFD-93D5-0589A5EF42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4D36A-6F30-4D31-BE6D-CFF9383228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677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/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/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77000"/>
            <a:ext cx="213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1">
                <a:solidFill>
                  <a:schemeClr val="accent2"/>
                </a:solidFill>
                <a:latin typeface="Arial Narrow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73B9A90A-62BC-450E-9472-E7ECE2F0E128}" type="slidenum">
              <a:rPr lang="en-US">
                <a:solidFill>
                  <a:srgbClr val="333399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333399"/>
              </a:solidFill>
            </a:endParaRPr>
          </a:p>
        </p:txBody>
      </p:sp>
      <p:sp>
        <p:nvSpPr>
          <p:cNvPr id="1036" name="Rectangle 12"/>
          <p:cNvSpPr>
            <a:spLocks noChangeArrowheads="1"/>
          </p:cNvSpPr>
          <p:nvPr userDrawn="1"/>
        </p:nvSpPr>
        <p:spPr bwMode="auto">
          <a:xfrm>
            <a:off x="0" y="0"/>
            <a:ext cx="9144000" cy="1233488"/>
          </a:xfrm>
          <a:prstGeom prst="rect">
            <a:avLst/>
          </a:prstGeom>
          <a:solidFill>
            <a:srgbClr val="005A9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n-US" sz="3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812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D7A0C-0F44-4329-B163-17CEDB21F3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2B5CD-194C-466C-B7C8-436488392B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886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EC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15200" y="2984500"/>
            <a:ext cx="1828800" cy="387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9968" y="5875020"/>
            <a:ext cx="2377440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804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58200" y="5405437"/>
            <a:ext cx="685800" cy="1452563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685800" y="6172200"/>
            <a:ext cx="18288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/>
            <a:fld id="{88C0C721-AEEC-4745-A24D-5BC52D0B46FB}" type="slidenum">
              <a:rPr lang="en-US" sz="1400" smtClean="0">
                <a:solidFill>
                  <a:prstClr val="black"/>
                </a:solidFill>
                <a:latin typeface="ITC Franklin Gothic Std MedCd"/>
                <a:cs typeface="ITC Franklin Gothic Std MedCd"/>
              </a:rPr>
              <a:pPr defTabSz="457200"/>
              <a:t>‹#›</a:t>
            </a:fld>
            <a:endParaRPr lang="en-US" sz="1400" dirty="0">
              <a:solidFill>
                <a:prstClr val="black"/>
              </a:solidFill>
              <a:latin typeface="ITC Franklin Gothic Std MedCd"/>
              <a:cs typeface="ITC Franklin Gothic Std MedCd"/>
            </a:endParaRPr>
          </a:p>
        </p:txBody>
      </p:sp>
    </p:spTree>
    <p:extLst>
      <p:ext uri="{BB962C8B-B14F-4D97-AF65-F5344CB8AC3E}">
        <p14:creationId xmlns:p14="http://schemas.microsoft.com/office/powerpoint/2010/main" val="1527831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goo.gl/dCvXDf" TargetMode="Externa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qab.ca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mailto:rfinnie@uottawa.ca" TargetMode="External"/><Relationship Id="rId1" Type="http://schemas.openxmlformats.org/officeDocument/2006/relationships/slideLayout" Target="../slideLayouts/slideLayout3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0.xml"/><Relationship Id="rId4" Type="http://schemas.openxmlformats.org/officeDocument/2006/relationships/chart" Target="../charts/chart1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0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40.xml"/><Relationship Id="rId6" Type="http://schemas.openxmlformats.org/officeDocument/2006/relationships/chart" Target="../charts/chart24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7" Type="http://schemas.openxmlformats.org/officeDocument/2006/relationships/chart" Target="../charts/chart30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40.xml"/><Relationship Id="rId6" Type="http://schemas.openxmlformats.org/officeDocument/2006/relationships/chart" Target="../charts/chart29.xml"/><Relationship Id="rId5" Type="http://schemas.openxmlformats.org/officeDocument/2006/relationships/chart" Target="../charts/chart28.xml"/><Relationship Id="rId4" Type="http://schemas.openxmlformats.org/officeDocument/2006/relationships/chart" Target="../charts/chart2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1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chart" Target="../charts/chart32.xml"/><Relationship Id="rId7" Type="http://schemas.openxmlformats.org/officeDocument/2006/relationships/chart" Target="../charts/chart36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40.xml"/><Relationship Id="rId6" Type="http://schemas.openxmlformats.org/officeDocument/2006/relationships/chart" Target="../charts/chart35.xml"/><Relationship Id="rId5" Type="http://schemas.openxmlformats.org/officeDocument/2006/relationships/chart" Target="../charts/chart34.xml"/><Relationship Id="rId4" Type="http://schemas.openxmlformats.org/officeDocument/2006/relationships/chart" Target="../charts/chart33.xml"/><Relationship Id="rId9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7" Type="http://schemas.openxmlformats.org/officeDocument/2006/relationships/chart" Target="../charts/chart42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40.xml"/><Relationship Id="rId6" Type="http://schemas.openxmlformats.org/officeDocument/2006/relationships/chart" Target="../charts/chart41.xml"/><Relationship Id="rId5" Type="http://schemas.openxmlformats.org/officeDocument/2006/relationships/chart" Target="../charts/chart40.xml"/><Relationship Id="rId4" Type="http://schemas.openxmlformats.org/officeDocument/2006/relationships/chart" Target="../charts/chart3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mailto:rfinnie@uottawa.ca" TargetMode="External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27479" y="452927"/>
            <a:ext cx="3264493" cy="599060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35836" y="333289"/>
            <a:ext cx="7956134" cy="457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5836" y="6544657"/>
            <a:ext cx="7956134" cy="457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55665" y="897312"/>
            <a:ext cx="300811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Symposium on Learning Outcomes </a:t>
            </a:r>
          </a:p>
          <a:p>
            <a:pPr algn="r"/>
            <a:r>
              <a:rPr lang="en-US" sz="2400" i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A Toolkit for Assessment</a:t>
            </a:r>
          </a:p>
          <a:p>
            <a:pPr algn="r"/>
            <a:endParaRPr lang="en-US" sz="2400" i="1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algn="r"/>
            <a:endParaRPr lang="en-US" sz="2400" i="1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algn="r"/>
            <a:endParaRPr lang="en-US" sz="2400" i="1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algn="r"/>
            <a:endParaRPr lang="en-US" sz="2400" i="1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algn="r"/>
            <a:endParaRPr lang="en-US" sz="2400" i="1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algn="r"/>
            <a:endParaRPr lang="en-US" sz="2400" i="1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algn="r"/>
            <a:endParaRPr lang="en-US" sz="2400" i="1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algn="r"/>
            <a:endParaRPr lang="en-US" sz="2400" i="1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algn="r"/>
            <a:r>
              <a:rPr lang="en-US" sz="16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October 16-17, 2014</a:t>
            </a:r>
          </a:p>
          <a:p>
            <a:pPr algn="r"/>
            <a:r>
              <a:rPr lang="en-US" sz="16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Eaton Chelsea Hotel</a:t>
            </a:r>
          </a:p>
          <a:p>
            <a:pPr algn="r"/>
            <a:r>
              <a:rPr lang="en-US" sz="16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Toronto, Ontario</a:t>
            </a:r>
            <a:endParaRPr lang="en-US" sz="16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836" y="598205"/>
            <a:ext cx="4589091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Century Schoolbook" panose="02040604050505020304" pitchFamily="18" charset="0"/>
              </a:rPr>
              <a:t>Introductory Plenary Session</a:t>
            </a:r>
          </a:p>
          <a:p>
            <a:endParaRPr lang="en-US" dirty="0">
              <a:solidFill>
                <a:schemeClr val="accent5">
                  <a:lumMod val="75000"/>
                </a:schemeClr>
              </a:solidFill>
              <a:latin typeface="Century Schoolbook" panose="02040604050505020304" pitchFamily="18" charset="0"/>
            </a:endParaRPr>
          </a:p>
          <a:p>
            <a:endParaRPr lang="en-US" dirty="0" smtClean="0">
              <a:solidFill>
                <a:schemeClr val="accent5">
                  <a:lumMod val="75000"/>
                </a:schemeClr>
              </a:solidFill>
              <a:latin typeface="Century Schoolbook" panose="02040604050505020304" pitchFamily="18" charset="0"/>
            </a:endParaRPr>
          </a:p>
          <a:p>
            <a:endParaRPr lang="en-US" dirty="0">
              <a:solidFill>
                <a:schemeClr val="accent5">
                  <a:lumMod val="75000"/>
                </a:schemeClr>
              </a:solidFill>
              <a:latin typeface="Century Schoolbook" panose="02040604050505020304" pitchFamily="18" charset="0"/>
            </a:endParaRPr>
          </a:p>
          <a:p>
            <a:endParaRPr lang="en-US" dirty="0" smtClean="0">
              <a:solidFill>
                <a:schemeClr val="accent5">
                  <a:lumMod val="75000"/>
                </a:schemeClr>
              </a:solidFill>
              <a:latin typeface="Century Schoolbook" panose="02040604050505020304" pitchFamily="18" charset="0"/>
            </a:endParaRPr>
          </a:p>
          <a:p>
            <a:pPr algn="ctr"/>
            <a:r>
              <a:rPr lang="en-US" sz="2800" b="1" i="1" dirty="0" smtClean="0">
                <a:solidFill>
                  <a:schemeClr val="accent5">
                    <a:lumMod val="50000"/>
                  </a:schemeClr>
                </a:solidFill>
                <a:latin typeface="Century Schoolbook" panose="02040604050505020304" pitchFamily="18" charset="0"/>
              </a:rPr>
              <a:t>What’s Working in the Learning Outcomes Toolbox?</a:t>
            </a:r>
            <a:endParaRPr lang="en-US" i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9662" y="4213091"/>
            <a:ext cx="2138585" cy="13388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Century Schoolbook" panose="02040604050505020304" pitchFamily="18" charset="0"/>
              </a:rPr>
              <a:t>Eileen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Century Schoolbook" panose="02040604050505020304" pitchFamily="18" charset="0"/>
              </a:rPr>
              <a:t>DeCourcy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Century Schoolbook" panose="020406040505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Century Schoolbook" panose="02040604050505020304" pitchFamily="18" charset="0"/>
              </a:rPr>
              <a:t>Leesa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Century Schoolbook" panose="02040604050505020304" pitchFamily="18" charset="0"/>
              </a:rPr>
              <a:t>Wheelahan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Century Schoolbook" panose="020406040505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Century Schoolbook" panose="02040604050505020304" pitchFamily="18" charset="0"/>
              </a:rPr>
              <a:t>Paul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Century Schoolbook" panose="02040604050505020304" pitchFamily="18" charset="0"/>
              </a:rPr>
              <a:t>Stenton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Century Schoolbook" panose="02040604050505020304" pitchFamily="18" charset="0"/>
              </a:rPr>
              <a:t>	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30381" y="4211663"/>
            <a:ext cx="2029626" cy="13388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Century Schoolbook" panose="02040604050505020304" pitchFamily="18" charset="0"/>
              </a:rPr>
              <a:t>Peter Wolf</a:t>
            </a:r>
          </a:p>
          <a:p>
            <a:pPr algn="r">
              <a:lnSpc>
                <a:spcPct val="150000"/>
              </a:lnSpc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Century Schoolbook" panose="02040604050505020304" pitchFamily="18" charset="0"/>
              </a:rPr>
              <a:t>Cindy Hazell</a:t>
            </a:r>
          </a:p>
          <a:p>
            <a:pPr algn="r">
              <a:lnSpc>
                <a:spcPct val="150000"/>
              </a:lnSpc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Century Schoolbook" panose="02040604050505020304" pitchFamily="18" charset="0"/>
              </a:rPr>
              <a:t>Ross Finnie</a:t>
            </a:r>
          </a:p>
        </p:txBody>
      </p:sp>
    </p:spTree>
    <p:extLst>
      <p:ext uri="{BB962C8B-B14F-4D97-AF65-F5344CB8AC3E}">
        <p14:creationId xmlns:p14="http://schemas.microsoft.com/office/powerpoint/2010/main" val="4029640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63926" y="4579371"/>
            <a:ext cx="17491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Peter.Wolf@queensu.ca</a:t>
            </a:r>
            <a:endParaRPr lang="en-US" sz="1200" dirty="0">
              <a:solidFill>
                <a:srgbClr val="C0000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012" y="5034620"/>
            <a:ext cx="1947026" cy="1476096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694362" y="1104189"/>
            <a:ext cx="75865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Considerations for an Outcomes-Based Culture</a:t>
            </a:r>
            <a:endParaRPr lang="en-US" sz="3600" dirty="0">
              <a:solidFill>
                <a:srgbClr val="C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29224" y="4109156"/>
            <a:ext cx="1418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Peter Wolf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832" y="264920"/>
            <a:ext cx="373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2014 Learning Outcomes Conference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84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58793" y="767754"/>
            <a:ext cx="8419382" cy="5139067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latin typeface="Palatino Linotype" panose="0204050205050503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42273" y="5446871"/>
            <a:ext cx="1907229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Palatino Linotype" panose="02040502050505030304" pitchFamily="18" charset="0"/>
              </a:rPr>
              <a:t>Faculty-Driven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Palatino Linotype" panose="02040502050505030304" pitchFamily="18" charset="0"/>
              </a:rPr>
              <a:t>Discipline-Based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Collaborative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Evidence-Based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Learning-Centered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Facilitated</a:t>
            </a:r>
          </a:p>
        </p:txBody>
      </p:sp>
      <p:sp>
        <p:nvSpPr>
          <p:cNvPr id="12" name="Straight Connector 3"/>
          <p:cNvSpPr/>
          <p:nvPr/>
        </p:nvSpPr>
        <p:spPr>
          <a:xfrm rot="5602973">
            <a:off x="1005168" y="3253206"/>
            <a:ext cx="1461645" cy="11435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7905"/>
                </a:moveTo>
                <a:lnTo>
                  <a:pt x="1198521" y="27905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Straight Connector 4"/>
          <p:cNvSpPr/>
          <p:nvPr/>
        </p:nvSpPr>
        <p:spPr>
          <a:xfrm rot="1777204">
            <a:off x="2310153" y="2774715"/>
            <a:ext cx="2400712" cy="6806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7905"/>
                </a:moveTo>
                <a:lnTo>
                  <a:pt x="1171662" y="27905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Straight Connector 5"/>
          <p:cNvSpPr/>
          <p:nvPr/>
        </p:nvSpPr>
        <p:spPr>
          <a:xfrm rot="20601000">
            <a:off x="2459427" y="1848399"/>
            <a:ext cx="888886" cy="6806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7905"/>
                </a:moveTo>
                <a:lnTo>
                  <a:pt x="433819" y="27905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Straight Connector 6"/>
          <p:cNvSpPr/>
          <p:nvPr/>
        </p:nvSpPr>
        <p:spPr>
          <a:xfrm rot="18765287">
            <a:off x="2411950" y="1571668"/>
            <a:ext cx="95901" cy="11435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7905"/>
                </a:moveTo>
                <a:lnTo>
                  <a:pt x="78637" y="27905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Straight Connector 7"/>
          <p:cNvSpPr/>
          <p:nvPr/>
        </p:nvSpPr>
        <p:spPr>
          <a:xfrm rot="16363375">
            <a:off x="1847074" y="1578917"/>
            <a:ext cx="39163" cy="11435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7905"/>
                </a:moveTo>
                <a:lnTo>
                  <a:pt x="18479" y="27905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Oval 16"/>
          <p:cNvSpPr/>
          <p:nvPr/>
        </p:nvSpPr>
        <p:spPr>
          <a:xfrm>
            <a:off x="336431" y="793636"/>
            <a:ext cx="8195094" cy="4915773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1" name="Rectangle 40"/>
          <p:cNvSpPr/>
          <p:nvPr/>
        </p:nvSpPr>
        <p:spPr>
          <a:xfrm>
            <a:off x="2552455" y="803365"/>
            <a:ext cx="2916407" cy="115721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ectangle 6"/>
          <p:cNvSpPr/>
          <p:nvPr/>
        </p:nvSpPr>
        <p:spPr>
          <a:xfrm>
            <a:off x="2978586" y="2599552"/>
            <a:ext cx="28645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schemeClr val="bg1"/>
                </a:solidFill>
                <a:latin typeface="Palatino Linotype" panose="02040502050505030304" pitchFamily="18" charset="0"/>
              </a:rPr>
              <a:t>Curriculum Development &amp; Assessment</a:t>
            </a:r>
          </a:p>
        </p:txBody>
      </p:sp>
      <p:sp>
        <p:nvSpPr>
          <p:cNvPr id="2" name="Rounded Rectangle 1"/>
          <p:cNvSpPr>
            <a:spLocks noChangeAspect="1"/>
          </p:cNvSpPr>
          <p:nvPr/>
        </p:nvSpPr>
        <p:spPr>
          <a:xfrm>
            <a:off x="1215149" y="1635339"/>
            <a:ext cx="2286000" cy="118267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atin typeface="Palatino Linotype" panose="02040502050505030304" pitchFamily="18" charset="0"/>
              </a:rPr>
              <a:t>Institutional &amp; Program Outcomes</a:t>
            </a:r>
          </a:p>
        </p:txBody>
      </p:sp>
      <p:sp>
        <p:nvSpPr>
          <p:cNvPr id="45" name="Rounded Rectangle 44"/>
          <p:cNvSpPr>
            <a:spLocks noChangeAspect="1"/>
          </p:cNvSpPr>
          <p:nvPr/>
        </p:nvSpPr>
        <p:spPr>
          <a:xfrm>
            <a:off x="5358498" y="1635339"/>
            <a:ext cx="2286000" cy="1182677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atin typeface="Palatino Linotype" panose="02040502050505030304" pitchFamily="18" charset="0"/>
              </a:rPr>
              <a:t>Program Assessment Processes</a:t>
            </a:r>
          </a:p>
        </p:txBody>
      </p:sp>
      <p:sp>
        <p:nvSpPr>
          <p:cNvPr id="46" name="Rounded Rectangle 45"/>
          <p:cNvSpPr>
            <a:spLocks noChangeAspect="1"/>
          </p:cNvSpPr>
          <p:nvPr/>
        </p:nvSpPr>
        <p:spPr>
          <a:xfrm>
            <a:off x="5556175" y="3468952"/>
            <a:ext cx="2286000" cy="118267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atin typeface="Palatino Linotype" panose="02040502050505030304" pitchFamily="18" charset="0"/>
              </a:rPr>
              <a:t>Institutional Tools &amp; Systems</a:t>
            </a:r>
          </a:p>
        </p:txBody>
      </p:sp>
      <p:sp>
        <p:nvSpPr>
          <p:cNvPr id="47" name="Rounded Rectangle 46"/>
          <p:cNvSpPr>
            <a:spLocks noChangeAspect="1"/>
          </p:cNvSpPr>
          <p:nvPr/>
        </p:nvSpPr>
        <p:spPr>
          <a:xfrm>
            <a:off x="3272690" y="4441992"/>
            <a:ext cx="2286000" cy="118267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atin typeface="Palatino Linotype" panose="02040502050505030304" pitchFamily="18" charset="0"/>
              </a:rPr>
              <a:t>Internal Alignment</a:t>
            </a:r>
          </a:p>
        </p:txBody>
      </p:sp>
      <p:sp>
        <p:nvSpPr>
          <p:cNvPr id="48" name="Rounded Rectangle 47"/>
          <p:cNvSpPr>
            <a:spLocks noChangeAspect="1"/>
          </p:cNvSpPr>
          <p:nvPr/>
        </p:nvSpPr>
        <p:spPr>
          <a:xfrm>
            <a:off x="937916" y="3450666"/>
            <a:ext cx="2286000" cy="118267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atin typeface="Palatino Linotype" panose="02040502050505030304" pitchFamily="18" charset="0"/>
              </a:rPr>
              <a:t>Student Engagement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510720"/>
            <a:ext cx="17491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Peter.Wolf@queensu.ca</a:t>
            </a:r>
            <a:endParaRPr lang="en-US" sz="1200" dirty="0">
              <a:solidFill>
                <a:srgbClr val="C0000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72" y="5713716"/>
            <a:ext cx="1165252" cy="883411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00100" y="112873"/>
            <a:ext cx="7688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Considerations for an Outcomes-Based Culture</a:t>
            </a:r>
            <a:endParaRPr lang="en-US" sz="2800" dirty="0">
              <a:solidFill>
                <a:srgbClr val="C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483018" y="595469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Best Practices</a:t>
            </a:r>
            <a:endParaRPr lang="en-US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59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58793" y="767754"/>
            <a:ext cx="8419382" cy="5139067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latin typeface="Palatino Linotype" panose="0204050205050503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42273" y="5446871"/>
            <a:ext cx="1907229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Palatino Linotype" panose="02040502050505030304" pitchFamily="18" charset="0"/>
              </a:rPr>
              <a:t>Faculty-Driven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Palatino Linotype" panose="02040502050505030304" pitchFamily="18" charset="0"/>
              </a:rPr>
              <a:t>Discipline-Based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Collaborative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Evidence-Based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Learning-Centered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Facilitated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36431" y="793635"/>
            <a:ext cx="8195094" cy="4915772"/>
            <a:chOff x="2188379" y="481090"/>
            <a:chExt cx="6848474" cy="5738735"/>
          </a:xfrm>
        </p:grpSpPr>
        <p:sp>
          <p:nvSpPr>
            <p:cNvPr id="12" name="Straight Connector 3"/>
            <p:cNvSpPr/>
            <p:nvPr/>
          </p:nvSpPr>
          <p:spPr>
            <a:xfrm rot="5602973">
              <a:off x="2504789" y="3371393"/>
              <a:ext cx="1706343" cy="9556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7905"/>
                  </a:moveTo>
                  <a:lnTo>
                    <a:pt x="1198521" y="27905"/>
                  </a:lnTo>
                </a:path>
              </a:pathLst>
            </a:custGeom>
            <a:noFill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Straight Connector 4"/>
            <p:cNvSpPr/>
            <p:nvPr/>
          </p:nvSpPr>
          <p:spPr>
            <a:xfrm rot="1777204">
              <a:off x="3837778" y="2793829"/>
              <a:ext cx="2006226" cy="7945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7905"/>
                  </a:moveTo>
                  <a:lnTo>
                    <a:pt x="1171662" y="27905"/>
                  </a:lnTo>
                </a:path>
              </a:pathLst>
            </a:custGeom>
            <a:noFill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Straight Connector 5"/>
            <p:cNvSpPr/>
            <p:nvPr/>
          </p:nvSpPr>
          <p:spPr>
            <a:xfrm rot="20601000">
              <a:off x="3962523" y="1712435"/>
              <a:ext cx="742824" cy="7945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7905"/>
                  </a:moveTo>
                  <a:lnTo>
                    <a:pt x="433819" y="27905"/>
                  </a:lnTo>
                </a:path>
              </a:pathLst>
            </a:custGeom>
            <a:noFill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Straight Connector 6"/>
            <p:cNvSpPr/>
            <p:nvPr/>
          </p:nvSpPr>
          <p:spPr>
            <a:xfrm rot="18765287">
              <a:off x="3906940" y="1408343"/>
              <a:ext cx="111956" cy="9556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7905"/>
                  </a:moveTo>
                  <a:lnTo>
                    <a:pt x="78637" y="27905"/>
                  </a:lnTo>
                </a:path>
              </a:pathLst>
            </a:custGeom>
            <a:noFill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Straight Connector 7"/>
            <p:cNvSpPr/>
            <p:nvPr/>
          </p:nvSpPr>
          <p:spPr>
            <a:xfrm rot="16363375">
              <a:off x="3444295" y="1416806"/>
              <a:ext cx="45719" cy="9556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7905"/>
                  </a:moveTo>
                  <a:lnTo>
                    <a:pt x="18479" y="27905"/>
                  </a:lnTo>
                </a:path>
              </a:pathLst>
            </a:custGeom>
            <a:noFill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Oval 16"/>
            <p:cNvSpPr/>
            <p:nvPr/>
          </p:nvSpPr>
          <p:spPr>
            <a:xfrm>
              <a:off x="2188379" y="481090"/>
              <a:ext cx="6848474" cy="5738735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4040264" y="492449"/>
              <a:ext cx="2437182" cy="135095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4415681" y="2337081"/>
              <a:ext cx="2393870" cy="14012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400" dirty="0">
                  <a:solidFill>
                    <a:schemeClr val="bg1"/>
                  </a:solidFill>
                  <a:latin typeface="Palatino Linotype" panose="02040502050505030304" pitchFamily="18" charset="0"/>
                </a:rPr>
                <a:t>Curriculum Development &amp; Assessment</a:t>
              </a:r>
            </a:p>
          </p:txBody>
        </p:sp>
        <p:sp>
          <p:nvSpPr>
            <p:cNvPr id="2" name="Rounded Rectangle 1"/>
            <p:cNvSpPr>
              <a:spLocks noChangeAspect="1"/>
            </p:cNvSpPr>
            <p:nvPr/>
          </p:nvSpPr>
          <p:spPr>
            <a:xfrm>
              <a:off x="3126651" y="1323255"/>
              <a:ext cx="1386802" cy="1002280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latin typeface="Palatino Linotype" panose="02040502050505030304" pitchFamily="18" charset="0"/>
                </a:rPr>
                <a:t>Institutional &amp; Program Outcomes</a:t>
              </a:r>
            </a:p>
          </p:txBody>
        </p:sp>
        <p:sp>
          <p:nvSpPr>
            <p:cNvPr id="45" name="Rounded Rectangle 44"/>
            <p:cNvSpPr>
              <a:spLocks noChangeAspect="1"/>
            </p:cNvSpPr>
            <p:nvPr/>
          </p:nvSpPr>
          <p:spPr>
            <a:xfrm>
              <a:off x="5660152" y="1252210"/>
              <a:ext cx="1383515" cy="999904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latin typeface="Palatino Linotype" panose="02040502050505030304" pitchFamily="18" charset="0"/>
                </a:rPr>
                <a:t>Program Assessment Processes</a:t>
              </a:r>
            </a:p>
          </p:txBody>
        </p:sp>
        <p:sp>
          <p:nvSpPr>
            <p:cNvPr id="46" name="Rounded Rectangle 45"/>
            <p:cNvSpPr>
              <a:spLocks noChangeAspect="1"/>
            </p:cNvSpPr>
            <p:nvPr/>
          </p:nvSpPr>
          <p:spPr>
            <a:xfrm>
              <a:off x="6095671" y="3730024"/>
              <a:ext cx="1383515" cy="999904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latin typeface="Palatino Linotype" panose="02040502050505030304" pitchFamily="18" charset="0"/>
                </a:rPr>
                <a:t>Institutional Tools &amp; Systems</a:t>
              </a:r>
            </a:p>
          </p:txBody>
        </p:sp>
        <p:sp>
          <p:nvSpPr>
            <p:cNvPr id="47" name="Rounded Rectangle 46"/>
            <p:cNvSpPr>
              <a:spLocks noChangeAspect="1"/>
            </p:cNvSpPr>
            <p:nvPr/>
          </p:nvSpPr>
          <p:spPr>
            <a:xfrm>
              <a:off x="4481755" y="4983531"/>
              <a:ext cx="1383515" cy="999904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latin typeface="Palatino Linotype" panose="02040502050505030304" pitchFamily="18" charset="0"/>
                </a:rPr>
                <a:t>Internal Alignment</a:t>
              </a:r>
            </a:p>
          </p:txBody>
        </p:sp>
        <p:sp>
          <p:nvSpPr>
            <p:cNvPr id="48" name="Rounded Rectangle 47"/>
            <p:cNvSpPr>
              <a:spLocks noChangeAspect="1"/>
            </p:cNvSpPr>
            <p:nvPr/>
          </p:nvSpPr>
          <p:spPr>
            <a:xfrm>
              <a:off x="2479894" y="3608177"/>
              <a:ext cx="1383515" cy="999905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latin typeface="Palatino Linotype" panose="02040502050505030304" pitchFamily="18" charset="0"/>
                </a:rPr>
                <a:t>Student Engagement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0" y="6510720"/>
            <a:ext cx="17491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Peter.Wolf@queensu.ca</a:t>
            </a:r>
            <a:endParaRPr lang="en-US" sz="1200" dirty="0">
              <a:solidFill>
                <a:srgbClr val="C0000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72" y="5713716"/>
            <a:ext cx="1165252" cy="883411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00100" y="112873"/>
            <a:ext cx="7688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Considerations for an Outcomes-Based Culture</a:t>
            </a:r>
            <a:endParaRPr lang="en-US" sz="2800" dirty="0">
              <a:solidFill>
                <a:srgbClr val="C00000"/>
              </a:solidFill>
              <a:latin typeface="Palatino Linotype" panose="02040502050505030304" pitchFamily="18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2482102" y="-206356"/>
            <a:ext cx="1897795" cy="2809268"/>
            <a:chOff x="1892862" y="660404"/>
            <a:chExt cx="1897795" cy="2809268"/>
          </a:xfrm>
        </p:grpSpPr>
        <p:sp>
          <p:nvSpPr>
            <p:cNvPr id="65" name="Rectangle 64"/>
            <p:cNvSpPr/>
            <p:nvPr/>
          </p:nvSpPr>
          <p:spPr>
            <a:xfrm>
              <a:off x="1892862" y="660404"/>
              <a:ext cx="1897795" cy="126519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6" name="Rectangle 65"/>
            <p:cNvSpPr/>
            <p:nvPr/>
          </p:nvSpPr>
          <p:spPr>
            <a:xfrm>
              <a:off x="2471933" y="2204475"/>
              <a:ext cx="1065514" cy="12651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kern="1200" dirty="0" smtClean="0">
                  <a:solidFill>
                    <a:schemeClr val="bg1"/>
                  </a:solidFill>
                  <a:latin typeface="Palatino Linotype" panose="02040502050505030304" pitchFamily="18" charset="0"/>
                </a:rPr>
                <a:t>Definitions </a:t>
              </a:r>
              <a:endParaRPr lang="en-US" sz="1000" kern="1200" dirty="0">
                <a:solidFill>
                  <a:schemeClr val="bg1"/>
                </a:solidFill>
                <a:latin typeface="Palatino Linotype" panose="02040502050505030304" pitchFamily="18" charset="0"/>
              </a:endParaRP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kern="1200" dirty="0" smtClean="0">
                  <a:solidFill>
                    <a:schemeClr val="bg1"/>
                  </a:solidFill>
                  <a:latin typeface="Palatino Linotype" panose="02040502050505030304" pitchFamily="18" charset="0"/>
                </a:rPr>
                <a:t>Rubrics</a:t>
              </a:r>
              <a:endParaRPr lang="en-US" sz="1000" kern="1200" dirty="0">
                <a:solidFill>
                  <a:schemeClr val="bg1"/>
                </a:solidFill>
                <a:latin typeface="Palatino Linotype" panose="02040502050505030304" pitchFamily="18" charset="0"/>
              </a:endParaRP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kern="1200" dirty="0" smtClean="0">
                  <a:solidFill>
                    <a:schemeClr val="bg1"/>
                  </a:solidFill>
                  <a:latin typeface="Palatino Linotype" panose="02040502050505030304" pitchFamily="18" charset="0"/>
                </a:rPr>
                <a:t>Communication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dirty="0" smtClean="0">
                  <a:solidFill>
                    <a:schemeClr val="bg1"/>
                  </a:solidFill>
                  <a:latin typeface="Palatino Linotype" panose="02040502050505030304" pitchFamily="18" charset="0"/>
                </a:rPr>
                <a:t>Engagement</a:t>
              </a:r>
              <a:endParaRPr lang="en-US" sz="1000" kern="1200" dirty="0">
                <a:solidFill>
                  <a:schemeClr val="bg1"/>
                </a:solidFill>
                <a:latin typeface="Palatino Linotype" panose="02040502050505030304" pitchFamily="18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772838" y="214254"/>
            <a:ext cx="3077734" cy="2294110"/>
            <a:chOff x="4183598" y="1117596"/>
            <a:chExt cx="3077734" cy="2294110"/>
          </a:xfrm>
        </p:grpSpPr>
        <p:sp>
          <p:nvSpPr>
            <p:cNvPr id="63" name="Rectangle 62"/>
            <p:cNvSpPr/>
            <p:nvPr/>
          </p:nvSpPr>
          <p:spPr>
            <a:xfrm>
              <a:off x="4183598" y="1117596"/>
              <a:ext cx="1770667" cy="118044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5490665" y="2231262"/>
              <a:ext cx="1770667" cy="11804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dirty="0">
                  <a:solidFill>
                    <a:schemeClr val="bg1"/>
                  </a:solidFill>
                  <a:latin typeface="Palatino Linotype" panose="02040502050505030304" pitchFamily="18" charset="0"/>
                </a:rPr>
                <a:t>M</a:t>
              </a:r>
              <a:r>
                <a:rPr lang="en-US" sz="1000" kern="1200" dirty="0" smtClean="0">
                  <a:solidFill>
                    <a:schemeClr val="bg1"/>
                  </a:solidFill>
                  <a:latin typeface="Palatino Linotype" panose="02040502050505030304" pitchFamily="18" charset="0"/>
                </a:rPr>
                <a:t>ultiple stakeholders 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kern="1200" dirty="0" smtClean="0">
                  <a:solidFill>
                    <a:schemeClr val="bg1"/>
                  </a:solidFill>
                  <a:latin typeface="Palatino Linotype" panose="02040502050505030304" pitchFamily="18" charset="0"/>
                </a:rPr>
                <a:t>Assessment Plan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kern="1200" dirty="0" smtClean="0">
                  <a:solidFill>
                    <a:schemeClr val="bg1"/>
                  </a:solidFill>
                  <a:latin typeface="Palatino Linotype" panose="02040502050505030304" pitchFamily="18" charset="0"/>
                </a:rPr>
                <a:t>QA alignment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dirty="0" smtClean="0">
                  <a:solidFill>
                    <a:schemeClr val="bg1"/>
                  </a:solidFill>
                  <a:latin typeface="Palatino Linotype" panose="02040502050505030304" pitchFamily="18" charset="0"/>
                </a:rPr>
                <a:t>Continuous improvement</a:t>
              </a:r>
              <a:endParaRPr lang="en-US" sz="1000" kern="1200" dirty="0">
                <a:solidFill>
                  <a:schemeClr val="bg1"/>
                </a:solidFill>
                <a:latin typeface="Palatino Linotype" panose="02040502050505030304" pitchFamily="18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6596939" y="3453085"/>
            <a:ext cx="2018325" cy="1652792"/>
            <a:chOff x="4178162" y="2650797"/>
            <a:chExt cx="2018325" cy="1652792"/>
          </a:xfrm>
        </p:grpSpPr>
        <p:sp>
          <p:nvSpPr>
            <p:cNvPr id="61" name="Rectangle 60"/>
            <p:cNvSpPr/>
            <p:nvPr/>
          </p:nvSpPr>
          <p:spPr>
            <a:xfrm>
              <a:off x="4425820" y="3123145"/>
              <a:ext cx="1770667" cy="118044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4178162" y="2650797"/>
              <a:ext cx="1911043" cy="11804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kern="1200" dirty="0" smtClean="0">
                  <a:solidFill>
                    <a:schemeClr val="bg1"/>
                  </a:solidFill>
                  <a:latin typeface="Palatino Linotype" panose="02040502050505030304" pitchFamily="18" charset="0"/>
                </a:rPr>
                <a:t>Align accreditation/review/QA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kern="1200" dirty="0" smtClean="0">
                  <a:solidFill>
                    <a:schemeClr val="bg1"/>
                  </a:solidFill>
                  <a:latin typeface="Palatino Linotype" panose="02040502050505030304" pitchFamily="18" charset="0"/>
                </a:rPr>
                <a:t>Connect relevant systems</a:t>
              </a:r>
              <a:endParaRPr lang="en-US" sz="1000" dirty="0">
                <a:solidFill>
                  <a:schemeClr val="bg1"/>
                </a:solidFill>
                <a:latin typeface="Palatino Linotype" panose="02040502050505030304" pitchFamily="18" charset="0"/>
              </a:endParaRP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kern="1200" dirty="0" smtClean="0">
                  <a:solidFill>
                    <a:schemeClr val="bg1"/>
                  </a:solidFill>
                  <a:latin typeface="Palatino Linotype" panose="02040502050505030304" pitchFamily="18" charset="0"/>
                </a:rPr>
                <a:t>Learning analytics </a:t>
              </a:r>
              <a:endParaRPr lang="en-US" sz="1000" dirty="0">
                <a:solidFill>
                  <a:schemeClr val="bg1"/>
                </a:solidFill>
                <a:latin typeface="Palatino Linotype" panose="02040502050505030304" pitchFamily="18" charset="0"/>
              </a:endParaRP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kern="1200" dirty="0" smtClean="0">
                  <a:solidFill>
                    <a:schemeClr val="bg1"/>
                  </a:solidFill>
                  <a:latin typeface="Palatino Linotype" panose="02040502050505030304" pitchFamily="18" charset="0"/>
                </a:rPr>
                <a:t>Collection, assessment, reporting systems</a:t>
              </a:r>
              <a:endParaRPr lang="en-US" sz="1000" kern="1200" dirty="0">
                <a:solidFill>
                  <a:schemeClr val="bg1"/>
                </a:solidFill>
                <a:latin typeface="Palatino Linotype" panose="02040502050505030304" pitchFamily="18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652993" y="4374276"/>
            <a:ext cx="2429855" cy="1306453"/>
            <a:chOff x="3829213" y="5384803"/>
            <a:chExt cx="2429855" cy="1306453"/>
          </a:xfrm>
        </p:grpSpPr>
        <p:sp>
          <p:nvSpPr>
            <p:cNvPr id="59" name="Rectangle 58"/>
            <p:cNvSpPr/>
            <p:nvPr/>
          </p:nvSpPr>
          <p:spPr>
            <a:xfrm>
              <a:off x="4488401" y="5384803"/>
              <a:ext cx="1770667" cy="118044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0" name="Rectangle 59"/>
            <p:cNvSpPr/>
            <p:nvPr/>
          </p:nvSpPr>
          <p:spPr>
            <a:xfrm>
              <a:off x="3829213" y="5510812"/>
              <a:ext cx="1987636" cy="11804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57150" lvl="1" indent="-57150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US" sz="1000" kern="1200" dirty="0" smtClean="0">
                  <a:solidFill>
                    <a:schemeClr val="bg1"/>
                  </a:solidFill>
                  <a:latin typeface="Palatino Linotype" panose="02040502050505030304" pitchFamily="18" charset="0"/>
                </a:rPr>
                <a:t>Policies &amp; practices</a:t>
              </a:r>
            </a:p>
            <a:p>
              <a:pPr marL="57150" lvl="1" indent="-57150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US" sz="1000" dirty="0" smtClean="0">
                  <a:solidFill>
                    <a:schemeClr val="bg1"/>
                  </a:solidFill>
                  <a:latin typeface="Palatino Linotype" panose="02040502050505030304" pitchFamily="18" charset="0"/>
                </a:rPr>
                <a:t>Recognition - DOE, P&amp;T, awards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kern="1200" dirty="0" smtClean="0">
                  <a:solidFill>
                    <a:schemeClr val="bg1"/>
                  </a:solidFill>
                  <a:latin typeface="Palatino Linotype" panose="02040502050505030304" pitchFamily="18" charset="0"/>
                </a:rPr>
                <a:t>Educational development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kern="1200" dirty="0" smtClean="0">
                  <a:solidFill>
                    <a:schemeClr val="bg1"/>
                  </a:solidFill>
                  <a:latin typeface="Palatino Linotype" panose="02040502050505030304" pitchFamily="18" charset="0"/>
                </a:rPr>
                <a:t> Integrated systems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2278691" y="3532750"/>
            <a:ext cx="2301825" cy="3568189"/>
            <a:chOff x="1689452" y="4436091"/>
            <a:chExt cx="2301825" cy="3568189"/>
          </a:xfrm>
        </p:grpSpPr>
        <p:sp>
          <p:nvSpPr>
            <p:cNvPr id="57" name="Rectangle 56"/>
            <p:cNvSpPr/>
            <p:nvPr/>
          </p:nvSpPr>
          <p:spPr>
            <a:xfrm>
              <a:off x="1706455" y="6823836"/>
              <a:ext cx="1770667" cy="118044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8" name="Rectangle 57"/>
            <p:cNvSpPr/>
            <p:nvPr/>
          </p:nvSpPr>
          <p:spPr>
            <a:xfrm>
              <a:off x="1689452" y="4436091"/>
              <a:ext cx="2301825" cy="11804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kern="1200" dirty="0" smtClean="0">
                  <a:solidFill>
                    <a:schemeClr val="bg1"/>
                  </a:solidFill>
                  <a:latin typeface="Palatino Linotype" panose="02040502050505030304" pitchFamily="18" charset="0"/>
                </a:rPr>
                <a:t>E-portfolios, capstone experiences, etc.</a:t>
              </a:r>
              <a:endParaRPr lang="en-US" sz="1000" kern="1200" dirty="0">
                <a:solidFill>
                  <a:schemeClr val="bg1"/>
                </a:solidFill>
                <a:latin typeface="Palatino Linotype" panose="02040502050505030304" pitchFamily="18" charset="0"/>
              </a:endParaRP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kern="1200" dirty="0" smtClean="0">
                  <a:solidFill>
                    <a:schemeClr val="bg1"/>
                  </a:solidFill>
                  <a:latin typeface="Palatino Linotype" panose="02040502050505030304" pitchFamily="18" charset="0"/>
                </a:rPr>
                <a:t>Integrate  co-, extra- and non-curricular</a:t>
              </a:r>
              <a:endParaRPr lang="en-US" sz="1000" kern="1200" dirty="0">
                <a:solidFill>
                  <a:schemeClr val="bg1"/>
                </a:solidFill>
                <a:latin typeface="Palatino Linotype" panose="02040502050505030304" pitchFamily="18" charset="0"/>
              </a:endParaRP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dirty="0">
                  <a:solidFill>
                    <a:schemeClr val="bg1"/>
                  </a:solidFill>
                  <a:latin typeface="Palatino Linotype" panose="02040502050505030304" pitchFamily="18" charset="0"/>
                </a:rPr>
                <a:t>O</a:t>
              </a:r>
              <a:r>
                <a:rPr lang="en-US" sz="1000" kern="1200" dirty="0" smtClean="0">
                  <a:solidFill>
                    <a:schemeClr val="bg1"/>
                  </a:solidFill>
                  <a:latin typeface="Palatino Linotype" panose="02040502050505030304" pitchFamily="18" charset="0"/>
                </a:rPr>
                <a:t>utcomes-based course selection/validation option</a:t>
              </a:r>
              <a:endParaRPr lang="en-US" sz="1000" kern="1200" dirty="0">
                <a:solidFill>
                  <a:schemeClr val="bg1"/>
                </a:solidFill>
                <a:latin typeface="Palatino Linotype" panose="02040502050505030304" pitchFamily="18" charset="0"/>
              </a:endParaRPr>
            </a:p>
            <a:p>
              <a:pPr marL="57150" lvl="2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1000" kern="1200" dirty="0">
                <a:solidFill>
                  <a:schemeClr val="bg1"/>
                </a:solidFill>
                <a:latin typeface="Palatino Linotype" panose="02040502050505030304" pitchFamily="18" charset="0"/>
              </a:endParaRP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000" kern="1200" dirty="0">
                <a:solidFill>
                  <a:schemeClr val="bg1"/>
                </a:solidFill>
                <a:latin typeface="Palatino Linotype" panose="02040502050505030304" pitchFamily="18" charset="0"/>
              </a:endParaRP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5483018" y="595469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Best Practices</a:t>
            </a:r>
            <a:endParaRPr lang="en-US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53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58793" y="767754"/>
            <a:ext cx="8419382" cy="5139067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latin typeface="Palatino Linotype" panose="0204050205050503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42273" y="5446871"/>
            <a:ext cx="1907229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latin typeface="Palatino Linotype" panose="02040502050505030304" pitchFamily="18" charset="0"/>
              </a:rPr>
              <a:t>Faculty-Driven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latin typeface="Palatino Linotype" panose="02040502050505030304" pitchFamily="18" charset="0"/>
              </a:rPr>
              <a:t>Discipline-Based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Palatino Linotype" panose="02040502050505030304" pitchFamily="18" charset="0"/>
              </a:rPr>
              <a:t>Collaborative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Palatino Linotype" panose="02040502050505030304" pitchFamily="18" charset="0"/>
              </a:rPr>
              <a:t>Evidence-Based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Palatino Linotype" panose="02040502050505030304" pitchFamily="18" charset="0"/>
              </a:rPr>
              <a:t>Learning-Centered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Palatino Linotype" panose="02040502050505030304" pitchFamily="18" charset="0"/>
              </a:rPr>
              <a:t>Facilitated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36431" y="793635"/>
            <a:ext cx="8195094" cy="4915772"/>
            <a:chOff x="2188379" y="481090"/>
            <a:chExt cx="6848474" cy="5738735"/>
          </a:xfrm>
          <a:solidFill>
            <a:schemeClr val="bg1"/>
          </a:solidFill>
        </p:grpSpPr>
        <p:sp>
          <p:nvSpPr>
            <p:cNvPr id="12" name="Straight Connector 3"/>
            <p:cNvSpPr/>
            <p:nvPr/>
          </p:nvSpPr>
          <p:spPr>
            <a:xfrm rot="5602973">
              <a:off x="2504789" y="3371393"/>
              <a:ext cx="1706343" cy="9556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7905"/>
                  </a:moveTo>
                  <a:lnTo>
                    <a:pt x="1198521" y="27905"/>
                  </a:lnTo>
                </a:path>
              </a:pathLst>
            </a:custGeom>
            <a:grpFill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Straight Connector 4"/>
            <p:cNvSpPr/>
            <p:nvPr/>
          </p:nvSpPr>
          <p:spPr>
            <a:xfrm rot="1777204">
              <a:off x="3837778" y="2793829"/>
              <a:ext cx="2006226" cy="7945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7905"/>
                  </a:moveTo>
                  <a:lnTo>
                    <a:pt x="1171662" y="27905"/>
                  </a:lnTo>
                </a:path>
              </a:pathLst>
            </a:custGeom>
            <a:grpFill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Straight Connector 5"/>
            <p:cNvSpPr/>
            <p:nvPr/>
          </p:nvSpPr>
          <p:spPr>
            <a:xfrm rot="20601000">
              <a:off x="3962523" y="1712435"/>
              <a:ext cx="742824" cy="7945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7905"/>
                  </a:moveTo>
                  <a:lnTo>
                    <a:pt x="433819" y="27905"/>
                  </a:lnTo>
                </a:path>
              </a:pathLst>
            </a:custGeom>
            <a:grpFill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Straight Connector 6"/>
            <p:cNvSpPr/>
            <p:nvPr/>
          </p:nvSpPr>
          <p:spPr>
            <a:xfrm rot="18765287">
              <a:off x="3906940" y="1408343"/>
              <a:ext cx="111956" cy="9556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7905"/>
                  </a:moveTo>
                  <a:lnTo>
                    <a:pt x="78637" y="27905"/>
                  </a:lnTo>
                </a:path>
              </a:pathLst>
            </a:custGeom>
            <a:grpFill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Straight Connector 7"/>
            <p:cNvSpPr/>
            <p:nvPr/>
          </p:nvSpPr>
          <p:spPr>
            <a:xfrm rot="16363375">
              <a:off x="3444295" y="1416806"/>
              <a:ext cx="45719" cy="9556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7905"/>
                  </a:moveTo>
                  <a:lnTo>
                    <a:pt x="18479" y="27905"/>
                  </a:lnTo>
                </a:path>
              </a:pathLst>
            </a:custGeom>
            <a:grpFill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Oval 16"/>
            <p:cNvSpPr/>
            <p:nvPr/>
          </p:nvSpPr>
          <p:spPr>
            <a:xfrm>
              <a:off x="2188379" y="481090"/>
              <a:ext cx="6848474" cy="5738735"/>
            </a:xfrm>
            <a:prstGeom prst="ellips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4415681" y="2337081"/>
              <a:ext cx="2393870" cy="140127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400" b="1" dirty="0">
                  <a:latin typeface="Palatino Linotype" panose="02040502050505030304" pitchFamily="18" charset="0"/>
                </a:rPr>
                <a:t>Curriculum Development &amp; Assessment</a:t>
              </a:r>
            </a:p>
          </p:txBody>
        </p:sp>
        <p:sp>
          <p:nvSpPr>
            <p:cNvPr id="2" name="Rounded Rectangle 1"/>
            <p:cNvSpPr>
              <a:spLocks noChangeAspect="1"/>
            </p:cNvSpPr>
            <p:nvPr/>
          </p:nvSpPr>
          <p:spPr>
            <a:xfrm>
              <a:off x="3126651" y="1323255"/>
              <a:ext cx="1386802" cy="1002280"/>
            </a:xfrm>
            <a:prstGeom prst="round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Palatino Linotype" panose="02040502050505030304" pitchFamily="18" charset="0"/>
                </a:rPr>
                <a:t>Institutional &amp; Program Outcomes</a:t>
              </a:r>
            </a:p>
          </p:txBody>
        </p:sp>
        <p:sp>
          <p:nvSpPr>
            <p:cNvPr id="45" name="Rounded Rectangle 44"/>
            <p:cNvSpPr>
              <a:spLocks noChangeAspect="1"/>
            </p:cNvSpPr>
            <p:nvPr/>
          </p:nvSpPr>
          <p:spPr>
            <a:xfrm>
              <a:off x="5660152" y="1252210"/>
              <a:ext cx="1383515" cy="999904"/>
            </a:xfrm>
            <a:prstGeom prst="round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Palatino Linotype" panose="02040502050505030304" pitchFamily="18" charset="0"/>
                </a:rPr>
                <a:t>Program Assessment Processes</a:t>
              </a:r>
            </a:p>
          </p:txBody>
        </p:sp>
        <p:sp>
          <p:nvSpPr>
            <p:cNvPr id="46" name="Rounded Rectangle 45"/>
            <p:cNvSpPr>
              <a:spLocks noChangeAspect="1"/>
            </p:cNvSpPr>
            <p:nvPr/>
          </p:nvSpPr>
          <p:spPr>
            <a:xfrm>
              <a:off x="6095671" y="3730024"/>
              <a:ext cx="1383515" cy="999904"/>
            </a:xfrm>
            <a:prstGeom prst="round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Palatino Linotype" panose="02040502050505030304" pitchFamily="18" charset="0"/>
                </a:rPr>
                <a:t>Institutional Tools &amp; Systems</a:t>
              </a:r>
            </a:p>
          </p:txBody>
        </p:sp>
        <p:sp>
          <p:nvSpPr>
            <p:cNvPr id="47" name="Rounded Rectangle 46"/>
            <p:cNvSpPr>
              <a:spLocks noChangeAspect="1"/>
            </p:cNvSpPr>
            <p:nvPr/>
          </p:nvSpPr>
          <p:spPr>
            <a:xfrm>
              <a:off x="4481755" y="4983531"/>
              <a:ext cx="1383515" cy="999904"/>
            </a:xfrm>
            <a:prstGeom prst="round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Palatino Linotype" panose="02040502050505030304" pitchFamily="18" charset="0"/>
                </a:rPr>
                <a:t>Internal Alignment</a:t>
              </a:r>
            </a:p>
          </p:txBody>
        </p:sp>
        <p:sp>
          <p:nvSpPr>
            <p:cNvPr id="48" name="Rounded Rectangle 47"/>
            <p:cNvSpPr>
              <a:spLocks noChangeAspect="1"/>
            </p:cNvSpPr>
            <p:nvPr/>
          </p:nvSpPr>
          <p:spPr>
            <a:xfrm>
              <a:off x="2479894" y="3608177"/>
              <a:ext cx="1383515" cy="999905"/>
            </a:xfrm>
            <a:prstGeom prst="round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Palatino Linotype" panose="02040502050505030304" pitchFamily="18" charset="0"/>
                </a:rPr>
                <a:t>Student Engagement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0" y="6510720"/>
            <a:ext cx="17491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Palatino Linotype" panose="02040502050505030304" pitchFamily="18" charset="0"/>
              </a:rPr>
              <a:t>Peter.Wolf@queensu.ca</a:t>
            </a:r>
            <a:endParaRPr lang="en-US" sz="1200" dirty="0">
              <a:latin typeface="Palatino Linotype" panose="02040502050505030304" pitchFamily="18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72" y="5713716"/>
            <a:ext cx="1165252" cy="883411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00098" y="112873"/>
            <a:ext cx="7927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Palatino Linotype" panose="02040502050505030304" pitchFamily="18" charset="0"/>
              </a:rPr>
              <a:t>Considerations for an Outcomes-Based Culture</a:t>
            </a:r>
            <a:endParaRPr lang="en-US" sz="2800" b="1" dirty="0">
              <a:latin typeface="Palatino Linotype" panose="02040502050505030304" pitchFamily="18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2482102" y="-206356"/>
            <a:ext cx="1897795" cy="2809268"/>
            <a:chOff x="1892862" y="660404"/>
            <a:chExt cx="1897795" cy="2809268"/>
          </a:xfrm>
        </p:grpSpPr>
        <p:sp>
          <p:nvSpPr>
            <p:cNvPr id="65" name="Rectangle 64"/>
            <p:cNvSpPr/>
            <p:nvPr/>
          </p:nvSpPr>
          <p:spPr>
            <a:xfrm>
              <a:off x="1892862" y="660404"/>
              <a:ext cx="1897795" cy="126519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6" name="Rectangle 65"/>
            <p:cNvSpPr/>
            <p:nvPr/>
          </p:nvSpPr>
          <p:spPr>
            <a:xfrm>
              <a:off x="2471933" y="2204475"/>
              <a:ext cx="1065514" cy="12651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kern="1200" dirty="0" smtClean="0">
                  <a:solidFill>
                    <a:schemeClr val="tx1"/>
                  </a:solidFill>
                  <a:latin typeface="Palatino Linotype" panose="02040502050505030304" pitchFamily="18" charset="0"/>
                </a:rPr>
                <a:t>Definitions </a:t>
              </a:r>
              <a:endParaRPr lang="en-US" sz="1000" kern="1200" dirty="0">
                <a:solidFill>
                  <a:schemeClr val="tx1"/>
                </a:solidFill>
                <a:latin typeface="Palatino Linotype" panose="02040502050505030304" pitchFamily="18" charset="0"/>
              </a:endParaRP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kern="1200" dirty="0" smtClean="0">
                  <a:solidFill>
                    <a:schemeClr val="tx1"/>
                  </a:solidFill>
                  <a:latin typeface="Palatino Linotype" panose="02040502050505030304" pitchFamily="18" charset="0"/>
                </a:rPr>
                <a:t>Rubrics</a:t>
              </a:r>
              <a:endParaRPr lang="en-US" sz="1000" kern="1200" dirty="0">
                <a:solidFill>
                  <a:schemeClr val="tx1"/>
                </a:solidFill>
                <a:latin typeface="Palatino Linotype" panose="02040502050505030304" pitchFamily="18" charset="0"/>
              </a:endParaRP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kern="1200" dirty="0" smtClean="0">
                  <a:solidFill>
                    <a:schemeClr val="tx1"/>
                  </a:solidFill>
                  <a:latin typeface="Palatino Linotype" panose="02040502050505030304" pitchFamily="18" charset="0"/>
                </a:rPr>
                <a:t>Communication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dirty="0" smtClean="0">
                  <a:solidFill>
                    <a:schemeClr val="tx1"/>
                  </a:solidFill>
                  <a:latin typeface="Palatino Linotype" panose="02040502050505030304" pitchFamily="18" charset="0"/>
                </a:rPr>
                <a:t>Engagement</a:t>
              </a:r>
              <a:endParaRPr lang="en-US" sz="1000" kern="1200" dirty="0">
                <a:solidFill>
                  <a:schemeClr val="tx1"/>
                </a:solidFill>
                <a:latin typeface="Palatino Linotype" panose="02040502050505030304" pitchFamily="18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772838" y="214254"/>
            <a:ext cx="3077734" cy="2294110"/>
            <a:chOff x="4183598" y="1117596"/>
            <a:chExt cx="3077734" cy="2294110"/>
          </a:xfrm>
        </p:grpSpPr>
        <p:sp>
          <p:nvSpPr>
            <p:cNvPr id="63" name="Rectangle 62"/>
            <p:cNvSpPr/>
            <p:nvPr/>
          </p:nvSpPr>
          <p:spPr>
            <a:xfrm>
              <a:off x="4183598" y="1117596"/>
              <a:ext cx="1770667" cy="118044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5490665" y="2231262"/>
              <a:ext cx="1770667" cy="11804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dirty="0">
                  <a:solidFill>
                    <a:schemeClr val="tx1"/>
                  </a:solidFill>
                  <a:latin typeface="Palatino Linotype" panose="02040502050505030304" pitchFamily="18" charset="0"/>
                </a:rPr>
                <a:t>M</a:t>
              </a:r>
              <a:r>
                <a:rPr lang="en-US" sz="1000" kern="1200" dirty="0" smtClean="0">
                  <a:solidFill>
                    <a:schemeClr val="tx1"/>
                  </a:solidFill>
                  <a:latin typeface="Palatino Linotype" panose="02040502050505030304" pitchFamily="18" charset="0"/>
                </a:rPr>
                <a:t>ultiple stakeholders 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kern="1200" dirty="0" smtClean="0">
                  <a:solidFill>
                    <a:schemeClr val="tx1"/>
                  </a:solidFill>
                  <a:latin typeface="Palatino Linotype" panose="02040502050505030304" pitchFamily="18" charset="0"/>
                </a:rPr>
                <a:t>Assessment Plan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kern="1200" dirty="0" smtClean="0">
                  <a:solidFill>
                    <a:schemeClr val="tx1"/>
                  </a:solidFill>
                  <a:latin typeface="Palatino Linotype" panose="02040502050505030304" pitchFamily="18" charset="0"/>
                </a:rPr>
                <a:t>QA alignment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dirty="0" smtClean="0">
                  <a:solidFill>
                    <a:schemeClr val="tx1"/>
                  </a:solidFill>
                  <a:latin typeface="Palatino Linotype" panose="02040502050505030304" pitchFamily="18" charset="0"/>
                </a:rPr>
                <a:t>Continuous improvement</a:t>
              </a:r>
              <a:endParaRPr lang="en-US" sz="1000" kern="1200" dirty="0">
                <a:solidFill>
                  <a:schemeClr val="tx1"/>
                </a:solidFill>
                <a:latin typeface="Palatino Linotype" panose="02040502050505030304" pitchFamily="18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6596939" y="3453085"/>
            <a:ext cx="2018325" cy="1652792"/>
            <a:chOff x="4178162" y="2650797"/>
            <a:chExt cx="2018325" cy="1652792"/>
          </a:xfrm>
        </p:grpSpPr>
        <p:sp>
          <p:nvSpPr>
            <p:cNvPr id="61" name="Rectangle 60"/>
            <p:cNvSpPr/>
            <p:nvPr/>
          </p:nvSpPr>
          <p:spPr>
            <a:xfrm>
              <a:off x="4425820" y="3123145"/>
              <a:ext cx="1770667" cy="118044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4178162" y="2650797"/>
              <a:ext cx="1911043" cy="11804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kern="1200" dirty="0" smtClean="0">
                  <a:solidFill>
                    <a:schemeClr val="tx1"/>
                  </a:solidFill>
                  <a:latin typeface="Palatino Linotype" panose="02040502050505030304" pitchFamily="18" charset="0"/>
                </a:rPr>
                <a:t>Align accreditation/review/QA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kern="1200" dirty="0" smtClean="0">
                  <a:solidFill>
                    <a:schemeClr val="tx1"/>
                  </a:solidFill>
                  <a:latin typeface="Palatino Linotype" panose="02040502050505030304" pitchFamily="18" charset="0"/>
                </a:rPr>
                <a:t>Connect relevant systems</a:t>
              </a:r>
              <a:endParaRPr lang="en-US" sz="1000" dirty="0">
                <a:solidFill>
                  <a:schemeClr val="tx1"/>
                </a:solidFill>
                <a:latin typeface="Palatino Linotype" panose="02040502050505030304" pitchFamily="18" charset="0"/>
              </a:endParaRP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kern="1200" dirty="0" smtClean="0">
                  <a:solidFill>
                    <a:schemeClr val="tx1"/>
                  </a:solidFill>
                  <a:latin typeface="Palatino Linotype" panose="02040502050505030304" pitchFamily="18" charset="0"/>
                </a:rPr>
                <a:t>Learning analytics </a:t>
              </a:r>
              <a:endParaRPr lang="en-US" sz="1000" dirty="0">
                <a:solidFill>
                  <a:schemeClr val="tx1"/>
                </a:solidFill>
                <a:latin typeface="Palatino Linotype" panose="02040502050505030304" pitchFamily="18" charset="0"/>
              </a:endParaRP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kern="1200" dirty="0" smtClean="0">
                  <a:solidFill>
                    <a:schemeClr val="tx1"/>
                  </a:solidFill>
                  <a:latin typeface="Palatino Linotype" panose="02040502050505030304" pitchFamily="18" charset="0"/>
                </a:rPr>
                <a:t>Collection, assessment, reporting systems</a:t>
              </a:r>
              <a:endParaRPr lang="en-US" sz="1000" kern="1200" dirty="0">
                <a:solidFill>
                  <a:schemeClr val="tx1"/>
                </a:solidFill>
                <a:latin typeface="Palatino Linotype" panose="02040502050505030304" pitchFamily="18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652993" y="4374276"/>
            <a:ext cx="2429855" cy="1306453"/>
            <a:chOff x="3829213" y="5384803"/>
            <a:chExt cx="2429855" cy="1306453"/>
          </a:xfrm>
        </p:grpSpPr>
        <p:sp>
          <p:nvSpPr>
            <p:cNvPr id="59" name="Rectangle 58"/>
            <p:cNvSpPr/>
            <p:nvPr/>
          </p:nvSpPr>
          <p:spPr>
            <a:xfrm>
              <a:off x="4488401" y="5384803"/>
              <a:ext cx="1770667" cy="118044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0" name="Rectangle 59"/>
            <p:cNvSpPr/>
            <p:nvPr/>
          </p:nvSpPr>
          <p:spPr>
            <a:xfrm>
              <a:off x="3829213" y="5510812"/>
              <a:ext cx="1987636" cy="11804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57150" lvl="1" indent="-57150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US" sz="1000" kern="1200" dirty="0" smtClean="0">
                  <a:solidFill>
                    <a:schemeClr val="tx1"/>
                  </a:solidFill>
                  <a:latin typeface="Palatino Linotype" panose="02040502050505030304" pitchFamily="18" charset="0"/>
                </a:rPr>
                <a:t>Policies &amp; practices</a:t>
              </a:r>
            </a:p>
            <a:p>
              <a:pPr marL="57150" lvl="1" indent="-57150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US" sz="1000" dirty="0" smtClean="0">
                  <a:solidFill>
                    <a:schemeClr val="tx1"/>
                  </a:solidFill>
                  <a:latin typeface="Palatino Linotype" panose="02040502050505030304" pitchFamily="18" charset="0"/>
                </a:rPr>
                <a:t>Recognition - DOE, P&amp;T, awards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kern="1200" dirty="0" smtClean="0">
                  <a:solidFill>
                    <a:schemeClr val="tx1"/>
                  </a:solidFill>
                  <a:latin typeface="Palatino Linotype" panose="02040502050505030304" pitchFamily="18" charset="0"/>
                </a:rPr>
                <a:t>Educational development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kern="1200" dirty="0" smtClean="0">
                  <a:solidFill>
                    <a:schemeClr val="tx1"/>
                  </a:solidFill>
                  <a:latin typeface="Palatino Linotype" panose="02040502050505030304" pitchFamily="18" charset="0"/>
                </a:rPr>
                <a:t> Integrated systems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2278691" y="3532750"/>
            <a:ext cx="2301825" cy="3568189"/>
            <a:chOff x="1689452" y="4436091"/>
            <a:chExt cx="2301825" cy="3568189"/>
          </a:xfrm>
        </p:grpSpPr>
        <p:sp>
          <p:nvSpPr>
            <p:cNvPr id="57" name="Rectangle 56"/>
            <p:cNvSpPr/>
            <p:nvPr/>
          </p:nvSpPr>
          <p:spPr>
            <a:xfrm>
              <a:off x="1706455" y="6823836"/>
              <a:ext cx="1770667" cy="118044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8" name="Rectangle 57"/>
            <p:cNvSpPr/>
            <p:nvPr/>
          </p:nvSpPr>
          <p:spPr>
            <a:xfrm>
              <a:off x="1689452" y="4436091"/>
              <a:ext cx="2301825" cy="11804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kern="1200" dirty="0" smtClean="0">
                  <a:solidFill>
                    <a:schemeClr val="tx1"/>
                  </a:solidFill>
                  <a:latin typeface="Palatino Linotype" panose="02040502050505030304" pitchFamily="18" charset="0"/>
                </a:rPr>
                <a:t>E-portfolios, capstone experiences, etc.</a:t>
              </a:r>
              <a:endParaRPr lang="en-US" sz="1000" kern="1200" dirty="0">
                <a:solidFill>
                  <a:schemeClr val="tx1"/>
                </a:solidFill>
                <a:latin typeface="Palatino Linotype" panose="02040502050505030304" pitchFamily="18" charset="0"/>
              </a:endParaRP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kern="1200" dirty="0" smtClean="0">
                  <a:solidFill>
                    <a:schemeClr val="tx1"/>
                  </a:solidFill>
                  <a:latin typeface="Palatino Linotype" panose="02040502050505030304" pitchFamily="18" charset="0"/>
                </a:rPr>
                <a:t>Integrate  co-, extra- and non-curricular</a:t>
              </a:r>
              <a:endParaRPr lang="en-US" sz="1000" kern="1200" dirty="0">
                <a:solidFill>
                  <a:schemeClr val="tx1"/>
                </a:solidFill>
                <a:latin typeface="Palatino Linotype" panose="02040502050505030304" pitchFamily="18" charset="0"/>
              </a:endParaRP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dirty="0">
                  <a:solidFill>
                    <a:schemeClr val="tx1"/>
                  </a:solidFill>
                  <a:latin typeface="Palatino Linotype" panose="02040502050505030304" pitchFamily="18" charset="0"/>
                </a:rPr>
                <a:t>O</a:t>
              </a:r>
              <a:r>
                <a:rPr lang="en-US" sz="1000" kern="1200" dirty="0" smtClean="0">
                  <a:solidFill>
                    <a:schemeClr val="tx1"/>
                  </a:solidFill>
                  <a:latin typeface="Palatino Linotype" panose="02040502050505030304" pitchFamily="18" charset="0"/>
                </a:rPr>
                <a:t>utcomes-based course selection/validation option</a:t>
              </a:r>
              <a:endParaRPr lang="en-US" sz="1000" kern="1200" dirty="0">
                <a:solidFill>
                  <a:schemeClr val="tx1"/>
                </a:solidFill>
                <a:latin typeface="Palatino Linotype" panose="02040502050505030304" pitchFamily="18" charset="0"/>
              </a:endParaRPr>
            </a:p>
            <a:p>
              <a:pPr marL="57150" lvl="2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1000" kern="1200" dirty="0">
                <a:solidFill>
                  <a:schemeClr val="tx1"/>
                </a:solidFill>
                <a:latin typeface="Palatino Linotype" panose="02040502050505030304" pitchFamily="18" charset="0"/>
              </a:endParaRP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000" kern="1200" dirty="0">
                <a:solidFill>
                  <a:schemeClr val="tx1"/>
                </a:solidFill>
                <a:latin typeface="Palatino Linotype" panose="02040502050505030304" pitchFamily="18" charset="0"/>
              </a:endParaRP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5483018" y="5954698"/>
            <a:ext cx="1612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Palatino Linotype" panose="02040502050505030304" pitchFamily="18" charset="0"/>
              </a:rPr>
              <a:t>Best Practices</a:t>
            </a:r>
            <a:endParaRPr lang="en-US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66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27479" y="452927"/>
            <a:ext cx="3264493" cy="599060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35836" y="333289"/>
            <a:ext cx="7956134" cy="457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5836" y="6544657"/>
            <a:ext cx="7956134" cy="457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55665" y="897312"/>
            <a:ext cx="300811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Symposium on Learning Outcomes </a:t>
            </a:r>
          </a:p>
          <a:p>
            <a:pPr algn="r"/>
            <a:r>
              <a:rPr lang="en-US" sz="2400" i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A Toolkit for Assessment</a:t>
            </a:r>
          </a:p>
          <a:p>
            <a:pPr algn="r"/>
            <a:endParaRPr lang="en-US" sz="2400" i="1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algn="r"/>
            <a:endParaRPr lang="en-US" sz="2400" i="1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algn="r"/>
            <a:endParaRPr lang="en-US" sz="2400" i="1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algn="r"/>
            <a:endParaRPr lang="en-US" sz="2400" i="1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algn="r"/>
            <a:endParaRPr lang="en-US" sz="2400" i="1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algn="r"/>
            <a:endParaRPr lang="en-US" sz="2400" i="1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algn="r"/>
            <a:endParaRPr lang="en-US" sz="2400" i="1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algn="r"/>
            <a:endParaRPr lang="en-US" sz="2400" i="1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algn="r"/>
            <a:r>
              <a:rPr lang="en-US" sz="16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October 16-17, 2014</a:t>
            </a:r>
          </a:p>
          <a:p>
            <a:pPr algn="r"/>
            <a:r>
              <a:rPr lang="en-US" sz="16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Eaton Chelsea Hotel</a:t>
            </a:r>
          </a:p>
          <a:p>
            <a:pPr algn="r"/>
            <a:r>
              <a:rPr lang="en-US" sz="16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Toronto, Ontario</a:t>
            </a:r>
            <a:endParaRPr lang="en-US" sz="16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836" y="598205"/>
            <a:ext cx="4589091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Century Schoolbook" panose="02040604050505020304" pitchFamily="18" charset="0"/>
              </a:rPr>
              <a:t>Introductory Plenary Session</a:t>
            </a:r>
          </a:p>
          <a:p>
            <a:endParaRPr lang="en-US" dirty="0">
              <a:solidFill>
                <a:schemeClr val="accent5">
                  <a:lumMod val="75000"/>
                </a:schemeClr>
              </a:solidFill>
              <a:latin typeface="Century Schoolbook" panose="02040604050505020304" pitchFamily="18" charset="0"/>
            </a:endParaRPr>
          </a:p>
          <a:p>
            <a:endParaRPr lang="en-US" dirty="0" smtClean="0">
              <a:solidFill>
                <a:schemeClr val="accent5">
                  <a:lumMod val="75000"/>
                </a:schemeClr>
              </a:solidFill>
              <a:latin typeface="Century Schoolbook" panose="02040604050505020304" pitchFamily="18" charset="0"/>
            </a:endParaRPr>
          </a:p>
          <a:p>
            <a:endParaRPr lang="en-US" dirty="0">
              <a:solidFill>
                <a:schemeClr val="accent5">
                  <a:lumMod val="75000"/>
                </a:schemeClr>
              </a:solidFill>
              <a:latin typeface="Century Schoolbook" panose="02040604050505020304" pitchFamily="18" charset="0"/>
            </a:endParaRPr>
          </a:p>
          <a:p>
            <a:endParaRPr lang="en-US" dirty="0" smtClean="0">
              <a:solidFill>
                <a:schemeClr val="accent5">
                  <a:lumMod val="75000"/>
                </a:schemeClr>
              </a:solidFill>
              <a:latin typeface="Century Schoolbook" panose="02040604050505020304" pitchFamily="18" charset="0"/>
            </a:endParaRPr>
          </a:p>
          <a:p>
            <a:pPr algn="ctr"/>
            <a:r>
              <a:rPr lang="en-US" sz="2800" b="1" i="1" dirty="0" smtClean="0">
                <a:solidFill>
                  <a:schemeClr val="accent5">
                    <a:lumMod val="50000"/>
                  </a:schemeClr>
                </a:solidFill>
                <a:latin typeface="Century Schoolbook" panose="02040604050505020304" pitchFamily="18" charset="0"/>
              </a:rPr>
              <a:t>What’s Working in the Learning Outcomes Toolbox?</a:t>
            </a:r>
            <a:endParaRPr lang="en-US" i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9662" y="4213091"/>
            <a:ext cx="2138585" cy="13388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Century Schoolbook" panose="02040604050505020304" pitchFamily="18" charset="0"/>
              </a:rPr>
              <a:t>Eileen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Century Schoolbook" panose="02040604050505020304" pitchFamily="18" charset="0"/>
              </a:rPr>
              <a:t>DeCourcy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Century Schoolbook" panose="020406040505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Century Schoolbook" panose="02040604050505020304" pitchFamily="18" charset="0"/>
              </a:rPr>
              <a:t>Leesa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Century Schoolbook" panose="02040604050505020304" pitchFamily="18" charset="0"/>
              </a:rPr>
              <a:t>Wheelahan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Century Schoolbook" panose="020406040505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Century Schoolbook" panose="02040604050505020304" pitchFamily="18" charset="0"/>
              </a:rPr>
              <a:t>Paul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Century Schoolbook" panose="02040604050505020304" pitchFamily="18" charset="0"/>
              </a:rPr>
              <a:t>Stenton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Century Schoolbook" panose="02040604050505020304" pitchFamily="18" charset="0"/>
              </a:rPr>
              <a:t>	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30381" y="4211663"/>
            <a:ext cx="2029626" cy="13388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Century Schoolbook" panose="02040604050505020304" pitchFamily="18" charset="0"/>
              </a:rPr>
              <a:t>Peter Wolf</a:t>
            </a:r>
          </a:p>
          <a:p>
            <a:pPr algn="r">
              <a:lnSpc>
                <a:spcPct val="150000"/>
              </a:lnSpc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Century Schoolbook" panose="02040604050505020304" pitchFamily="18" charset="0"/>
              </a:rPr>
              <a:t>Cindy Hazell</a:t>
            </a:r>
          </a:p>
          <a:p>
            <a:pPr algn="r">
              <a:lnSpc>
                <a:spcPct val="150000"/>
              </a:lnSpc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Century Schoolbook" panose="02040604050505020304" pitchFamily="18" charset="0"/>
              </a:rPr>
              <a:t>Ross Finnie</a:t>
            </a:r>
          </a:p>
        </p:txBody>
      </p:sp>
    </p:spTree>
    <p:extLst>
      <p:ext uri="{BB962C8B-B14F-4D97-AF65-F5344CB8AC3E}">
        <p14:creationId xmlns:p14="http://schemas.microsoft.com/office/powerpoint/2010/main" val="1933972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27479" y="452927"/>
            <a:ext cx="3264493" cy="599060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35836" y="333289"/>
            <a:ext cx="7956134" cy="457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5836" y="6544657"/>
            <a:ext cx="7956134" cy="457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55665" y="897312"/>
            <a:ext cx="300811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Symposium on Learning Outcomes </a:t>
            </a:r>
          </a:p>
          <a:p>
            <a:pPr algn="r"/>
            <a:r>
              <a:rPr lang="en-US" sz="2400" i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A Toolkit for Assessment</a:t>
            </a:r>
          </a:p>
          <a:p>
            <a:pPr algn="r"/>
            <a:endParaRPr lang="en-US" sz="2400" i="1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algn="r"/>
            <a:endParaRPr lang="en-US" sz="2400" i="1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algn="r"/>
            <a:endParaRPr lang="en-US" sz="2400" i="1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algn="r"/>
            <a:endParaRPr lang="en-US" sz="2400" i="1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algn="r"/>
            <a:endParaRPr lang="en-US" sz="2400" i="1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algn="r"/>
            <a:endParaRPr lang="en-US" sz="2400" i="1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algn="r"/>
            <a:endParaRPr lang="en-US" sz="2400" i="1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algn="r"/>
            <a:endParaRPr lang="en-US" sz="2400" i="1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algn="r"/>
            <a:r>
              <a:rPr lang="en-US" sz="16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October 16-17, 2014</a:t>
            </a:r>
          </a:p>
          <a:p>
            <a:pPr algn="r"/>
            <a:r>
              <a:rPr lang="en-US" sz="16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Eaton Chelsea Hotel</a:t>
            </a:r>
          </a:p>
          <a:p>
            <a:pPr algn="r"/>
            <a:r>
              <a:rPr lang="en-US" sz="16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Toronto, Ontario</a:t>
            </a:r>
            <a:endParaRPr lang="en-US" sz="16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836" y="598205"/>
            <a:ext cx="4589091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Century Schoolbook" panose="02040604050505020304" pitchFamily="18" charset="0"/>
              </a:rPr>
              <a:t>Introductory Plenary Session</a:t>
            </a:r>
          </a:p>
          <a:p>
            <a:endParaRPr lang="en-US" dirty="0">
              <a:solidFill>
                <a:schemeClr val="accent5">
                  <a:lumMod val="75000"/>
                </a:schemeClr>
              </a:solidFill>
              <a:latin typeface="Century Schoolbook" panose="02040604050505020304" pitchFamily="18" charset="0"/>
            </a:endParaRPr>
          </a:p>
          <a:p>
            <a:endParaRPr lang="en-US" dirty="0" smtClean="0">
              <a:solidFill>
                <a:schemeClr val="accent5">
                  <a:lumMod val="75000"/>
                </a:schemeClr>
              </a:solidFill>
              <a:latin typeface="Century Schoolbook" panose="02040604050505020304" pitchFamily="18" charset="0"/>
            </a:endParaRPr>
          </a:p>
          <a:p>
            <a:endParaRPr lang="en-US" dirty="0">
              <a:solidFill>
                <a:schemeClr val="accent5">
                  <a:lumMod val="75000"/>
                </a:schemeClr>
              </a:solidFill>
              <a:latin typeface="Century Schoolbook" panose="02040604050505020304" pitchFamily="18" charset="0"/>
            </a:endParaRPr>
          </a:p>
          <a:p>
            <a:endParaRPr lang="en-US" dirty="0" smtClean="0">
              <a:solidFill>
                <a:schemeClr val="accent5">
                  <a:lumMod val="75000"/>
                </a:schemeClr>
              </a:solidFill>
              <a:latin typeface="Century Schoolbook" panose="02040604050505020304" pitchFamily="18" charset="0"/>
            </a:endParaRPr>
          </a:p>
          <a:p>
            <a:pPr algn="ctr"/>
            <a:r>
              <a:rPr lang="en-US" sz="2800" b="1" i="1" dirty="0" smtClean="0">
                <a:solidFill>
                  <a:schemeClr val="accent5">
                    <a:lumMod val="50000"/>
                  </a:schemeClr>
                </a:solidFill>
                <a:latin typeface="Century Schoolbook" panose="02040604050505020304" pitchFamily="18" charset="0"/>
              </a:rPr>
              <a:t>What’s Working in the Learning Outcomes Toolbox?</a:t>
            </a:r>
            <a:endParaRPr lang="en-US" i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9662" y="4213091"/>
            <a:ext cx="2138585" cy="13388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Century Schoolbook" panose="02040604050505020304" pitchFamily="18" charset="0"/>
              </a:rPr>
              <a:t>Eileen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Century Schoolbook" panose="02040604050505020304" pitchFamily="18" charset="0"/>
              </a:rPr>
              <a:t>DeCourcy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Century Schoolbook" panose="020406040505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Century Schoolbook" panose="02040604050505020304" pitchFamily="18" charset="0"/>
              </a:rPr>
              <a:t>Leesa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Century Schoolbook" panose="02040604050505020304" pitchFamily="18" charset="0"/>
              </a:rPr>
              <a:t>Wheelahan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Century Schoolbook" panose="020406040505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Century Schoolbook" panose="02040604050505020304" pitchFamily="18" charset="0"/>
              </a:rPr>
              <a:t>Paul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Century Schoolbook" panose="02040604050505020304" pitchFamily="18" charset="0"/>
              </a:rPr>
              <a:t>Stenton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Century Schoolbook" panose="02040604050505020304" pitchFamily="18" charset="0"/>
              </a:rPr>
              <a:t>	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30381" y="4211663"/>
            <a:ext cx="2029626" cy="13388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Century Schoolbook" panose="02040604050505020304" pitchFamily="18" charset="0"/>
              </a:rPr>
              <a:t>Peter Wolf</a:t>
            </a:r>
          </a:p>
          <a:p>
            <a:pPr algn="r">
              <a:lnSpc>
                <a:spcPct val="150000"/>
              </a:lnSpc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Century Schoolbook" panose="02040604050505020304" pitchFamily="18" charset="0"/>
              </a:rPr>
              <a:t>Cindy Hazell</a:t>
            </a:r>
          </a:p>
          <a:p>
            <a:pPr algn="r">
              <a:lnSpc>
                <a:spcPct val="150000"/>
              </a:lnSpc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Century Schoolbook" panose="02040604050505020304" pitchFamily="18" charset="0"/>
              </a:rPr>
              <a:t>Ross Finnie</a:t>
            </a:r>
          </a:p>
        </p:txBody>
      </p:sp>
    </p:spTree>
    <p:extLst>
      <p:ext uri="{BB962C8B-B14F-4D97-AF65-F5344CB8AC3E}">
        <p14:creationId xmlns:p14="http://schemas.microsoft.com/office/powerpoint/2010/main" val="1933972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Credit transfer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4082" y="3886200"/>
            <a:ext cx="6767642" cy="2366426"/>
          </a:xfrm>
        </p:spPr>
        <p:txBody>
          <a:bodyPr/>
          <a:lstStyle/>
          <a:p>
            <a:r>
              <a:rPr lang="en-US" dirty="0" smtClean="0"/>
              <a:t>Leesa Wheelahan</a:t>
            </a:r>
          </a:p>
          <a:p>
            <a:r>
              <a:rPr lang="en-US" dirty="0" smtClean="0"/>
              <a:t>Symposium on Learning Outcomes:</a:t>
            </a:r>
            <a:br>
              <a:rPr lang="en-US" dirty="0" smtClean="0"/>
            </a:br>
            <a:r>
              <a:rPr lang="en-US" dirty="0" smtClean="0"/>
              <a:t>A toolkit for assessment</a:t>
            </a:r>
          </a:p>
          <a:p>
            <a:r>
              <a:rPr lang="en-US" dirty="0" smtClean="0"/>
              <a:t>16 &amp; 17 October, 2014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651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 is most 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Mapping learning outcomes only one element of credit transfer</a:t>
            </a:r>
          </a:p>
          <a:p>
            <a:r>
              <a:rPr lang="en-US" dirty="0" smtClean="0"/>
              <a:t>Zones of mutual trust – what ONCAT represents</a:t>
            </a:r>
          </a:p>
          <a:p>
            <a:r>
              <a:rPr lang="en-US" dirty="0" smtClean="0"/>
              <a:t>Trust at 2 levels – systemic &amp; institutional</a:t>
            </a:r>
          </a:p>
          <a:p>
            <a:r>
              <a:rPr lang="en-US" dirty="0" smtClean="0"/>
              <a:t>Trust an outcome of high levels of social capital </a:t>
            </a:r>
          </a:p>
          <a:p>
            <a:r>
              <a:rPr lang="en-US" dirty="0" smtClean="0"/>
              <a:t>Trust doesn’t develop spontaneously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61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Institutional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Prioritise</a:t>
            </a:r>
            <a:r>
              <a:rPr lang="en-US" dirty="0" smtClean="0"/>
              <a:t> &amp; plan no. of pathways </a:t>
            </a:r>
          </a:p>
          <a:p>
            <a:r>
              <a:rPr lang="en-US" dirty="0" smtClean="0"/>
              <a:t>Don’t have pathways for every program</a:t>
            </a:r>
          </a:p>
          <a:p>
            <a:r>
              <a:rPr lang="en-US" dirty="0" smtClean="0"/>
              <a:t>Range from most to least expensive</a:t>
            </a:r>
          </a:p>
          <a:p>
            <a:r>
              <a:rPr lang="en-US" dirty="0" smtClean="0"/>
              <a:t>Given expense, develop pathways to achieve strategic goals</a:t>
            </a:r>
          </a:p>
          <a:p>
            <a:r>
              <a:rPr lang="en-US" dirty="0" smtClean="0"/>
              <a:t>Nested awards are better for social inclusion than dual-awards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695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Institutional 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42535"/>
            <a:ext cx="8466667" cy="4622799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AU" sz="3000" dirty="0" smtClean="0">
                <a:cs typeface="ＭＳ Ｐゴシック" charset="-128"/>
              </a:rPr>
              <a:t>Strongly supportive institutional cultures reduce ‘cost’, build trust</a:t>
            </a:r>
          </a:p>
          <a:p>
            <a:r>
              <a:rPr lang="en-AU" sz="3000" dirty="0" smtClean="0"/>
              <a:t>Effective governance arrangements needed</a:t>
            </a:r>
          </a:p>
          <a:p>
            <a:r>
              <a:rPr lang="en-AU" sz="3000" dirty="0" smtClean="0"/>
              <a:t>Boundary spanner – report to someone senior </a:t>
            </a:r>
          </a:p>
          <a:p>
            <a:r>
              <a:rPr lang="en-AU" sz="3000" dirty="0" smtClean="0"/>
              <a:t>Funding &amp; resources</a:t>
            </a:r>
          </a:p>
          <a:p>
            <a:r>
              <a:rPr lang="en-AU" sz="3000" dirty="0" smtClean="0"/>
              <a:t>Universities need to provide pathways to at least some high demand pathways</a:t>
            </a:r>
          </a:p>
          <a:p>
            <a:r>
              <a:rPr lang="en-AU" sz="3000" dirty="0" smtClean="0"/>
              <a:t>Joint institutional strategies needed</a:t>
            </a:r>
          </a:p>
        </p:txBody>
      </p:sp>
    </p:spTree>
    <p:extLst>
      <p:ext uri="{BB962C8B-B14F-4D97-AF65-F5344CB8AC3E}">
        <p14:creationId xmlns:p14="http://schemas.microsoft.com/office/powerpoint/2010/main" val="371071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685800"/>
            <a:ext cx="7772400" cy="504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>
              <a:lnSpc>
                <a:spcPts val="7500"/>
              </a:lnSpc>
            </a:pPr>
            <a:r>
              <a:rPr lang="en-US" sz="8000" spc="100" dirty="0" smtClean="0">
                <a:solidFill>
                  <a:srgbClr val="FFFFFE"/>
                </a:solidFill>
                <a:latin typeface="ITC Franklin Gothic Std Dm Cd"/>
                <a:cs typeface="ITC Franklin Gothic Std Dm Cd"/>
              </a:rPr>
              <a:t>Learning Outcomes</a:t>
            </a:r>
          </a:p>
          <a:p>
            <a:pPr defTabSz="457200">
              <a:lnSpc>
                <a:spcPts val="3500"/>
              </a:lnSpc>
            </a:pPr>
            <a:endParaRPr lang="en-US" sz="3500" spc="100" dirty="0" smtClean="0">
              <a:solidFill>
                <a:srgbClr val="FFFFFE"/>
              </a:solidFill>
              <a:latin typeface="ITC Franklin Gothic Std Bk Cd"/>
              <a:cs typeface="ITC Franklin Gothic Std Bk Cd"/>
            </a:endParaRPr>
          </a:p>
          <a:p>
            <a:pPr defTabSz="457200">
              <a:lnSpc>
                <a:spcPts val="3500"/>
              </a:lnSpc>
            </a:pPr>
            <a:r>
              <a:rPr lang="en-US" sz="3500" spc="100" dirty="0" smtClean="0">
                <a:solidFill>
                  <a:srgbClr val="FFFFFE"/>
                </a:solidFill>
                <a:latin typeface="ITC Franklin Gothic Std Bk Cd"/>
                <a:cs typeface="ITC Franklin Gothic Std Bk Cd"/>
              </a:rPr>
              <a:t> </a:t>
            </a:r>
            <a:endParaRPr lang="en-US" sz="3500" spc="100" dirty="0">
              <a:solidFill>
                <a:srgbClr val="FFFFFE"/>
              </a:solidFill>
              <a:latin typeface="ITC Franklin Gothic Std Bk Cd"/>
              <a:cs typeface="ITC Franklin Gothic Std Bk Cd"/>
            </a:endParaRPr>
          </a:p>
          <a:p>
            <a:pPr defTabSz="457200">
              <a:lnSpc>
                <a:spcPts val="3500"/>
              </a:lnSpc>
            </a:pPr>
            <a:endParaRPr lang="en-US" sz="2200" cap="all" spc="100" dirty="0" smtClean="0">
              <a:solidFill>
                <a:srgbClr val="FFFFFE"/>
              </a:solidFill>
              <a:latin typeface="ITC Franklin Gothic Std Bk Cd"/>
              <a:cs typeface="ITC Franklin Gothic Std Bk Cd"/>
            </a:endParaRPr>
          </a:p>
          <a:p>
            <a:pPr defTabSz="457200">
              <a:lnSpc>
                <a:spcPts val="3500"/>
              </a:lnSpc>
            </a:pPr>
            <a:endParaRPr lang="en-US" sz="2200" cap="all" spc="100" dirty="0">
              <a:solidFill>
                <a:srgbClr val="FFFFFE"/>
              </a:solidFill>
              <a:latin typeface="ITC Franklin Gothic Std Bk Cd"/>
              <a:cs typeface="ITC Franklin Gothic Std Bk Cd"/>
            </a:endParaRPr>
          </a:p>
          <a:p>
            <a:pPr defTabSz="457200">
              <a:lnSpc>
                <a:spcPts val="3500"/>
              </a:lnSpc>
            </a:pPr>
            <a:r>
              <a:rPr lang="en-US" sz="2200" cap="all" spc="100" dirty="0" smtClean="0">
                <a:solidFill>
                  <a:srgbClr val="FFFFFE"/>
                </a:solidFill>
                <a:latin typeface="ITC Franklin Gothic Std Bk Cd"/>
                <a:cs typeface="ITC Franklin Gothic Std Bk Cd"/>
              </a:rPr>
              <a:t>Eileen </a:t>
            </a:r>
            <a:r>
              <a:rPr lang="en-US" sz="2200" cap="all" spc="100" dirty="0" err="1" smtClean="0">
                <a:solidFill>
                  <a:srgbClr val="FFFFFE"/>
                </a:solidFill>
                <a:latin typeface="ITC Franklin Gothic Std Bk Cd"/>
                <a:cs typeface="ITC Franklin Gothic Std Bk Cd"/>
              </a:rPr>
              <a:t>DeCourcy</a:t>
            </a:r>
            <a:endParaRPr lang="en-US" sz="2200" cap="all" spc="100" dirty="0" smtClean="0">
              <a:solidFill>
                <a:srgbClr val="FFFFFE"/>
              </a:solidFill>
              <a:latin typeface="ITC Franklin Gothic Std Bk Cd"/>
              <a:cs typeface="ITC Franklin Gothic Std Bk Cd"/>
            </a:endParaRPr>
          </a:p>
          <a:p>
            <a:pPr defTabSz="457200">
              <a:lnSpc>
                <a:spcPts val="3500"/>
              </a:lnSpc>
            </a:pPr>
            <a:endParaRPr lang="en-US" sz="2200" cap="all" spc="100" dirty="0">
              <a:solidFill>
                <a:srgbClr val="FFFFFE"/>
              </a:solidFill>
              <a:latin typeface="ITC Franklin Gothic Std Bk Cd"/>
              <a:cs typeface="ITC Franklin Gothic Std Bk Cd"/>
            </a:endParaRPr>
          </a:p>
          <a:p>
            <a:pPr defTabSz="457200">
              <a:lnSpc>
                <a:spcPts val="3500"/>
              </a:lnSpc>
            </a:pPr>
            <a:r>
              <a:rPr lang="en-US" sz="2200" cap="all" spc="100" dirty="0" smtClean="0">
                <a:solidFill>
                  <a:srgbClr val="FFFFFE"/>
                </a:solidFill>
                <a:latin typeface="ITC Franklin Gothic Std Bk Cd"/>
                <a:cs typeface="ITC Franklin Gothic Std Bk Cd"/>
              </a:rPr>
              <a:t>October 16, 2014 </a:t>
            </a:r>
            <a:endParaRPr lang="en-US" sz="2200" cap="all" spc="100" dirty="0">
              <a:solidFill>
                <a:srgbClr val="FFFFFE"/>
              </a:solidFill>
              <a:latin typeface="ITC Franklin Gothic Std Bk Cd"/>
              <a:cs typeface="ITC Franklin Gothic Std Bk Cd"/>
            </a:endParaRPr>
          </a:p>
        </p:txBody>
      </p:sp>
    </p:spTree>
    <p:extLst>
      <p:ext uri="{BB962C8B-B14F-4D97-AF65-F5344CB8AC3E}">
        <p14:creationId xmlns:p14="http://schemas.microsoft.com/office/powerpoint/2010/main" val="108743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Australian National Centre for Vocational Education Research (NCVER) publications are free</a:t>
            </a:r>
          </a:p>
          <a:p>
            <a:r>
              <a:rPr lang="en-US" dirty="0" smtClean="0"/>
              <a:t>You will need to register, but that’s all</a:t>
            </a:r>
          </a:p>
          <a:p>
            <a:r>
              <a:rPr lang="en-US" dirty="0" smtClean="0"/>
              <a:t>This is a link to all their publications on pathways</a:t>
            </a:r>
          </a:p>
          <a:p>
            <a:r>
              <a:rPr lang="en-US" dirty="0" smtClean="0">
                <a:hlinkClick r:id="rId2"/>
              </a:rPr>
              <a:t>http://goo.gl/dCvXDf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03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27479" y="452927"/>
            <a:ext cx="3264493" cy="599060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5836" y="333289"/>
            <a:ext cx="7956134" cy="457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5836" y="6544657"/>
            <a:ext cx="7956134" cy="457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5665" y="897312"/>
            <a:ext cx="300811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prstClr val="white"/>
                </a:solidFill>
                <a:latin typeface="Century Schoolbook" panose="02040604050505020304" pitchFamily="18" charset="0"/>
              </a:rPr>
              <a:t>Symposium on Learning Outcomes </a:t>
            </a:r>
          </a:p>
          <a:p>
            <a:pPr algn="r"/>
            <a:r>
              <a:rPr lang="en-US" sz="2400" i="1" dirty="0" smtClean="0">
                <a:solidFill>
                  <a:prstClr val="white"/>
                </a:solidFill>
                <a:latin typeface="Century Schoolbook" panose="02040604050505020304" pitchFamily="18" charset="0"/>
              </a:rPr>
              <a:t>A Toolkit for Assessment</a:t>
            </a:r>
          </a:p>
          <a:p>
            <a:pPr algn="r"/>
            <a:endParaRPr lang="en-US" sz="2400" i="1" dirty="0">
              <a:solidFill>
                <a:prstClr val="white"/>
              </a:solidFill>
              <a:latin typeface="Century Schoolbook" panose="02040604050505020304" pitchFamily="18" charset="0"/>
            </a:endParaRPr>
          </a:p>
          <a:p>
            <a:pPr algn="r"/>
            <a:endParaRPr lang="en-US" sz="2400" i="1" dirty="0" smtClean="0">
              <a:solidFill>
                <a:prstClr val="white"/>
              </a:solidFill>
              <a:latin typeface="Century Schoolbook" panose="02040604050505020304" pitchFamily="18" charset="0"/>
            </a:endParaRPr>
          </a:p>
          <a:p>
            <a:pPr algn="r"/>
            <a:endParaRPr lang="en-US" sz="2400" i="1" dirty="0">
              <a:solidFill>
                <a:prstClr val="white"/>
              </a:solidFill>
              <a:latin typeface="Century Schoolbook" panose="02040604050505020304" pitchFamily="18" charset="0"/>
            </a:endParaRPr>
          </a:p>
          <a:p>
            <a:pPr algn="r"/>
            <a:endParaRPr lang="en-US" sz="2400" i="1" dirty="0" smtClean="0">
              <a:solidFill>
                <a:prstClr val="white"/>
              </a:solidFill>
              <a:latin typeface="Century Schoolbook" panose="02040604050505020304" pitchFamily="18" charset="0"/>
            </a:endParaRPr>
          </a:p>
          <a:p>
            <a:pPr algn="r"/>
            <a:endParaRPr lang="en-US" sz="2400" i="1" dirty="0">
              <a:solidFill>
                <a:prstClr val="white"/>
              </a:solidFill>
              <a:latin typeface="Century Schoolbook" panose="02040604050505020304" pitchFamily="18" charset="0"/>
            </a:endParaRPr>
          </a:p>
          <a:p>
            <a:pPr algn="r"/>
            <a:endParaRPr lang="en-US" sz="2400" i="1" dirty="0" smtClean="0">
              <a:solidFill>
                <a:prstClr val="white"/>
              </a:solidFill>
              <a:latin typeface="Century Schoolbook" panose="02040604050505020304" pitchFamily="18" charset="0"/>
            </a:endParaRPr>
          </a:p>
          <a:p>
            <a:pPr algn="r"/>
            <a:endParaRPr lang="en-US" sz="2400" i="1" dirty="0">
              <a:solidFill>
                <a:prstClr val="white"/>
              </a:solidFill>
              <a:latin typeface="Century Schoolbook" panose="02040604050505020304" pitchFamily="18" charset="0"/>
            </a:endParaRPr>
          </a:p>
          <a:p>
            <a:pPr algn="r"/>
            <a:endParaRPr lang="en-US" sz="2400" i="1" dirty="0" smtClean="0">
              <a:solidFill>
                <a:prstClr val="white"/>
              </a:solidFill>
              <a:latin typeface="Century Schoolbook" panose="02040604050505020304" pitchFamily="18" charset="0"/>
            </a:endParaRPr>
          </a:p>
          <a:p>
            <a:pPr algn="r"/>
            <a:r>
              <a:rPr lang="en-US" sz="1600" dirty="0" smtClean="0">
                <a:solidFill>
                  <a:prstClr val="white"/>
                </a:solidFill>
                <a:latin typeface="Century Schoolbook" panose="02040604050505020304" pitchFamily="18" charset="0"/>
              </a:rPr>
              <a:t>October 16-17, 2014</a:t>
            </a:r>
          </a:p>
          <a:p>
            <a:pPr algn="r"/>
            <a:r>
              <a:rPr lang="en-US" sz="1600" dirty="0" smtClean="0">
                <a:solidFill>
                  <a:prstClr val="white"/>
                </a:solidFill>
                <a:latin typeface="Century Schoolbook" panose="02040604050505020304" pitchFamily="18" charset="0"/>
              </a:rPr>
              <a:t>Eaton Chelsea Hotel</a:t>
            </a:r>
          </a:p>
          <a:p>
            <a:pPr algn="r"/>
            <a:r>
              <a:rPr lang="en-US" sz="1600" dirty="0" smtClean="0">
                <a:solidFill>
                  <a:prstClr val="white"/>
                </a:solidFill>
                <a:latin typeface="Century Schoolbook" panose="02040604050505020304" pitchFamily="18" charset="0"/>
              </a:rPr>
              <a:t>Toronto, Ontario</a:t>
            </a:r>
            <a:endParaRPr lang="en-US" sz="1600" dirty="0">
              <a:solidFill>
                <a:prstClr val="white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836" y="598205"/>
            <a:ext cx="4589091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4472C4">
                    <a:lumMod val="50000"/>
                  </a:srgbClr>
                </a:solidFill>
                <a:latin typeface="Century Schoolbook" panose="02040604050505020304" pitchFamily="18" charset="0"/>
              </a:rPr>
              <a:t>Introductory Plenary Session</a:t>
            </a:r>
          </a:p>
          <a:p>
            <a:endParaRPr lang="en-US" dirty="0">
              <a:solidFill>
                <a:srgbClr val="4472C4">
                  <a:lumMod val="75000"/>
                </a:srgbClr>
              </a:solidFill>
              <a:latin typeface="Century Schoolbook" panose="02040604050505020304" pitchFamily="18" charset="0"/>
            </a:endParaRPr>
          </a:p>
          <a:p>
            <a:endParaRPr lang="en-US" dirty="0" smtClean="0">
              <a:solidFill>
                <a:srgbClr val="4472C4">
                  <a:lumMod val="75000"/>
                </a:srgbClr>
              </a:solidFill>
              <a:latin typeface="Century Schoolbook" panose="02040604050505020304" pitchFamily="18" charset="0"/>
            </a:endParaRPr>
          </a:p>
          <a:p>
            <a:endParaRPr lang="en-US" dirty="0">
              <a:solidFill>
                <a:srgbClr val="4472C4">
                  <a:lumMod val="75000"/>
                </a:srgbClr>
              </a:solidFill>
              <a:latin typeface="Century Schoolbook" panose="02040604050505020304" pitchFamily="18" charset="0"/>
            </a:endParaRPr>
          </a:p>
          <a:p>
            <a:endParaRPr lang="en-US" dirty="0" smtClean="0">
              <a:solidFill>
                <a:srgbClr val="4472C4">
                  <a:lumMod val="75000"/>
                </a:srgbClr>
              </a:solidFill>
              <a:latin typeface="Century Schoolbook" panose="02040604050505020304" pitchFamily="18" charset="0"/>
            </a:endParaRPr>
          </a:p>
          <a:p>
            <a:pPr algn="ctr"/>
            <a:r>
              <a:rPr lang="en-US" sz="2800" b="1" i="1" dirty="0" smtClean="0">
                <a:solidFill>
                  <a:srgbClr val="4472C4">
                    <a:lumMod val="50000"/>
                  </a:srgbClr>
                </a:solidFill>
                <a:latin typeface="Century Schoolbook" panose="02040604050505020304" pitchFamily="18" charset="0"/>
              </a:rPr>
              <a:t>What’s Working in the Learning Outcomes Toolbox?</a:t>
            </a:r>
            <a:endParaRPr lang="en-US" i="1" dirty="0" smtClean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9662" y="4213091"/>
            <a:ext cx="2138585" cy="13388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4472C4">
                    <a:lumMod val="50000"/>
                  </a:srgbClr>
                </a:solidFill>
                <a:latin typeface="Century Schoolbook" panose="02040604050505020304" pitchFamily="18" charset="0"/>
              </a:rPr>
              <a:t>Eileen </a:t>
            </a:r>
            <a:r>
              <a:rPr lang="en-US" dirty="0" err="1" smtClean="0">
                <a:solidFill>
                  <a:srgbClr val="4472C4">
                    <a:lumMod val="50000"/>
                  </a:srgbClr>
                </a:solidFill>
                <a:latin typeface="Century Schoolbook" panose="02040604050505020304" pitchFamily="18" charset="0"/>
              </a:rPr>
              <a:t>DeCourcy</a:t>
            </a:r>
            <a:endParaRPr lang="en-US" dirty="0">
              <a:solidFill>
                <a:srgbClr val="4472C4">
                  <a:lumMod val="50000"/>
                </a:srgbClr>
              </a:solidFill>
              <a:latin typeface="Century Schoolbook" panose="020406040505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err="1" smtClean="0">
                <a:solidFill>
                  <a:srgbClr val="4472C4">
                    <a:lumMod val="50000"/>
                  </a:srgbClr>
                </a:solidFill>
                <a:latin typeface="Century Schoolbook" panose="02040604050505020304" pitchFamily="18" charset="0"/>
              </a:rPr>
              <a:t>Leesa</a:t>
            </a:r>
            <a:r>
              <a:rPr lang="en-US" dirty="0" smtClean="0">
                <a:solidFill>
                  <a:srgbClr val="4472C4">
                    <a:lumMod val="50000"/>
                  </a:srgbClr>
                </a:solidFill>
                <a:latin typeface="Century Schoolbook" panose="02040604050505020304" pitchFamily="18" charset="0"/>
              </a:rPr>
              <a:t> </a:t>
            </a:r>
            <a:r>
              <a:rPr lang="en-US" dirty="0" err="1" smtClean="0">
                <a:solidFill>
                  <a:srgbClr val="4472C4">
                    <a:lumMod val="50000"/>
                  </a:srgbClr>
                </a:solidFill>
                <a:latin typeface="Century Schoolbook" panose="02040604050505020304" pitchFamily="18" charset="0"/>
              </a:rPr>
              <a:t>Wheelahan</a:t>
            </a:r>
            <a:endParaRPr lang="en-US" dirty="0">
              <a:solidFill>
                <a:srgbClr val="4472C4">
                  <a:lumMod val="50000"/>
                </a:srgbClr>
              </a:solidFill>
              <a:latin typeface="Century Schoolbook" panose="020406040505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4472C4">
                    <a:lumMod val="50000"/>
                  </a:srgbClr>
                </a:solidFill>
                <a:latin typeface="Century Schoolbook" panose="02040604050505020304" pitchFamily="18" charset="0"/>
              </a:rPr>
              <a:t>Paul </a:t>
            </a:r>
            <a:r>
              <a:rPr lang="en-US" dirty="0" err="1" smtClean="0">
                <a:solidFill>
                  <a:srgbClr val="4472C4">
                    <a:lumMod val="50000"/>
                  </a:srgbClr>
                </a:solidFill>
                <a:latin typeface="Century Schoolbook" panose="02040604050505020304" pitchFamily="18" charset="0"/>
              </a:rPr>
              <a:t>Stenton</a:t>
            </a:r>
            <a:r>
              <a:rPr lang="en-US" dirty="0" smtClean="0">
                <a:solidFill>
                  <a:srgbClr val="4472C4">
                    <a:lumMod val="50000"/>
                  </a:srgbClr>
                </a:solidFill>
                <a:latin typeface="Century Schoolbook" panose="02040604050505020304" pitchFamily="18" charset="0"/>
              </a:rPr>
              <a:t>	</a:t>
            </a:r>
            <a:endParaRPr lang="en-US" dirty="0">
              <a:solidFill>
                <a:srgbClr val="4472C4">
                  <a:lumMod val="50000"/>
                </a:srgb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30381" y="4211663"/>
            <a:ext cx="2029626" cy="13388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dirty="0" smtClean="0">
                <a:solidFill>
                  <a:srgbClr val="4472C4">
                    <a:lumMod val="50000"/>
                  </a:srgbClr>
                </a:solidFill>
                <a:latin typeface="Century Schoolbook" panose="02040604050505020304" pitchFamily="18" charset="0"/>
              </a:rPr>
              <a:t>Peter Wolf</a:t>
            </a:r>
          </a:p>
          <a:p>
            <a:pPr algn="r">
              <a:lnSpc>
                <a:spcPct val="150000"/>
              </a:lnSpc>
            </a:pPr>
            <a:r>
              <a:rPr lang="en-US" dirty="0" smtClean="0">
                <a:solidFill>
                  <a:srgbClr val="4472C4">
                    <a:lumMod val="50000"/>
                  </a:srgbClr>
                </a:solidFill>
                <a:latin typeface="Century Schoolbook" panose="02040604050505020304" pitchFamily="18" charset="0"/>
              </a:rPr>
              <a:t>Cindy Hazell</a:t>
            </a:r>
          </a:p>
          <a:p>
            <a:pPr algn="r">
              <a:lnSpc>
                <a:spcPct val="150000"/>
              </a:lnSpc>
            </a:pPr>
            <a:r>
              <a:rPr lang="en-US" dirty="0" smtClean="0">
                <a:solidFill>
                  <a:srgbClr val="4472C4">
                    <a:lumMod val="50000"/>
                  </a:srgbClr>
                </a:solidFill>
                <a:latin typeface="Century Schoolbook" panose="02040604050505020304" pitchFamily="18" charset="0"/>
              </a:rPr>
              <a:t>Ross Finnie</a:t>
            </a:r>
          </a:p>
        </p:txBody>
      </p:sp>
    </p:spTree>
    <p:extLst>
      <p:ext uri="{BB962C8B-B14F-4D97-AF65-F5344CB8AC3E}">
        <p14:creationId xmlns:p14="http://schemas.microsoft.com/office/powerpoint/2010/main" val="5640444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27479" y="452927"/>
            <a:ext cx="3264493" cy="599060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5836" y="333289"/>
            <a:ext cx="7956134" cy="457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5836" y="6544657"/>
            <a:ext cx="7956134" cy="457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5665" y="897312"/>
            <a:ext cx="300811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prstClr val="white"/>
                </a:solidFill>
                <a:latin typeface="Century Schoolbook" panose="02040604050505020304" pitchFamily="18" charset="0"/>
              </a:rPr>
              <a:t>Symposium on Learning Outcomes </a:t>
            </a:r>
          </a:p>
          <a:p>
            <a:pPr algn="r"/>
            <a:r>
              <a:rPr lang="en-US" sz="2400" i="1" dirty="0" smtClean="0">
                <a:solidFill>
                  <a:prstClr val="white"/>
                </a:solidFill>
                <a:latin typeface="Century Schoolbook" panose="02040604050505020304" pitchFamily="18" charset="0"/>
              </a:rPr>
              <a:t>A Toolkit for Assessment</a:t>
            </a:r>
          </a:p>
          <a:p>
            <a:pPr algn="r"/>
            <a:endParaRPr lang="en-US" sz="2400" i="1" dirty="0">
              <a:solidFill>
                <a:prstClr val="white"/>
              </a:solidFill>
              <a:latin typeface="Century Schoolbook" panose="02040604050505020304" pitchFamily="18" charset="0"/>
            </a:endParaRPr>
          </a:p>
          <a:p>
            <a:pPr algn="r"/>
            <a:endParaRPr lang="en-US" sz="2400" i="1" dirty="0" smtClean="0">
              <a:solidFill>
                <a:prstClr val="white"/>
              </a:solidFill>
              <a:latin typeface="Century Schoolbook" panose="02040604050505020304" pitchFamily="18" charset="0"/>
            </a:endParaRPr>
          </a:p>
          <a:p>
            <a:pPr algn="r"/>
            <a:endParaRPr lang="en-US" sz="2400" i="1" dirty="0">
              <a:solidFill>
                <a:prstClr val="white"/>
              </a:solidFill>
              <a:latin typeface="Century Schoolbook" panose="02040604050505020304" pitchFamily="18" charset="0"/>
            </a:endParaRPr>
          </a:p>
          <a:p>
            <a:pPr algn="r"/>
            <a:endParaRPr lang="en-US" sz="2400" i="1" dirty="0" smtClean="0">
              <a:solidFill>
                <a:prstClr val="white"/>
              </a:solidFill>
              <a:latin typeface="Century Schoolbook" panose="02040604050505020304" pitchFamily="18" charset="0"/>
            </a:endParaRPr>
          </a:p>
          <a:p>
            <a:pPr algn="r"/>
            <a:endParaRPr lang="en-US" sz="2400" i="1" dirty="0">
              <a:solidFill>
                <a:prstClr val="white"/>
              </a:solidFill>
              <a:latin typeface="Century Schoolbook" panose="02040604050505020304" pitchFamily="18" charset="0"/>
            </a:endParaRPr>
          </a:p>
          <a:p>
            <a:pPr algn="r"/>
            <a:endParaRPr lang="en-US" sz="2400" i="1" dirty="0" smtClean="0">
              <a:solidFill>
                <a:prstClr val="white"/>
              </a:solidFill>
              <a:latin typeface="Century Schoolbook" panose="02040604050505020304" pitchFamily="18" charset="0"/>
            </a:endParaRPr>
          </a:p>
          <a:p>
            <a:pPr algn="r"/>
            <a:endParaRPr lang="en-US" sz="2400" i="1" dirty="0">
              <a:solidFill>
                <a:prstClr val="white"/>
              </a:solidFill>
              <a:latin typeface="Century Schoolbook" panose="02040604050505020304" pitchFamily="18" charset="0"/>
            </a:endParaRPr>
          </a:p>
          <a:p>
            <a:pPr algn="r"/>
            <a:endParaRPr lang="en-US" sz="2400" i="1" dirty="0" smtClean="0">
              <a:solidFill>
                <a:prstClr val="white"/>
              </a:solidFill>
              <a:latin typeface="Century Schoolbook" panose="02040604050505020304" pitchFamily="18" charset="0"/>
            </a:endParaRPr>
          </a:p>
          <a:p>
            <a:pPr algn="r"/>
            <a:r>
              <a:rPr lang="en-US" sz="1600" dirty="0" smtClean="0">
                <a:solidFill>
                  <a:prstClr val="white"/>
                </a:solidFill>
                <a:latin typeface="Century Schoolbook" panose="02040604050505020304" pitchFamily="18" charset="0"/>
              </a:rPr>
              <a:t>October 16-17, 2014</a:t>
            </a:r>
          </a:p>
          <a:p>
            <a:pPr algn="r"/>
            <a:r>
              <a:rPr lang="en-US" sz="1600" dirty="0" smtClean="0">
                <a:solidFill>
                  <a:prstClr val="white"/>
                </a:solidFill>
                <a:latin typeface="Century Schoolbook" panose="02040604050505020304" pitchFamily="18" charset="0"/>
              </a:rPr>
              <a:t>Eaton Chelsea Hotel</a:t>
            </a:r>
          </a:p>
          <a:p>
            <a:pPr algn="r"/>
            <a:r>
              <a:rPr lang="en-US" sz="1600" dirty="0" smtClean="0">
                <a:solidFill>
                  <a:prstClr val="white"/>
                </a:solidFill>
                <a:latin typeface="Century Schoolbook" panose="02040604050505020304" pitchFamily="18" charset="0"/>
              </a:rPr>
              <a:t>Toronto, Ontario</a:t>
            </a:r>
            <a:endParaRPr lang="en-US" sz="1600" dirty="0">
              <a:solidFill>
                <a:prstClr val="white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836" y="598205"/>
            <a:ext cx="4589091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4472C4">
                    <a:lumMod val="50000"/>
                  </a:srgbClr>
                </a:solidFill>
                <a:latin typeface="Century Schoolbook" panose="02040604050505020304" pitchFamily="18" charset="0"/>
              </a:rPr>
              <a:t>Introductory Plenary Session</a:t>
            </a:r>
          </a:p>
          <a:p>
            <a:endParaRPr lang="en-US" dirty="0">
              <a:solidFill>
                <a:srgbClr val="4472C4">
                  <a:lumMod val="75000"/>
                </a:srgbClr>
              </a:solidFill>
              <a:latin typeface="Century Schoolbook" panose="02040604050505020304" pitchFamily="18" charset="0"/>
            </a:endParaRPr>
          </a:p>
          <a:p>
            <a:endParaRPr lang="en-US" dirty="0" smtClean="0">
              <a:solidFill>
                <a:srgbClr val="4472C4">
                  <a:lumMod val="75000"/>
                </a:srgbClr>
              </a:solidFill>
              <a:latin typeface="Century Schoolbook" panose="02040604050505020304" pitchFamily="18" charset="0"/>
            </a:endParaRPr>
          </a:p>
          <a:p>
            <a:endParaRPr lang="en-US" dirty="0">
              <a:solidFill>
                <a:srgbClr val="4472C4">
                  <a:lumMod val="75000"/>
                </a:srgbClr>
              </a:solidFill>
              <a:latin typeface="Century Schoolbook" panose="02040604050505020304" pitchFamily="18" charset="0"/>
            </a:endParaRPr>
          </a:p>
          <a:p>
            <a:endParaRPr lang="en-US" dirty="0" smtClean="0">
              <a:solidFill>
                <a:srgbClr val="4472C4">
                  <a:lumMod val="75000"/>
                </a:srgbClr>
              </a:solidFill>
              <a:latin typeface="Century Schoolbook" panose="02040604050505020304" pitchFamily="18" charset="0"/>
            </a:endParaRPr>
          </a:p>
          <a:p>
            <a:pPr algn="ctr"/>
            <a:r>
              <a:rPr lang="en-US" sz="2800" b="1" i="1" dirty="0" smtClean="0">
                <a:solidFill>
                  <a:srgbClr val="4472C4">
                    <a:lumMod val="50000"/>
                  </a:srgbClr>
                </a:solidFill>
                <a:latin typeface="Century Schoolbook" panose="02040604050505020304" pitchFamily="18" charset="0"/>
              </a:rPr>
              <a:t>What’s Working in the Learning Outcomes Toolbox?</a:t>
            </a:r>
            <a:endParaRPr lang="en-US" i="1" dirty="0" smtClean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9662" y="4213091"/>
            <a:ext cx="2138585" cy="13388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4472C4">
                    <a:lumMod val="50000"/>
                  </a:srgbClr>
                </a:solidFill>
                <a:latin typeface="Century Schoolbook" panose="02040604050505020304" pitchFamily="18" charset="0"/>
              </a:rPr>
              <a:t>Eileen </a:t>
            </a:r>
            <a:r>
              <a:rPr lang="en-US" dirty="0" err="1" smtClean="0">
                <a:solidFill>
                  <a:srgbClr val="4472C4">
                    <a:lumMod val="50000"/>
                  </a:srgbClr>
                </a:solidFill>
                <a:latin typeface="Century Schoolbook" panose="02040604050505020304" pitchFamily="18" charset="0"/>
              </a:rPr>
              <a:t>DeCourcy</a:t>
            </a:r>
            <a:endParaRPr lang="en-US" dirty="0">
              <a:solidFill>
                <a:srgbClr val="4472C4">
                  <a:lumMod val="50000"/>
                </a:srgbClr>
              </a:solidFill>
              <a:latin typeface="Century Schoolbook" panose="020406040505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err="1" smtClean="0">
                <a:solidFill>
                  <a:srgbClr val="4472C4">
                    <a:lumMod val="50000"/>
                  </a:srgbClr>
                </a:solidFill>
                <a:latin typeface="Century Schoolbook" panose="02040604050505020304" pitchFamily="18" charset="0"/>
              </a:rPr>
              <a:t>Leesa</a:t>
            </a:r>
            <a:r>
              <a:rPr lang="en-US" dirty="0" smtClean="0">
                <a:solidFill>
                  <a:srgbClr val="4472C4">
                    <a:lumMod val="50000"/>
                  </a:srgbClr>
                </a:solidFill>
                <a:latin typeface="Century Schoolbook" panose="02040604050505020304" pitchFamily="18" charset="0"/>
              </a:rPr>
              <a:t> </a:t>
            </a:r>
            <a:r>
              <a:rPr lang="en-US" dirty="0" err="1" smtClean="0">
                <a:solidFill>
                  <a:srgbClr val="4472C4">
                    <a:lumMod val="50000"/>
                  </a:srgbClr>
                </a:solidFill>
                <a:latin typeface="Century Schoolbook" panose="02040604050505020304" pitchFamily="18" charset="0"/>
              </a:rPr>
              <a:t>Wheelahan</a:t>
            </a:r>
            <a:endParaRPr lang="en-US" dirty="0">
              <a:solidFill>
                <a:srgbClr val="4472C4">
                  <a:lumMod val="50000"/>
                </a:srgbClr>
              </a:solidFill>
              <a:latin typeface="Century Schoolbook" panose="020406040505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4472C4">
                    <a:lumMod val="50000"/>
                  </a:srgbClr>
                </a:solidFill>
                <a:latin typeface="Century Schoolbook" panose="02040604050505020304" pitchFamily="18" charset="0"/>
              </a:rPr>
              <a:t>Paul </a:t>
            </a:r>
            <a:r>
              <a:rPr lang="en-US" dirty="0" err="1" smtClean="0">
                <a:solidFill>
                  <a:srgbClr val="4472C4">
                    <a:lumMod val="50000"/>
                  </a:srgbClr>
                </a:solidFill>
                <a:latin typeface="Century Schoolbook" panose="02040604050505020304" pitchFamily="18" charset="0"/>
              </a:rPr>
              <a:t>Stenton</a:t>
            </a:r>
            <a:r>
              <a:rPr lang="en-US" dirty="0" smtClean="0">
                <a:solidFill>
                  <a:srgbClr val="4472C4">
                    <a:lumMod val="50000"/>
                  </a:srgbClr>
                </a:solidFill>
                <a:latin typeface="Century Schoolbook" panose="02040604050505020304" pitchFamily="18" charset="0"/>
              </a:rPr>
              <a:t>	</a:t>
            </a:r>
            <a:endParaRPr lang="en-US" dirty="0">
              <a:solidFill>
                <a:srgbClr val="4472C4">
                  <a:lumMod val="50000"/>
                </a:srgb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30381" y="4211663"/>
            <a:ext cx="2029626" cy="13388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dirty="0" smtClean="0">
                <a:solidFill>
                  <a:srgbClr val="4472C4">
                    <a:lumMod val="50000"/>
                  </a:srgbClr>
                </a:solidFill>
                <a:latin typeface="Century Schoolbook" panose="02040604050505020304" pitchFamily="18" charset="0"/>
              </a:rPr>
              <a:t>Peter Wolf</a:t>
            </a:r>
          </a:p>
          <a:p>
            <a:pPr algn="r">
              <a:lnSpc>
                <a:spcPct val="150000"/>
              </a:lnSpc>
            </a:pPr>
            <a:r>
              <a:rPr lang="en-US" dirty="0" smtClean="0">
                <a:solidFill>
                  <a:srgbClr val="4472C4">
                    <a:lumMod val="50000"/>
                  </a:srgbClr>
                </a:solidFill>
                <a:latin typeface="Century Schoolbook" panose="02040604050505020304" pitchFamily="18" charset="0"/>
              </a:rPr>
              <a:t>Cindy Hazell</a:t>
            </a:r>
          </a:p>
          <a:p>
            <a:pPr algn="r">
              <a:lnSpc>
                <a:spcPct val="150000"/>
              </a:lnSpc>
            </a:pPr>
            <a:r>
              <a:rPr lang="en-US" dirty="0" smtClean="0">
                <a:solidFill>
                  <a:srgbClr val="4472C4">
                    <a:lumMod val="50000"/>
                  </a:srgbClr>
                </a:solidFill>
                <a:latin typeface="Century Schoolbook" panose="02040604050505020304" pitchFamily="18" charset="0"/>
              </a:rPr>
              <a:t>Ross Finnie</a:t>
            </a:r>
          </a:p>
        </p:txBody>
      </p:sp>
    </p:spTree>
    <p:extLst>
      <p:ext uri="{BB962C8B-B14F-4D97-AF65-F5344CB8AC3E}">
        <p14:creationId xmlns:p14="http://schemas.microsoft.com/office/powerpoint/2010/main" val="3886366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What’s working in the Learning Outcomes Toolbox?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white">
                    <a:shade val="50000"/>
                  </a:prstClr>
                </a:solidFill>
              </a:rPr>
              <a:t>Cindy Hazell, October/2014</a:t>
            </a:r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3861048"/>
            <a:ext cx="6400800" cy="1752600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Learning Outcomes, Credit Transfer &amp; Mobility</a:t>
            </a:r>
          </a:p>
          <a:p>
            <a:r>
              <a:rPr lang="en-US" dirty="0" smtClean="0"/>
              <a:t>		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6436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 smtClean="0"/>
              <a:t>Learning Outcomes, Credit Transfer &amp; Mobility</a:t>
            </a:r>
            <a:r>
              <a:rPr lang="en-US" dirty="0" smtClean="0"/>
              <a:t/>
            </a:r>
            <a:br>
              <a:rPr lang="en-US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363272" cy="398904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Practitioner’s  perspective 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Facilitating, not guaranteeing, CT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</a:t>
            </a:r>
            <a:r>
              <a:rPr lang="en-US" dirty="0" smtClean="0"/>
              <a:t>econciling tension between institutional/faculty variations, local responsiveness vs. mobility and transfer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Within and Between Institutions, Faculties, Campuses, Modes of Delivery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7857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Learning Outcomes, Credit Transfer &amp; Mobility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9" y="1484784"/>
            <a:ext cx="8363272" cy="506916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 smtClean="0"/>
              <a:t>			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sz="5053" b="1" i="1" dirty="0" smtClean="0"/>
              <a:t>Some Promising Practices</a:t>
            </a:r>
          </a:p>
          <a:p>
            <a:pPr marL="0" indent="0">
              <a:buNone/>
            </a:pPr>
            <a:endParaRPr lang="en-US" sz="4400" b="1" i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5100" dirty="0" smtClean="0"/>
              <a:t>C to C Transfer  -  Program, Subject Outcomes (e.g. CCVPA Transfer Protocol)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5100" dirty="0" smtClean="0"/>
              <a:t>C to C Transfer -  “M</a:t>
            </a:r>
            <a:r>
              <a:rPr lang="en-CA" sz="5100" dirty="0" smtClean="0"/>
              <a:t>id-stream exit” Outcomes (CCVPA project, 2012)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5100" dirty="0" smtClean="0"/>
              <a:t>New Program Development –Defining diploma vs. degree level curriculum; Bridging Programs (PEQAB “Degree Standard”)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5100" dirty="0" smtClean="0"/>
              <a:t>Diploma to Degree Pathways  (C-C; C-U)  -  Gap Analysis and Bridging  (</a:t>
            </a:r>
            <a:r>
              <a:rPr lang="en-US" sz="5100" dirty="0" smtClean="0">
                <a:hlinkClick r:id="rId3"/>
              </a:rPr>
              <a:t>www.peqab.ca</a:t>
            </a:r>
            <a:r>
              <a:rPr lang="en-US" sz="5100" dirty="0" smtClean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5100" dirty="0" smtClean="0"/>
              <a:t>Designing Dynamic </a:t>
            </a:r>
            <a:r>
              <a:rPr lang="en-US" sz="5100" dirty="0" err="1" smtClean="0"/>
              <a:t>Bilaterals</a:t>
            </a:r>
            <a:r>
              <a:rPr lang="en-US" sz="5100" dirty="0" smtClean="0"/>
              <a:t> (new partners, new pathways, changing curriculum) -   using Curriculum Mapping  (ONCAT project calls)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48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Learning Outcomes, Credit Transfer &amp; Mobility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b="1" i="1" dirty="0" smtClean="0"/>
              <a:t>Some Challenges</a:t>
            </a:r>
          </a:p>
          <a:p>
            <a:pPr marL="571500" indent="-571500">
              <a:buAutoNum type="romanUcPeriod"/>
            </a:pPr>
            <a:r>
              <a:rPr lang="en-US" dirty="0" smtClean="0"/>
              <a:t>Different cultures, academic traditions; speaking the same language?</a:t>
            </a:r>
          </a:p>
          <a:p>
            <a:pPr marL="571500" indent="-571500">
              <a:buAutoNum type="romanUcPeriod"/>
            </a:pPr>
            <a:r>
              <a:rPr lang="en-US" dirty="0" smtClean="0"/>
              <a:t>Trust &amp; credibility (“guardians of quality”)</a:t>
            </a:r>
          </a:p>
          <a:p>
            <a:pPr marL="571500" indent="-571500">
              <a:buAutoNum type="romanUcPeriod"/>
            </a:pPr>
            <a:r>
              <a:rPr lang="en-US" dirty="0" smtClean="0"/>
              <a:t>Liberal arts, electives -  maximizing choice and breadth vs. transferability   (HEQCO Tuning ++)</a:t>
            </a:r>
          </a:p>
          <a:p>
            <a:pPr marL="571500" indent="-571500">
              <a:buAutoNum type="romanUcPeriod"/>
            </a:pPr>
            <a:r>
              <a:rPr lang="en-US" dirty="0" smtClean="0"/>
              <a:t>Accrediting bodies – content, resource-dependent, time-based</a:t>
            </a:r>
          </a:p>
          <a:p>
            <a:pPr marL="571500" indent="-571500">
              <a:buNone/>
            </a:pPr>
            <a:endParaRPr lang="en-US" dirty="0" smtClean="0"/>
          </a:p>
          <a:p>
            <a:pPr marL="571500" indent="-571500">
              <a:buNone/>
            </a:pPr>
            <a:r>
              <a:rPr lang="en-CA" dirty="0" smtClean="0"/>
              <a:t>…..But </a:t>
            </a:r>
            <a:r>
              <a:rPr lang="en-CA" dirty="0" err="1" smtClean="0"/>
              <a:t>LO’s</a:t>
            </a:r>
            <a:r>
              <a:rPr lang="en-CA" dirty="0" smtClean="0"/>
              <a:t> offer opportunities to mitigate these!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5179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27479" y="452927"/>
            <a:ext cx="3264493" cy="599060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5836" y="333289"/>
            <a:ext cx="7956134" cy="457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5836" y="6544657"/>
            <a:ext cx="7956134" cy="457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5665" y="897312"/>
            <a:ext cx="300811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prstClr val="white"/>
                </a:solidFill>
                <a:latin typeface="Century Schoolbook" panose="02040604050505020304" pitchFamily="18" charset="0"/>
              </a:rPr>
              <a:t>Symposium on Learning Outcomes </a:t>
            </a:r>
          </a:p>
          <a:p>
            <a:pPr algn="r"/>
            <a:r>
              <a:rPr lang="en-US" sz="2400" i="1" dirty="0" smtClean="0">
                <a:solidFill>
                  <a:prstClr val="white"/>
                </a:solidFill>
                <a:latin typeface="Century Schoolbook" panose="02040604050505020304" pitchFamily="18" charset="0"/>
              </a:rPr>
              <a:t>A Toolkit for Assessment</a:t>
            </a:r>
          </a:p>
          <a:p>
            <a:pPr algn="r"/>
            <a:endParaRPr lang="en-US" sz="2400" i="1" dirty="0">
              <a:solidFill>
                <a:prstClr val="white"/>
              </a:solidFill>
              <a:latin typeface="Century Schoolbook" panose="02040604050505020304" pitchFamily="18" charset="0"/>
            </a:endParaRPr>
          </a:p>
          <a:p>
            <a:pPr algn="r"/>
            <a:endParaRPr lang="en-US" sz="2400" i="1" dirty="0" smtClean="0">
              <a:solidFill>
                <a:prstClr val="white"/>
              </a:solidFill>
              <a:latin typeface="Century Schoolbook" panose="02040604050505020304" pitchFamily="18" charset="0"/>
            </a:endParaRPr>
          </a:p>
          <a:p>
            <a:pPr algn="r"/>
            <a:endParaRPr lang="en-US" sz="2400" i="1" dirty="0">
              <a:solidFill>
                <a:prstClr val="white"/>
              </a:solidFill>
              <a:latin typeface="Century Schoolbook" panose="02040604050505020304" pitchFamily="18" charset="0"/>
            </a:endParaRPr>
          </a:p>
          <a:p>
            <a:pPr algn="r"/>
            <a:endParaRPr lang="en-US" sz="2400" i="1" dirty="0" smtClean="0">
              <a:solidFill>
                <a:prstClr val="white"/>
              </a:solidFill>
              <a:latin typeface="Century Schoolbook" panose="02040604050505020304" pitchFamily="18" charset="0"/>
            </a:endParaRPr>
          </a:p>
          <a:p>
            <a:pPr algn="r"/>
            <a:endParaRPr lang="en-US" sz="2400" i="1" dirty="0">
              <a:solidFill>
                <a:prstClr val="white"/>
              </a:solidFill>
              <a:latin typeface="Century Schoolbook" panose="02040604050505020304" pitchFamily="18" charset="0"/>
            </a:endParaRPr>
          </a:p>
          <a:p>
            <a:pPr algn="r"/>
            <a:endParaRPr lang="en-US" sz="2400" i="1" dirty="0" smtClean="0">
              <a:solidFill>
                <a:prstClr val="white"/>
              </a:solidFill>
              <a:latin typeface="Century Schoolbook" panose="02040604050505020304" pitchFamily="18" charset="0"/>
            </a:endParaRPr>
          </a:p>
          <a:p>
            <a:pPr algn="r"/>
            <a:endParaRPr lang="en-US" sz="2400" i="1" dirty="0">
              <a:solidFill>
                <a:prstClr val="white"/>
              </a:solidFill>
              <a:latin typeface="Century Schoolbook" panose="02040604050505020304" pitchFamily="18" charset="0"/>
            </a:endParaRPr>
          </a:p>
          <a:p>
            <a:pPr algn="r"/>
            <a:endParaRPr lang="en-US" sz="2400" i="1" dirty="0" smtClean="0">
              <a:solidFill>
                <a:prstClr val="white"/>
              </a:solidFill>
              <a:latin typeface="Century Schoolbook" panose="02040604050505020304" pitchFamily="18" charset="0"/>
            </a:endParaRPr>
          </a:p>
          <a:p>
            <a:pPr algn="r"/>
            <a:r>
              <a:rPr lang="en-US" sz="1600" dirty="0" smtClean="0">
                <a:solidFill>
                  <a:prstClr val="white"/>
                </a:solidFill>
                <a:latin typeface="Century Schoolbook" panose="02040604050505020304" pitchFamily="18" charset="0"/>
              </a:rPr>
              <a:t>October 16-17, 2014</a:t>
            </a:r>
          </a:p>
          <a:p>
            <a:pPr algn="r"/>
            <a:r>
              <a:rPr lang="en-US" sz="1600" dirty="0" smtClean="0">
                <a:solidFill>
                  <a:prstClr val="white"/>
                </a:solidFill>
                <a:latin typeface="Century Schoolbook" panose="02040604050505020304" pitchFamily="18" charset="0"/>
              </a:rPr>
              <a:t>Eaton Chelsea Hotel</a:t>
            </a:r>
          </a:p>
          <a:p>
            <a:pPr algn="r"/>
            <a:r>
              <a:rPr lang="en-US" sz="1600" dirty="0" smtClean="0">
                <a:solidFill>
                  <a:prstClr val="white"/>
                </a:solidFill>
                <a:latin typeface="Century Schoolbook" panose="02040604050505020304" pitchFamily="18" charset="0"/>
              </a:rPr>
              <a:t>Toronto, Ontario</a:t>
            </a:r>
            <a:endParaRPr lang="en-US" sz="1600" dirty="0">
              <a:solidFill>
                <a:prstClr val="white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836" y="598205"/>
            <a:ext cx="4589091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4472C4">
                    <a:lumMod val="50000"/>
                  </a:srgbClr>
                </a:solidFill>
                <a:latin typeface="Century Schoolbook" panose="02040604050505020304" pitchFamily="18" charset="0"/>
              </a:rPr>
              <a:t>Introductory Plenary Session</a:t>
            </a:r>
          </a:p>
          <a:p>
            <a:endParaRPr lang="en-US" dirty="0">
              <a:solidFill>
                <a:srgbClr val="4472C4">
                  <a:lumMod val="75000"/>
                </a:srgbClr>
              </a:solidFill>
              <a:latin typeface="Century Schoolbook" panose="02040604050505020304" pitchFamily="18" charset="0"/>
            </a:endParaRPr>
          </a:p>
          <a:p>
            <a:endParaRPr lang="en-US" dirty="0" smtClean="0">
              <a:solidFill>
                <a:srgbClr val="4472C4">
                  <a:lumMod val="75000"/>
                </a:srgbClr>
              </a:solidFill>
              <a:latin typeface="Century Schoolbook" panose="02040604050505020304" pitchFamily="18" charset="0"/>
            </a:endParaRPr>
          </a:p>
          <a:p>
            <a:endParaRPr lang="en-US" dirty="0">
              <a:solidFill>
                <a:srgbClr val="4472C4">
                  <a:lumMod val="75000"/>
                </a:srgbClr>
              </a:solidFill>
              <a:latin typeface="Century Schoolbook" panose="02040604050505020304" pitchFamily="18" charset="0"/>
            </a:endParaRPr>
          </a:p>
          <a:p>
            <a:endParaRPr lang="en-US" dirty="0" smtClean="0">
              <a:solidFill>
                <a:srgbClr val="4472C4">
                  <a:lumMod val="75000"/>
                </a:srgbClr>
              </a:solidFill>
              <a:latin typeface="Century Schoolbook" panose="02040604050505020304" pitchFamily="18" charset="0"/>
            </a:endParaRPr>
          </a:p>
          <a:p>
            <a:pPr algn="ctr"/>
            <a:r>
              <a:rPr lang="en-US" sz="2800" b="1" i="1" dirty="0" smtClean="0">
                <a:solidFill>
                  <a:srgbClr val="4472C4">
                    <a:lumMod val="50000"/>
                  </a:srgbClr>
                </a:solidFill>
                <a:latin typeface="Century Schoolbook" panose="02040604050505020304" pitchFamily="18" charset="0"/>
              </a:rPr>
              <a:t>What’s Working in the Learning Outcomes Toolbox?</a:t>
            </a:r>
            <a:endParaRPr lang="en-US" i="1" dirty="0" smtClean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9662" y="4213091"/>
            <a:ext cx="2138585" cy="13388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4472C4">
                    <a:lumMod val="50000"/>
                  </a:srgbClr>
                </a:solidFill>
                <a:latin typeface="Century Schoolbook" panose="02040604050505020304" pitchFamily="18" charset="0"/>
              </a:rPr>
              <a:t>Eileen </a:t>
            </a:r>
            <a:r>
              <a:rPr lang="en-US" dirty="0" err="1" smtClean="0">
                <a:solidFill>
                  <a:srgbClr val="4472C4">
                    <a:lumMod val="50000"/>
                  </a:srgbClr>
                </a:solidFill>
                <a:latin typeface="Century Schoolbook" panose="02040604050505020304" pitchFamily="18" charset="0"/>
              </a:rPr>
              <a:t>DeCourcy</a:t>
            </a:r>
            <a:endParaRPr lang="en-US" dirty="0">
              <a:solidFill>
                <a:srgbClr val="4472C4">
                  <a:lumMod val="50000"/>
                </a:srgbClr>
              </a:solidFill>
              <a:latin typeface="Century Schoolbook" panose="020406040505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err="1" smtClean="0">
                <a:solidFill>
                  <a:srgbClr val="4472C4">
                    <a:lumMod val="50000"/>
                  </a:srgbClr>
                </a:solidFill>
                <a:latin typeface="Century Schoolbook" panose="02040604050505020304" pitchFamily="18" charset="0"/>
              </a:rPr>
              <a:t>Leesa</a:t>
            </a:r>
            <a:r>
              <a:rPr lang="en-US" dirty="0" smtClean="0">
                <a:solidFill>
                  <a:srgbClr val="4472C4">
                    <a:lumMod val="50000"/>
                  </a:srgbClr>
                </a:solidFill>
                <a:latin typeface="Century Schoolbook" panose="02040604050505020304" pitchFamily="18" charset="0"/>
              </a:rPr>
              <a:t> </a:t>
            </a:r>
            <a:r>
              <a:rPr lang="en-US" dirty="0" err="1" smtClean="0">
                <a:solidFill>
                  <a:srgbClr val="4472C4">
                    <a:lumMod val="50000"/>
                  </a:srgbClr>
                </a:solidFill>
                <a:latin typeface="Century Schoolbook" panose="02040604050505020304" pitchFamily="18" charset="0"/>
              </a:rPr>
              <a:t>Wheelahan</a:t>
            </a:r>
            <a:endParaRPr lang="en-US" dirty="0">
              <a:solidFill>
                <a:srgbClr val="4472C4">
                  <a:lumMod val="50000"/>
                </a:srgbClr>
              </a:solidFill>
              <a:latin typeface="Century Schoolbook" panose="020406040505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4472C4">
                    <a:lumMod val="50000"/>
                  </a:srgbClr>
                </a:solidFill>
                <a:latin typeface="Century Schoolbook" panose="02040604050505020304" pitchFamily="18" charset="0"/>
              </a:rPr>
              <a:t>Paul </a:t>
            </a:r>
            <a:r>
              <a:rPr lang="en-US" dirty="0" err="1" smtClean="0">
                <a:solidFill>
                  <a:srgbClr val="4472C4">
                    <a:lumMod val="50000"/>
                  </a:srgbClr>
                </a:solidFill>
                <a:latin typeface="Century Schoolbook" panose="02040604050505020304" pitchFamily="18" charset="0"/>
              </a:rPr>
              <a:t>Stenton</a:t>
            </a:r>
            <a:r>
              <a:rPr lang="en-US" dirty="0" smtClean="0">
                <a:solidFill>
                  <a:srgbClr val="4472C4">
                    <a:lumMod val="50000"/>
                  </a:srgbClr>
                </a:solidFill>
                <a:latin typeface="Century Schoolbook" panose="02040604050505020304" pitchFamily="18" charset="0"/>
              </a:rPr>
              <a:t>	</a:t>
            </a:r>
            <a:endParaRPr lang="en-US" dirty="0">
              <a:solidFill>
                <a:srgbClr val="4472C4">
                  <a:lumMod val="50000"/>
                </a:srgb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30381" y="4211663"/>
            <a:ext cx="2029626" cy="13388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dirty="0" smtClean="0">
                <a:solidFill>
                  <a:srgbClr val="4472C4">
                    <a:lumMod val="50000"/>
                  </a:srgbClr>
                </a:solidFill>
                <a:latin typeface="Century Schoolbook" panose="02040604050505020304" pitchFamily="18" charset="0"/>
              </a:rPr>
              <a:t>Peter Wolf</a:t>
            </a:r>
          </a:p>
          <a:p>
            <a:pPr algn="r">
              <a:lnSpc>
                <a:spcPct val="150000"/>
              </a:lnSpc>
            </a:pPr>
            <a:r>
              <a:rPr lang="en-US" dirty="0" smtClean="0">
                <a:solidFill>
                  <a:srgbClr val="4472C4">
                    <a:lumMod val="50000"/>
                  </a:srgbClr>
                </a:solidFill>
                <a:latin typeface="Century Schoolbook" panose="02040604050505020304" pitchFamily="18" charset="0"/>
              </a:rPr>
              <a:t>Cindy Hazell</a:t>
            </a:r>
          </a:p>
          <a:p>
            <a:pPr algn="r">
              <a:lnSpc>
                <a:spcPct val="150000"/>
              </a:lnSpc>
            </a:pPr>
            <a:r>
              <a:rPr lang="en-US" dirty="0" smtClean="0">
                <a:solidFill>
                  <a:srgbClr val="4472C4">
                    <a:lumMod val="50000"/>
                  </a:srgbClr>
                </a:solidFill>
                <a:latin typeface="Century Schoolbook" panose="02040604050505020304" pitchFamily="18" charset="0"/>
              </a:rPr>
              <a:t>Ross Finnie</a:t>
            </a:r>
          </a:p>
        </p:txBody>
      </p:sp>
    </p:spTree>
    <p:extLst>
      <p:ext uri="{BB962C8B-B14F-4D97-AF65-F5344CB8AC3E}">
        <p14:creationId xmlns:p14="http://schemas.microsoft.com/office/powerpoint/2010/main" val="19292816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27479" y="452927"/>
            <a:ext cx="3264493" cy="599060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5836" y="333289"/>
            <a:ext cx="7956134" cy="457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5836" y="6544657"/>
            <a:ext cx="7956134" cy="457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5665" y="897312"/>
            <a:ext cx="300811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prstClr val="white"/>
                </a:solidFill>
                <a:latin typeface="Century Schoolbook" panose="02040604050505020304" pitchFamily="18" charset="0"/>
              </a:rPr>
              <a:t>Symposium on Learning Outcomes </a:t>
            </a:r>
          </a:p>
          <a:p>
            <a:pPr algn="r"/>
            <a:r>
              <a:rPr lang="en-US" sz="2400" i="1" dirty="0" smtClean="0">
                <a:solidFill>
                  <a:prstClr val="white"/>
                </a:solidFill>
                <a:latin typeface="Century Schoolbook" panose="02040604050505020304" pitchFamily="18" charset="0"/>
              </a:rPr>
              <a:t>A Toolkit for Assessment</a:t>
            </a:r>
          </a:p>
          <a:p>
            <a:pPr algn="r"/>
            <a:endParaRPr lang="en-US" sz="2400" i="1" dirty="0">
              <a:solidFill>
                <a:prstClr val="white"/>
              </a:solidFill>
              <a:latin typeface="Century Schoolbook" panose="02040604050505020304" pitchFamily="18" charset="0"/>
            </a:endParaRPr>
          </a:p>
          <a:p>
            <a:pPr algn="r"/>
            <a:endParaRPr lang="en-US" sz="2400" i="1" dirty="0" smtClean="0">
              <a:solidFill>
                <a:prstClr val="white"/>
              </a:solidFill>
              <a:latin typeface="Century Schoolbook" panose="02040604050505020304" pitchFamily="18" charset="0"/>
            </a:endParaRPr>
          </a:p>
          <a:p>
            <a:pPr algn="r"/>
            <a:endParaRPr lang="en-US" sz="2400" i="1" dirty="0">
              <a:solidFill>
                <a:prstClr val="white"/>
              </a:solidFill>
              <a:latin typeface="Century Schoolbook" panose="02040604050505020304" pitchFamily="18" charset="0"/>
            </a:endParaRPr>
          </a:p>
          <a:p>
            <a:pPr algn="r"/>
            <a:endParaRPr lang="en-US" sz="2400" i="1" dirty="0" smtClean="0">
              <a:solidFill>
                <a:prstClr val="white"/>
              </a:solidFill>
              <a:latin typeface="Century Schoolbook" panose="02040604050505020304" pitchFamily="18" charset="0"/>
            </a:endParaRPr>
          </a:p>
          <a:p>
            <a:pPr algn="r"/>
            <a:endParaRPr lang="en-US" sz="2400" i="1" dirty="0">
              <a:solidFill>
                <a:prstClr val="white"/>
              </a:solidFill>
              <a:latin typeface="Century Schoolbook" panose="02040604050505020304" pitchFamily="18" charset="0"/>
            </a:endParaRPr>
          </a:p>
          <a:p>
            <a:pPr algn="r"/>
            <a:endParaRPr lang="en-US" sz="2400" i="1" dirty="0" smtClean="0">
              <a:solidFill>
                <a:prstClr val="white"/>
              </a:solidFill>
              <a:latin typeface="Century Schoolbook" panose="02040604050505020304" pitchFamily="18" charset="0"/>
            </a:endParaRPr>
          </a:p>
          <a:p>
            <a:pPr algn="r"/>
            <a:endParaRPr lang="en-US" sz="2400" i="1" dirty="0">
              <a:solidFill>
                <a:prstClr val="white"/>
              </a:solidFill>
              <a:latin typeface="Century Schoolbook" panose="02040604050505020304" pitchFamily="18" charset="0"/>
            </a:endParaRPr>
          </a:p>
          <a:p>
            <a:pPr algn="r"/>
            <a:endParaRPr lang="en-US" sz="2400" i="1" dirty="0" smtClean="0">
              <a:solidFill>
                <a:prstClr val="white"/>
              </a:solidFill>
              <a:latin typeface="Century Schoolbook" panose="02040604050505020304" pitchFamily="18" charset="0"/>
            </a:endParaRPr>
          </a:p>
          <a:p>
            <a:pPr algn="r"/>
            <a:r>
              <a:rPr lang="en-US" sz="1600" dirty="0" smtClean="0">
                <a:solidFill>
                  <a:prstClr val="white"/>
                </a:solidFill>
                <a:latin typeface="Century Schoolbook" panose="02040604050505020304" pitchFamily="18" charset="0"/>
              </a:rPr>
              <a:t>October 16-17, 2014</a:t>
            </a:r>
          </a:p>
          <a:p>
            <a:pPr algn="r"/>
            <a:r>
              <a:rPr lang="en-US" sz="1600" dirty="0" smtClean="0">
                <a:solidFill>
                  <a:prstClr val="white"/>
                </a:solidFill>
                <a:latin typeface="Century Schoolbook" panose="02040604050505020304" pitchFamily="18" charset="0"/>
              </a:rPr>
              <a:t>Eaton Chelsea Hotel</a:t>
            </a:r>
          </a:p>
          <a:p>
            <a:pPr algn="r"/>
            <a:r>
              <a:rPr lang="en-US" sz="1600" dirty="0" smtClean="0">
                <a:solidFill>
                  <a:prstClr val="white"/>
                </a:solidFill>
                <a:latin typeface="Century Schoolbook" panose="02040604050505020304" pitchFamily="18" charset="0"/>
              </a:rPr>
              <a:t>Toronto, Ontario</a:t>
            </a:r>
            <a:endParaRPr lang="en-US" sz="1600" dirty="0">
              <a:solidFill>
                <a:prstClr val="white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836" y="598205"/>
            <a:ext cx="4589091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4472C4">
                    <a:lumMod val="50000"/>
                  </a:srgbClr>
                </a:solidFill>
                <a:latin typeface="Century Schoolbook" panose="02040604050505020304" pitchFamily="18" charset="0"/>
              </a:rPr>
              <a:t>Introductory Plenary Session</a:t>
            </a:r>
          </a:p>
          <a:p>
            <a:endParaRPr lang="en-US" dirty="0">
              <a:solidFill>
                <a:srgbClr val="4472C4">
                  <a:lumMod val="75000"/>
                </a:srgbClr>
              </a:solidFill>
              <a:latin typeface="Century Schoolbook" panose="02040604050505020304" pitchFamily="18" charset="0"/>
            </a:endParaRPr>
          </a:p>
          <a:p>
            <a:endParaRPr lang="en-US" dirty="0" smtClean="0">
              <a:solidFill>
                <a:srgbClr val="4472C4">
                  <a:lumMod val="75000"/>
                </a:srgbClr>
              </a:solidFill>
              <a:latin typeface="Century Schoolbook" panose="02040604050505020304" pitchFamily="18" charset="0"/>
            </a:endParaRPr>
          </a:p>
          <a:p>
            <a:endParaRPr lang="en-US" dirty="0">
              <a:solidFill>
                <a:srgbClr val="4472C4">
                  <a:lumMod val="75000"/>
                </a:srgbClr>
              </a:solidFill>
              <a:latin typeface="Century Schoolbook" panose="02040604050505020304" pitchFamily="18" charset="0"/>
            </a:endParaRPr>
          </a:p>
          <a:p>
            <a:endParaRPr lang="en-US" dirty="0" smtClean="0">
              <a:solidFill>
                <a:srgbClr val="4472C4">
                  <a:lumMod val="75000"/>
                </a:srgbClr>
              </a:solidFill>
              <a:latin typeface="Century Schoolbook" panose="02040604050505020304" pitchFamily="18" charset="0"/>
            </a:endParaRPr>
          </a:p>
          <a:p>
            <a:pPr algn="ctr"/>
            <a:r>
              <a:rPr lang="en-US" sz="2800" b="1" i="1" dirty="0" smtClean="0">
                <a:solidFill>
                  <a:srgbClr val="4472C4">
                    <a:lumMod val="50000"/>
                  </a:srgbClr>
                </a:solidFill>
                <a:latin typeface="Century Schoolbook" panose="02040604050505020304" pitchFamily="18" charset="0"/>
              </a:rPr>
              <a:t>What’s Working in the Learning Outcomes Toolbox?</a:t>
            </a:r>
            <a:endParaRPr lang="en-US" i="1" dirty="0" smtClean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9662" y="4213091"/>
            <a:ext cx="2138585" cy="13388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4472C4">
                    <a:lumMod val="50000"/>
                  </a:srgbClr>
                </a:solidFill>
                <a:latin typeface="Century Schoolbook" panose="02040604050505020304" pitchFamily="18" charset="0"/>
              </a:rPr>
              <a:t>Eileen </a:t>
            </a:r>
            <a:r>
              <a:rPr lang="en-US" dirty="0" err="1" smtClean="0">
                <a:solidFill>
                  <a:srgbClr val="4472C4">
                    <a:lumMod val="50000"/>
                  </a:srgbClr>
                </a:solidFill>
                <a:latin typeface="Century Schoolbook" panose="02040604050505020304" pitchFamily="18" charset="0"/>
              </a:rPr>
              <a:t>DeCourcy</a:t>
            </a:r>
            <a:endParaRPr lang="en-US" dirty="0">
              <a:solidFill>
                <a:srgbClr val="4472C4">
                  <a:lumMod val="50000"/>
                </a:srgbClr>
              </a:solidFill>
              <a:latin typeface="Century Schoolbook" panose="020406040505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err="1" smtClean="0">
                <a:solidFill>
                  <a:srgbClr val="4472C4">
                    <a:lumMod val="50000"/>
                  </a:srgbClr>
                </a:solidFill>
                <a:latin typeface="Century Schoolbook" panose="02040604050505020304" pitchFamily="18" charset="0"/>
              </a:rPr>
              <a:t>Leesa</a:t>
            </a:r>
            <a:r>
              <a:rPr lang="en-US" dirty="0" smtClean="0">
                <a:solidFill>
                  <a:srgbClr val="4472C4">
                    <a:lumMod val="50000"/>
                  </a:srgbClr>
                </a:solidFill>
                <a:latin typeface="Century Schoolbook" panose="02040604050505020304" pitchFamily="18" charset="0"/>
              </a:rPr>
              <a:t> </a:t>
            </a:r>
            <a:r>
              <a:rPr lang="en-US" dirty="0" err="1" smtClean="0">
                <a:solidFill>
                  <a:srgbClr val="4472C4">
                    <a:lumMod val="50000"/>
                  </a:srgbClr>
                </a:solidFill>
                <a:latin typeface="Century Schoolbook" panose="02040604050505020304" pitchFamily="18" charset="0"/>
              </a:rPr>
              <a:t>Wheelahan</a:t>
            </a:r>
            <a:endParaRPr lang="en-US" dirty="0">
              <a:solidFill>
                <a:srgbClr val="4472C4">
                  <a:lumMod val="50000"/>
                </a:srgbClr>
              </a:solidFill>
              <a:latin typeface="Century Schoolbook" panose="020406040505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4472C4">
                    <a:lumMod val="50000"/>
                  </a:srgbClr>
                </a:solidFill>
                <a:latin typeface="Century Schoolbook" panose="02040604050505020304" pitchFamily="18" charset="0"/>
              </a:rPr>
              <a:t>Paul </a:t>
            </a:r>
            <a:r>
              <a:rPr lang="en-US" dirty="0" err="1" smtClean="0">
                <a:solidFill>
                  <a:srgbClr val="4472C4">
                    <a:lumMod val="50000"/>
                  </a:srgbClr>
                </a:solidFill>
                <a:latin typeface="Century Schoolbook" panose="02040604050505020304" pitchFamily="18" charset="0"/>
              </a:rPr>
              <a:t>Stenton</a:t>
            </a:r>
            <a:r>
              <a:rPr lang="en-US" dirty="0" smtClean="0">
                <a:solidFill>
                  <a:srgbClr val="4472C4">
                    <a:lumMod val="50000"/>
                  </a:srgbClr>
                </a:solidFill>
                <a:latin typeface="Century Schoolbook" panose="02040604050505020304" pitchFamily="18" charset="0"/>
              </a:rPr>
              <a:t>	</a:t>
            </a:r>
            <a:endParaRPr lang="en-US" dirty="0">
              <a:solidFill>
                <a:srgbClr val="4472C4">
                  <a:lumMod val="50000"/>
                </a:srgb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30381" y="4211663"/>
            <a:ext cx="2029626" cy="13388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dirty="0" smtClean="0">
                <a:solidFill>
                  <a:srgbClr val="4472C4">
                    <a:lumMod val="50000"/>
                  </a:srgbClr>
                </a:solidFill>
                <a:latin typeface="Century Schoolbook" panose="02040604050505020304" pitchFamily="18" charset="0"/>
              </a:rPr>
              <a:t>Peter Wolf</a:t>
            </a:r>
          </a:p>
          <a:p>
            <a:pPr algn="r">
              <a:lnSpc>
                <a:spcPct val="150000"/>
              </a:lnSpc>
            </a:pPr>
            <a:r>
              <a:rPr lang="en-US" dirty="0" smtClean="0">
                <a:solidFill>
                  <a:srgbClr val="4472C4">
                    <a:lumMod val="50000"/>
                  </a:srgbClr>
                </a:solidFill>
                <a:latin typeface="Century Schoolbook" panose="02040604050505020304" pitchFamily="18" charset="0"/>
              </a:rPr>
              <a:t>Cindy Hazell</a:t>
            </a:r>
          </a:p>
          <a:p>
            <a:pPr algn="r">
              <a:lnSpc>
                <a:spcPct val="150000"/>
              </a:lnSpc>
            </a:pPr>
            <a:r>
              <a:rPr lang="en-US" dirty="0" smtClean="0">
                <a:solidFill>
                  <a:srgbClr val="4472C4">
                    <a:lumMod val="50000"/>
                  </a:srgbClr>
                </a:solidFill>
                <a:latin typeface="Century Schoolbook" panose="02040604050505020304" pitchFamily="18" charset="0"/>
              </a:rPr>
              <a:t>Ross Finnie</a:t>
            </a:r>
          </a:p>
        </p:txBody>
      </p:sp>
    </p:spTree>
    <p:extLst>
      <p:ext uri="{BB962C8B-B14F-4D97-AF65-F5344CB8AC3E}">
        <p14:creationId xmlns:p14="http://schemas.microsoft.com/office/powerpoint/2010/main" val="18177851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2"/>
          <p:cNvSpPr>
            <a:spLocks noChangeArrowheads="1"/>
          </p:cNvSpPr>
          <p:nvPr/>
        </p:nvSpPr>
        <p:spPr bwMode="auto">
          <a:xfrm>
            <a:off x="0" y="1295400"/>
            <a:ext cx="9144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fontAlgn="base">
              <a:lnSpc>
                <a:spcPct val="50000"/>
              </a:lnSpc>
              <a:spcBef>
                <a:spcPct val="20000"/>
              </a:spcBef>
              <a:spcAft>
                <a:spcPct val="35000"/>
              </a:spcAft>
            </a:pPr>
            <a:endParaRPr lang="en-US" sz="2800" dirty="0">
              <a:solidFill>
                <a:srgbClr val="000099"/>
              </a:solidFill>
              <a:latin typeface="Arial Narrow" pitchFamily="34" charset="0"/>
            </a:endParaRPr>
          </a:p>
          <a:p>
            <a:pPr algn="ctr" fontAlgn="base"/>
            <a:r>
              <a:rPr lang="en-US" sz="3200" b="1" dirty="0" smtClean="0">
                <a:solidFill>
                  <a:srgbClr val="000000"/>
                </a:solidFill>
                <a:latin typeface="Arial Narrow" pitchFamily="34" charset="0"/>
              </a:rPr>
              <a:t>What’s Working in the Learning Outcomes Toolbox?: Employability/Student Success</a:t>
            </a:r>
          </a:p>
          <a:p>
            <a:pPr fontAlgn="base">
              <a:spcAft>
                <a:spcPct val="3500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Arial Narrow" pitchFamily="34" charset="0"/>
              </a:rPr>
              <a:t>       </a:t>
            </a:r>
          </a:p>
          <a:p>
            <a:pPr fontAlgn="base">
              <a:spcAft>
                <a:spcPct val="3500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Arial Narrow" pitchFamily="34" charset="0"/>
              </a:rPr>
              <a:t>                              </a:t>
            </a:r>
            <a:r>
              <a:rPr lang="en-US" sz="3200" dirty="0" smtClean="0">
                <a:solidFill>
                  <a:srgbClr val="000000"/>
                </a:solidFill>
                <a:latin typeface="Arial Narrow" pitchFamily="34" charset="0"/>
              </a:rPr>
              <a:t>A New Tool:</a:t>
            </a:r>
          </a:p>
          <a:p>
            <a:pPr marL="342900" indent="-342900" algn="ctr" fontAlgn="base">
              <a:lnSpc>
                <a:spcPct val="55000"/>
              </a:lnSpc>
              <a:spcBef>
                <a:spcPct val="20000"/>
              </a:spcBef>
              <a:spcAft>
                <a:spcPct val="35000"/>
              </a:spcAft>
            </a:pPr>
            <a:endParaRPr lang="en-US" sz="20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marL="342900" indent="-342900" algn="ctr" fontAlgn="base">
              <a:lnSpc>
                <a:spcPct val="55000"/>
              </a:lnSpc>
              <a:spcBef>
                <a:spcPct val="20000"/>
              </a:spcBef>
              <a:spcAft>
                <a:spcPct val="35000"/>
              </a:spcAft>
            </a:pPr>
            <a:endParaRPr lang="en-US" sz="20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marL="342900" indent="-342900" algn="ctr" fontAlgn="base">
              <a:lnSpc>
                <a:spcPct val="55000"/>
              </a:lnSpc>
              <a:spcBef>
                <a:spcPct val="20000"/>
              </a:spcBef>
              <a:spcAft>
                <a:spcPct val="35000"/>
              </a:spcAft>
            </a:pPr>
            <a:endParaRPr lang="en-US" sz="20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marL="342900" indent="-342900" algn="ctr" fontAlgn="base">
              <a:lnSpc>
                <a:spcPct val="55000"/>
              </a:lnSpc>
              <a:spcBef>
                <a:spcPct val="20000"/>
              </a:spcBef>
              <a:spcAft>
                <a:spcPct val="3500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 Narrow" pitchFamily="34" charset="0"/>
              </a:rPr>
              <a:t>2014 Learning Outcomes Symposium </a:t>
            </a:r>
            <a:r>
              <a:rPr lang="en-US" sz="2000" dirty="0" smtClean="0">
                <a:solidFill>
                  <a:srgbClr val="000000"/>
                </a:solidFill>
                <a:latin typeface="Arial Narrow" pitchFamily="34" charset="0"/>
                <a:sym typeface="Wingdings" pitchFamily="2" charset="2"/>
              </a:rPr>
              <a:t> October 16, 2014</a:t>
            </a:r>
          </a:p>
          <a:p>
            <a:pPr marL="342900" indent="-342900" algn="ctr" fontAlgn="base">
              <a:lnSpc>
                <a:spcPct val="55000"/>
              </a:lnSpc>
              <a:spcBef>
                <a:spcPct val="20000"/>
              </a:spcBef>
              <a:spcAft>
                <a:spcPct val="3500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 Narrow" pitchFamily="34" charset="0"/>
                <a:sym typeface="Wingdings" pitchFamily="2" charset="2"/>
              </a:rPr>
              <a:t>Paul </a:t>
            </a:r>
            <a:r>
              <a:rPr lang="en-US" sz="2000" dirty="0" err="1" smtClean="0">
                <a:solidFill>
                  <a:srgbClr val="000000"/>
                </a:solidFill>
                <a:latin typeface="Arial Narrow" pitchFamily="34" charset="0"/>
                <a:sym typeface="Wingdings" pitchFamily="2" charset="2"/>
              </a:rPr>
              <a:t>Stenton</a:t>
            </a:r>
            <a:r>
              <a:rPr lang="en-US" sz="2000" dirty="0" smtClean="0">
                <a:solidFill>
                  <a:srgbClr val="000000"/>
                </a:solidFill>
                <a:latin typeface="Arial Narrow" pitchFamily="34" charset="0"/>
                <a:sym typeface="Wingdings" pitchFamily="2" charset="2"/>
              </a:rPr>
              <a:t>, Deputy Provost and Vice Provost, University Planning</a:t>
            </a:r>
          </a:p>
          <a:p>
            <a:pPr marL="342900" indent="-342900" algn="ctr" fontAlgn="base">
              <a:lnSpc>
                <a:spcPct val="55000"/>
              </a:lnSpc>
              <a:spcBef>
                <a:spcPct val="20000"/>
              </a:spcBef>
              <a:spcAft>
                <a:spcPct val="35000"/>
              </a:spcAft>
            </a:pPr>
            <a:r>
              <a:rPr lang="en-US" sz="2000" dirty="0">
                <a:solidFill>
                  <a:srgbClr val="000000"/>
                </a:solidFill>
                <a:latin typeface="Arial Narrow" pitchFamily="34" charset="0"/>
                <a:sym typeface="Wingdings" pitchFamily="2" charset="2"/>
              </a:rPr>
              <a:t/>
            </a:r>
            <a:br>
              <a:rPr lang="en-US" sz="2000" dirty="0">
                <a:solidFill>
                  <a:srgbClr val="000000"/>
                </a:solidFill>
                <a:latin typeface="Arial Narrow" pitchFamily="34" charset="0"/>
                <a:sym typeface="Wingdings" pitchFamily="2" charset="2"/>
              </a:rPr>
            </a:br>
            <a:endParaRPr lang="en-US" sz="2000" dirty="0">
              <a:solidFill>
                <a:srgbClr val="000000"/>
              </a:solidFill>
              <a:latin typeface="Arial Narrow" pitchFamily="34" charset="0"/>
              <a:sym typeface="Wingdings" pitchFamily="2" charset="2"/>
            </a:endParaRPr>
          </a:p>
          <a:p>
            <a:pPr marL="342900" indent="-342900" algn="ctr" fontAlgn="base">
              <a:lnSpc>
                <a:spcPct val="55000"/>
              </a:lnSpc>
              <a:spcBef>
                <a:spcPct val="20000"/>
              </a:spcBef>
              <a:spcAft>
                <a:spcPct val="35000"/>
              </a:spcAft>
            </a:pPr>
            <a:endParaRPr lang="en-US" sz="2000" dirty="0">
              <a:solidFill>
                <a:srgbClr val="000000"/>
              </a:solidFill>
              <a:latin typeface="Arial Narrow" pitchFamily="34" charset="0"/>
              <a:sym typeface="Wingdings" pitchFamily="2" charset="2"/>
            </a:endParaRPr>
          </a:p>
          <a:p>
            <a:pPr marL="342900" indent="-342900" algn="ctr" fontAlgn="base">
              <a:lnSpc>
                <a:spcPct val="55000"/>
              </a:lnSpc>
              <a:spcBef>
                <a:spcPct val="20000"/>
              </a:spcBef>
              <a:spcAft>
                <a:spcPct val="35000"/>
              </a:spcAft>
            </a:pPr>
            <a:endParaRPr lang="en-US" sz="2000" b="1" i="1" dirty="0">
              <a:solidFill>
                <a:srgbClr val="000000"/>
              </a:solidFill>
              <a:latin typeface="Arial Narrow" pitchFamily="34" charset="0"/>
            </a:endParaRPr>
          </a:p>
          <a:p>
            <a:pPr marL="342900" indent="-342900" algn="ctr" fontAlgn="base">
              <a:lnSpc>
                <a:spcPct val="55000"/>
              </a:lnSpc>
              <a:spcBef>
                <a:spcPct val="20000"/>
              </a:spcBef>
              <a:spcAft>
                <a:spcPct val="35000"/>
              </a:spcAft>
            </a:pPr>
            <a:endParaRPr lang="en-US" sz="2000" dirty="0">
              <a:solidFill>
                <a:srgbClr val="000099"/>
              </a:solidFill>
            </a:endParaRPr>
          </a:p>
        </p:txBody>
      </p:sp>
      <p:pic>
        <p:nvPicPr>
          <p:cNvPr id="1126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124200"/>
            <a:ext cx="2271712" cy="96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C0F91B-B0F6-4B48-B17C-AC2077C3913F}" type="slidenum">
              <a:rPr lang="en-US" smtClean="0">
                <a:solidFill>
                  <a:srgbClr val="333399"/>
                </a:solidFill>
              </a:rPr>
              <a:pPr/>
              <a:t>29</a:t>
            </a:fld>
            <a:endParaRPr lang="en-US" smtClean="0">
              <a:solidFill>
                <a:srgbClr val="333399"/>
              </a:solidFill>
            </a:endParaRPr>
          </a:p>
        </p:txBody>
      </p:sp>
      <p:pic>
        <p:nvPicPr>
          <p:cNvPr id="8196" name="Picture 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6288087"/>
            <a:ext cx="23622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94587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396637"/>
            <a:ext cx="7772400" cy="16619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/>
            <a:r>
              <a:rPr lang="en-US" sz="3200" dirty="0" smtClean="0">
                <a:solidFill>
                  <a:srgbClr val="008EC8"/>
                </a:solidFill>
                <a:latin typeface="ITC Franklin Gothic Std Bk Cd"/>
                <a:cs typeface="ITC Franklin Gothic Std Bk Cd"/>
              </a:rPr>
              <a:t>Refining, Implementing and Assessing Learning </a:t>
            </a:r>
            <a:r>
              <a:rPr lang="en-US" sz="3200" dirty="0">
                <a:solidFill>
                  <a:srgbClr val="008EC8"/>
                </a:solidFill>
                <a:latin typeface="ITC Franklin Gothic Std Bk Cd"/>
                <a:cs typeface="ITC Franklin Gothic Std Bk Cd"/>
              </a:rPr>
              <a:t>O</a:t>
            </a:r>
            <a:r>
              <a:rPr lang="en-US" sz="3200" dirty="0" smtClean="0">
                <a:solidFill>
                  <a:srgbClr val="008EC8"/>
                </a:solidFill>
                <a:latin typeface="ITC Franklin Gothic Std Bk Cd"/>
                <a:cs typeface="ITC Franklin Gothic Std Bk Cd"/>
              </a:rPr>
              <a:t>utcomes in Curriculum</a:t>
            </a:r>
          </a:p>
          <a:p>
            <a:pPr defTabSz="457200"/>
            <a:endParaRPr lang="en-US" sz="2200" dirty="0" smtClean="0">
              <a:solidFill>
                <a:prstClr val="black"/>
              </a:solidFill>
              <a:latin typeface="ITC Franklin Gothic Std Bk Cd"/>
              <a:cs typeface="ITC Franklin Gothic Std Bk Cd"/>
            </a:endParaRPr>
          </a:p>
          <a:p>
            <a:pPr defTabSz="457200"/>
            <a:endParaRPr lang="en-US" sz="2200" dirty="0">
              <a:solidFill>
                <a:prstClr val="black"/>
              </a:solidFill>
              <a:latin typeface="ITC Franklin Gothic Std Bk Cd"/>
              <a:cs typeface="ITC Franklin Gothic Std Bk Cd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544976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>
                <a:solidFill>
                  <a:prstClr val="black"/>
                </a:solidFill>
              </a:rPr>
              <a:t>Systematic Approach to Achieving </a:t>
            </a:r>
          </a:p>
          <a:p>
            <a:pPr marL="0" indent="0">
              <a:buFont typeface="Arial"/>
              <a:buNone/>
            </a:pPr>
            <a:r>
              <a:rPr lang="en-US" dirty="0" smtClean="0">
                <a:solidFill>
                  <a:prstClr val="black"/>
                </a:solidFill>
              </a:rPr>
              <a:t>Constructive Alignment</a:t>
            </a:r>
          </a:p>
          <a:p>
            <a:pPr marL="0" indent="0">
              <a:buFont typeface="Arial"/>
              <a:buNone/>
            </a:pPr>
            <a:endParaRPr lang="en-US" dirty="0" smtClean="0">
              <a:solidFill>
                <a:prstClr val="black"/>
              </a:solidFill>
            </a:endParaRPr>
          </a:p>
          <a:p>
            <a:pPr marL="0" indent="0">
              <a:buFont typeface="Arial"/>
              <a:buNone/>
            </a:pPr>
            <a:r>
              <a:rPr lang="en-US" dirty="0" smtClean="0">
                <a:solidFill>
                  <a:prstClr val="black"/>
                </a:solidFill>
              </a:rPr>
              <a:t>1.  Curriculum Design/Development/Renewal Process</a:t>
            </a:r>
          </a:p>
          <a:p>
            <a:pPr marL="0" indent="0">
              <a:buFont typeface="Arial"/>
              <a:buNone/>
            </a:pPr>
            <a:r>
              <a:rPr lang="en-US" dirty="0" smtClean="0">
                <a:solidFill>
                  <a:prstClr val="black"/>
                </a:solidFill>
              </a:rPr>
              <a:t>2.  Faculty Training and Development on LO </a:t>
            </a:r>
          </a:p>
          <a:p>
            <a:pPr marL="0" indent="0">
              <a:buFont typeface="Arial"/>
              <a:buNone/>
            </a:pPr>
            <a:r>
              <a:rPr lang="en-US" dirty="0" smtClean="0">
                <a:solidFill>
                  <a:prstClr val="black"/>
                </a:solidFill>
              </a:rPr>
              <a:t>3.  Infrastructure/Physical Space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36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0DB83D-68E4-4246-858F-AE51622D9603}" type="slidenum">
              <a:rPr lang="en-US" smtClean="0">
                <a:solidFill>
                  <a:srgbClr val="333399"/>
                </a:solidFill>
              </a:rPr>
              <a:pPr>
                <a:defRPr/>
              </a:pPr>
              <a:t>30</a:t>
            </a:fld>
            <a:endParaRPr lang="en-US">
              <a:solidFill>
                <a:srgbClr val="333399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0"/>
            <a:ext cx="9144000" cy="1219200"/>
          </a:xfrm>
          <a:prstGeom prst="rect">
            <a:avLst/>
          </a:prstGeom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 smtClean="0">
                <a:solidFill>
                  <a:srgbClr val="FFFFFF"/>
                </a:solidFill>
              </a:rPr>
              <a:t>Employability is a Priority</a:t>
            </a: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6858000" y="6477000"/>
            <a:ext cx="213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EFBB281C-DD14-4B9A-BDC2-65B67910C968}" type="slidenum">
              <a:rPr lang="en-US" sz="1400" b="1" smtClean="0">
                <a:solidFill>
                  <a:srgbClr val="333399"/>
                </a:solidFill>
                <a:latin typeface="Arial Narrow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sz="1400" b="1" smtClean="0">
              <a:solidFill>
                <a:srgbClr val="333399"/>
              </a:solidFill>
              <a:latin typeface="Arial Narrow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09600" y="3685401"/>
            <a:ext cx="7924800" cy="3096399"/>
            <a:chOff x="609600" y="3685401"/>
            <a:chExt cx="7924800" cy="3096399"/>
          </a:xfrm>
        </p:grpSpPr>
        <p:sp>
          <p:nvSpPr>
            <p:cNvPr id="11" name="TextBox 10"/>
            <p:cNvSpPr txBox="1"/>
            <p:nvPr/>
          </p:nvSpPr>
          <p:spPr>
            <a:xfrm>
              <a:off x="609600" y="6504801"/>
              <a:ext cx="7772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1200" i="1" dirty="0" smtClean="0">
                  <a:solidFill>
                    <a:srgbClr val="000000"/>
                  </a:solidFill>
                  <a:latin typeface="Calibri" pitchFamily="34" charset="0"/>
                </a:rPr>
                <a:t>(Canadian University Survey Consortium, First-Year Student Survey 2013)</a:t>
              </a:r>
              <a:endParaRPr lang="en-US" sz="1200" i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3685401"/>
              <a:ext cx="7848600" cy="2858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4" name="Content Placeholder 2"/>
          <p:cNvSpPr txBox="1">
            <a:spLocks/>
          </p:cNvSpPr>
          <p:nvPr/>
        </p:nvSpPr>
        <p:spPr>
          <a:xfrm>
            <a:off x="228600" y="1600200"/>
            <a:ext cx="8382000" cy="1447800"/>
          </a:xfrm>
          <a:prstGeom prst="rect">
            <a:avLst/>
          </a:prstGeom>
        </p:spPr>
        <p:txBody>
          <a:bodyPr/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400" b="1" kern="0" dirty="0" smtClean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“… ensure that students graduate with skills that respond to local and provincial </a:t>
            </a:r>
            <a:r>
              <a:rPr lang="en-US" sz="2400" b="1" kern="0" dirty="0" err="1" smtClean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labour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market needs and contribute to social development.”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600" i="1" kern="0" dirty="0" smtClean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(Ontario’s Differentiation Policy Framework for Postsecondary Education)</a:t>
            </a:r>
            <a:endParaRPr lang="en-US" b="1" i="1" kern="0" dirty="0" smtClean="0">
              <a:solidFill>
                <a:srgbClr val="0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12192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Government: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32004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AFD4"/>
                </a:solidFill>
                <a:latin typeface="Times New Roman" pitchFamily="18" charset="0"/>
                <a:cs typeface="Times New Roman" pitchFamily="18" charset="0"/>
              </a:rPr>
              <a:t>Students:</a:t>
            </a:r>
            <a:endParaRPr lang="en-US" sz="2400" b="1" dirty="0">
              <a:solidFill>
                <a:srgbClr val="00AFD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7126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1CF307-E5DC-41ED-B287-01FE3A603B12}" type="slidenum">
              <a:rPr lang="en-US" smtClean="0">
                <a:solidFill>
                  <a:srgbClr val="333399"/>
                </a:solidFill>
              </a:rPr>
              <a:pPr>
                <a:defRPr/>
              </a:pPr>
              <a:t>31</a:t>
            </a:fld>
            <a:endParaRPr lang="en-US">
              <a:solidFill>
                <a:srgbClr val="333399"/>
              </a:solidFill>
            </a:endParaRPr>
          </a:p>
        </p:txBody>
      </p:sp>
      <p:sp>
        <p:nvSpPr>
          <p:cNvPr id="7" name="Rectangle 1027"/>
          <p:cNvSpPr txBox="1">
            <a:spLocks noChangeArrowheads="1"/>
          </p:cNvSpPr>
          <p:nvPr/>
        </p:nvSpPr>
        <p:spPr bwMode="auto">
          <a:xfrm>
            <a:off x="990600" y="20574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Periodic program reviews</a:t>
            </a:r>
          </a:p>
          <a:p>
            <a:pPr marL="342900" indent="-3429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US" sz="2400" kern="0" dirty="0" smtClean="0">
              <a:solidFill>
                <a:srgbClr val="000000"/>
              </a:solidFill>
            </a:endParaRPr>
          </a:p>
          <a:p>
            <a:pPr marL="342900" indent="-3429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US" sz="2400" kern="0" dirty="0" smtClean="0">
              <a:solidFill>
                <a:srgbClr val="000000"/>
              </a:solidFill>
            </a:endParaRPr>
          </a:p>
          <a:p>
            <a:pPr marL="342900" indent="-3429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US" sz="2400" kern="0" dirty="0" smtClean="0">
              <a:solidFill>
                <a:srgbClr val="000000"/>
              </a:solidFill>
            </a:endParaRPr>
          </a:p>
          <a:p>
            <a:pPr marL="342900" indent="-3429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US" sz="2800" kern="0" dirty="0">
              <a:solidFill>
                <a:srgbClr val="000000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0" y="0"/>
            <a:ext cx="9144000" cy="1219200"/>
          </a:xfrm>
          <a:prstGeom prst="rect">
            <a:avLst/>
          </a:prstGeom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 smtClean="0">
                <a:solidFill>
                  <a:srgbClr val="FFFFFF"/>
                </a:solidFill>
              </a:rPr>
              <a:t>Current Employment Outcomes Data</a:t>
            </a:r>
          </a:p>
        </p:txBody>
      </p:sp>
      <p:sp>
        <p:nvSpPr>
          <p:cNvPr id="5" name="Rectangle 1027"/>
          <p:cNvSpPr txBox="1">
            <a:spLocks noChangeArrowheads="1"/>
          </p:cNvSpPr>
          <p:nvPr/>
        </p:nvSpPr>
        <p:spPr bwMode="auto">
          <a:xfrm>
            <a:off x="533400" y="15240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US" sz="2400" b="1" kern="0" dirty="0" smtClean="0">
                <a:solidFill>
                  <a:srgbClr val="000000"/>
                </a:solidFill>
              </a:rPr>
              <a:t>Episodic,</a:t>
            </a:r>
          </a:p>
          <a:p>
            <a:pPr marL="342900" indent="-3429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US" sz="2400" b="1" kern="0" dirty="0" smtClean="0">
              <a:solidFill>
                <a:srgbClr val="000000"/>
              </a:solidFill>
            </a:endParaRPr>
          </a:p>
          <a:p>
            <a:pPr marL="342900" indent="-3429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US" sz="2400" b="1" kern="0" dirty="0" smtClean="0">
              <a:solidFill>
                <a:srgbClr val="000000"/>
              </a:solidFill>
            </a:endParaRPr>
          </a:p>
          <a:p>
            <a:pPr marL="342900" indent="-3429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US" sz="2400" b="1" kern="0" dirty="0" smtClean="0">
              <a:solidFill>
                <a:srgbClr val="000000"/>
              </a:solidFill>
            </a:endParaRPr>
          </a:p>
          <a:p>
            <a:pPr marL="342900" indent="-3429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US" sz="2800" b="1" kern="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00" y="15195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</a:rPr>
              <a:t>high-level,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38600" y="15240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</a:rPr>
              <a:t>delayed: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4" name="Rectangle 1027"/>
          <p:cNvSpPr txBox="1">
            <a:spLocks noChangeArrowheads="1"/>
          </p:cNvSpPr>
          <p:nvPr/>
        </p:nvSpPr>
        <p:spPr bwMode="auto">
          <a:xfrm>
            <a:off x="990600" y="2590800"/>
            <a:ext cx="777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Ontario University Graduate Survey (OUGS)</a:t>
            </a:r>
          </a:p>
          <a:p>
            <a:pPr marL="342900" indent="-3429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National Baccalaureate Graduate Outcomes Survey</a:t>
            </a:r>
          </a:p>
          <a:p>
            <a:pPr marL="342900" indent="-3429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National Graduate Survey (Statistics Canada)</a:t>
            </a:r>
          </a:p>
          <a:p>
            <a:pPr marL="342900" indent="-3429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Canadian Occupational Projection System and </a:t>
            </a:r>
            <a:r>
              <a:rPr lang="en-US" sz="2400" kern="0" dirty="0" err="1" smtClean="0">
                <a:solidFill>
                  <a:srgbClr val="000000"/>
                </a:solidFill>
              </a:rPr>
              <a:t>sectoral</a:t>
            </a:r>
            <a:r>
              <a:rPr lang="en-US" sz="2400" kern="0" dirty="0" smtClean="0">
                <a:solidFill>
                  <a:srgbClr val="000000"/>
                </a:solidFill>
              </a:rPr>
              <a:t> </a:t>
            </a:r>
            <a:r>
              <a:rPr lang="en-US" sz="2400" kern="0" dirty="0" err="1" smtClean="0">
                <a:solidFill>
                  <a:srgbClr val="000000"/>
                </a:solidFill>
              </a:rPr>
              <a:t>labour</a:t>
            </a:r>
            <a:r>
              <a:rPr lang="en-US" sz="2400" kern="0" dirty="0" smtClean="0">
                <a:solidFill>
                  <a:srgbClr val="000000"/>
                </a:solidFill>
              </a:rPr>
              <a:t> market studies (ESDC – Employment and Social Development Canada)</a:t>
            </a:r>
          </a:p>
          <a:p>
            <a:pPr marL="342900" indent="-3429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US" sz="2400" kern="0" dirty="0" smtClean="0">
              <a:solidFill>
                <a:srgbClr val="000000"/>
              </a:solidFill>
            </a:endParaRPr>
          </a:p>
          <a:p>
            <a:pPr marL="342900" indent="-3429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US" sz="2400" kern="0" dirty="0" smtClean="0">
              <a:solidFill>
                <a:srgbClr val="000000"/>
              </a:solidFill>
            </a:endParaRPr>
          </a:p>
          <a:p>
            <a:pPr marL="342900" indent="-3429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US" sz="2400" kern="0" dirty="0" smtClean="0">
              <a:solidFill>
                <a:srgbClr val="000000"/>
              </a:solidFill>
            </a:endParaRPr>
          </a:p>
          <a:p>
            <a:pPr marL="342900" indent="-3429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US" sz="2400" kern="0" dirty="0" smtClean="0">
              <a:solidFill>
                <a:srgbClr val="000000"/>
              </a:solidFill>
            </a:endParaRPr>
          </a:p>
          <a:p>
            <a:pPr marL="342900" indent="-3429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US" sz="28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35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10" grpId="0"/>
      <p:bldP spid="13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1CF307-E5DC-41ED-B287-01FE3A603B12}" type="slidenum">
              <a:rPr lang="en-US" smtClean="0">
                <a:solidFill>
                  <a:srgbClr val="333399"/>
                </a:solidFill>
              </a:rPr>
              <a:pPr>
                <a:defRPr/>
              </a:pPr>
              <a:t>32</a:t>
            </a:fld>
            <a:endParaRPr lang="en-US">
              <a:solidFill>
                <a:srgbClr val="333399"/>
              </a:solidFill>
            </a:endParaRPr>
          </a:p>
        </p:txBody>
      </p:sp>
      <p:sp>
        <p:nvSpPr>
          <p:cNvPr id="7" name="Rectangle 1027"/>
          <p:cNvSpPr txBox="1">
            <a:spLocks noChangeArrowheads="1"/>
          </p:cNvSpPr>
          <p:nvPr/>
        </p:nvSpPr>
        <p:spPr bwMode="auto">
          <a:xfrm>
            <a:off x="685800" y="1371600"/>
            <a:ext cx="7772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Magnet is a </a:t>
            </a:r>
            <a:r>
              <a:rPr lang="en-US" sz="2400" b="1" kern="0" dirty="0" smtClean="0">
                <a:solidFill>
                  <a:srgbClr val="000000"/>
                </a:solidFill>
              </a:rPr>
              <a:t>network</a:t>
            </a:r>
            <a:r>
              <a:rPr lang="en-US" sz="2400" kern="0" dirty="0" smtClean="0">
                <a:solidFill>
                  <a:srgbClr val="000000"/>
                </a:solidFill>
              </a:rPr>
              <a:t> where students and alumni create profiles and connect to employment opportunities that match their skills and interests</a:t>
            </a:r>
          </a:p>
          <a:p>
            <a:pPr marL="342900" indent="-3429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Automates short-listing of candidates</a:t>
            </a:r>
          </a:p>
          <a:p>
            <a:pPr marL="342900" indent="-3429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Provides real-time supply and demand </a:t>
            </a:r>
            <a:r>
              <a:rPr lang="en-US" sz="2400" kern="0" dirty="0" err="1" smtClean="0">
                <a:solidFill>
                  <a:srgbClr val="000000"/>
                </a:solidFill>
              </a:rPr>
              <a:t>labour</a:t>
            </a:r>
            <a:r>
              <a:rPr lang="en-US" sz="2400" kern="0" dirty="0" smtClean="0">
                <a:solidFill>
                  <a:srgbClr val="000000"/>
                </a:solidFill>
              </a:rPr>
              <a:t> market insight for institutions</a:t>
            </a:r>
          </a:p>
          <a:p>
            <a:pPr marL="800100" lvl="1" indent="-3429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Launched September 2014</a:t>
            </a:r>
          </a:p>
          <a:p>
            <a:pPr marL="800100" lvl="1" indent="-3429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Underlying software incubated by Ryerson’s Digital Media Zone</a:t>
            </a:r>
          </a:p>
          <a:p>
            <a:pPr marL="800100" lvl="1" indent="-3429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Funded by Ministry of Training, Colleges and Universities</a:t>
            </a:r>
            <a:endParaRPr lang="en-US" sz="2800" kern="0" dirty="0" smtClean="0">
              <a:solidFill>
                <a:srgbClr val="000000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0" y="0"/>
            <a:ext cx="9144000" cy="1219200"/>
          </a:xfrm>
          <a:prstGeom prst="rect">
            <a:avLst/>
          </a:prstGeom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 smtClean="0">
                <a:solidFill>
                  <a:srgbClr val="FFFFFF"/>
                </a:solidFill>
              </a:rPr>
              <a:t>Magnet: A Tool for Connecting Students to the </a:t>
            </a:r>
            <a:r>
              <a:rPr lang="en-US" sz="3200" b="1" kern="0" dirty="0" err="1" smtClean="0">
                <a:solidFill>
                  <a:srgbClr val="FFFFFF"/>
                </a:solidFill>
              </a:rPr>
              <a:t>Labour</a:t>
            </a:r>
            <a:r>
              <a:rPr lang="en-US" sz="3200" b="1" kern="0" dirty="0" smtClean="0">
                <a:solidFill>
                  <a:srgbClr val="FFFFFF"/>
                </a:solidFill>
              </a:rPr>
              <a:t> Market</a:t>
            </a:r>
          </a:p>
        </p:txBody>
      </p:sp>
    </p:spTree>
    <p:extLst>
      <p:ext uri="{BB962C8B-B14F-4D97-AF65-F5344CB8AC3E}">
        <p14:creationId xmlns:p14="http://schemas.microsoft.com/office/powerpoint/2010/main" val="169999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0DB83D-68E4-4246-858F-AE51622D9603}" type="slidenum">
              <a:rPr lang="en-US" smtClean="0">
                <a:solidFill>
                  <a:srgbClr val="333399"/>
                </a:solidFill>
              </a:rPr>
              <a:pPr>
                <a:defRPr/>
              </a:pPr>
              <a:t>33</a:t>
            </a:fld>
            <a:endParaRPr lang="en-US">
              <a:solidFill>
                <a:srgbClr val="333399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35597"/>
          <a:stretch>
            <a:fillRect/>
          </a:stretch>
        </p:blipFill>
        <p:spPr bwMode="auto">
          <a:xfrm>
            <a:off x="3429000" y="1864054"/>
            <a:ext cx="201007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 l="39428"/>
          <a:stretch>
            <a:fillRect/>
          </a:stretch>
        </p:blipFill>
        <p:spPr bwMode="auto">
          <a:xfrm>
            <a:off x="5715000" y="3159454"/>
            <a:ext cx="899629" cy="802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 l="26958" r="29032" b="38649"/>
          <a:stretch>
            <a:fillRect/>
          </a:stretch>
        </p:blipFill>
        <p:spPr bwMode="auto">
          <a:xfrm>
            <a:off x="3505200" y="3990171"/>
            <a:ext cx="1676400" cy="119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 l="35041"/>
          <a:stretch>
            <a:fillRect/>
          </a:stretch>
        </p:blipFill>
        <p:spPr bwMode="auto">
          <a:xfrm>
            <a:off x="3505200" y="5334000"/>
            <a:ext cx="200538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6200" y="2092654"/>
            <a:ext cx="2895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AFD4"/>
                </a:solidFill>
              </a:rPr>
              <a:t>Students/Alumni create a profile of their education,</a:t>
            </a:r>
            <a:r>
              <a:rPr lang="en-US" sz="1400" dirty="0" smtClean="0">
                <a:solidFill>
                  <a:srgbClr val="FF0000"/>
                </a:solidFill>
              </a:rPr>
              <a:t> skills</a:t>
            </a:r>
            <a:r>
              <a:rPr lang="en-US" sz="1400" dirty="0" smtClean="0">
                <a:solidFill>
                  <a:srgbClr val="00AFD4"/>
                </a:solidFill>
              </a:rPr>
              <a:t>, and employment history.</a:t>
            </a:r>
            <a:endParaRPr lang="en-US" sz="1400" dirty="0">
              <a:solidFill>
                <a:srgbClr val="00AFD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2092654"/>
            <a:ext cx="2895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FF00"/>
                </a:solidFill>
              </a:rPr>
              <a:t>Employers specify what they’re looking for in their ideal candidate using the same </a:t>
            </a:r>
            <a:r>
              <a:rPr lang="en-US" sz="1400" dirty="0" smtClean="0">
                <a:solidFill>
                  <a:srgbClr val="FF0000"/>
                </a:solidFill>
              </a:rPr>
              <a:t>skills taxonomy.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0" y="3322034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FF0000"/>
                </a:solidFill>
              </a:rPr>
              <a:t>Magnet notifies</a:t>
            </a:r>
            <a:r>
              <a:rPr lang="en-US" sz="1400" dirty="0" smtClean="0">
                <a:solidFill>
                  <a:srgbClr val="00AFD4"/>
                </a:solidFill>
              </a:rPr>
              <a:t> </a:t>
            </a:r>
            <a:r>
              <a:rPr lang="en-US" sz="1400" dirty="0" smtClean="0">
                <a:solidFill>
                  <a:srgbClr val="00FF00"/>
                </a:solidFill>
              </a:rPr>
              <a:t>employers</a:t>
            </a:r>
            <a:r>
              <a:rPr lang="en-US" sz="1400" dirty="0" smtClean="0">
                <a:solidFill>
                  <a:srgbClr val="00AFD4"/>
                </a:solidFill>
              </a:rPr>
              <a:t> about top matching candidates.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3600" y="4228951"/>
            <a:ext cx="2895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FF00"/>
                </a:solidFill>
              </a:rPr>
              <a:t>Employers evaluate matches and invite </a:t>
            </a:r>
            <a:r>
              <a:rPr lang="en-US" sz="1400" dirty="0" smtClean="0">
                <a:solidFill>
                  <a:srgbClr val="00AFD4"/>
                </a:solidFill>
              </a:rPr>
              <a:t>ideal candidates</a:t>
            </a:r>
            <a:r>
              <a:rPr lang="en-US" sz="1400" dirty="0" smtClean="0">
                <a:solidFill>
                  <a:srgbClr val="00FF00"/>
                </a:solidFill>
              </a:rPr>
              <a:t> to connect </a:t>
            </a:r>
            <a:r>
              <a:rPr lang="en-US" sz="1400" dirty="0" smtClean="0">
                <a:solidFill>
                  <a:srgbClr val="FF0000"/>
                </a:solidFill>
              </a:rPr>
              <a:t>through</a:t>
            </a:r>
            <a:r>
              <a:rPr lang="en-US" sz="1400" dirty="0" smtClean="0">
                <a:solidFill>
                  <a:srgbClr val="00FF00"/>
                </a:solidFill>
              </a:rPr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Magnet.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" y="5486400"/>
            <a:ext cx="2895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AFD4"/>
                </a:solidFill>
              </a:rPr>
              <a:t>Students/alumni decide whether to connect with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rgbClr val="00FF00"/>
                </a:solidFill>
              </a:rPr>
              <a:t>employers</a:t>
            </a:r>
            <a:r>
              <a:rPr lang="en-US" sz="1400" dirty="0" smtClean="0">
                <a:solidFill>
                  <a:srgbClr val="FF0000"/>
                </a:solidFill>
              </a:rPr>
              <a:t> through Magnet.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0" y="0"/>
            <a:ext cx="9144000" cy="1219200"/>
          </a:xfrm>
          <a:prstGeom prst="rect">
            <a:avLst/>
          </a:prstGeom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 smtClean="0">
                <a:solidFill>
                  <a:srgbClr val="FFFFFF"/>
                </a:solidFill>
              </a:rPr>
              <a:t>How Does Magnet Work?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5800" y="1307068"/>
            <a:ext cx="2133600" cy="369332"/>
          </a:xfrm>
          <a:prstGeom prst="rect">
            <a:avLst/>
          </a:prstGeom>
          <a:noFill/>
          <a:ln>
            <a:solidFill>
              <a:srgbClr val="00AFD4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AFD4"/>
                </a:solidFill>
              </a:rPr>
              <a:t>Students/Alumni</a:t>
            </a:r>
            <a:endParaRPr lang="en-US" dirty="0">
              <a:solidFill>
                <a:srgbClr val="00AFD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2800" y="1295400"/>
            <a:ext cx="21336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0000"/>
                </a:solidFill>
              </a:rPr>
              <a:t>Magnet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19800" y="1295400"/>
            <a:ext cx="2133600" cy="369332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FF00"/>
                </a:solidFill>
              </a:rPr>
              <a:t>Employers</a:t>
            </a:r>
            <a:endParaRPr lang="en-US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34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3" grpId="0" animBg="1"/>
      <p:bldP spid="14" grpId="0" animBg="1"/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1CF307-E5DC-41ED-B287-01FE3A603B12}" type="slidenum">
              <a:rPr lang="en-US" smtClean="0">
                <a:solidFill>
                  <a:srgbClr val="333399"/>
                </a:solidFill>
              </a:rPr>
              <a:pPr>
                <a:defRPr/>
              </a:pPr>
              <a:t>34</a:t>
            </a:fld>
            <a:endParaRPr lang="en-US">
              <a:solidFill>
                <a:srgbClr val="333399"/>
              </a:solidFill>
            </a:endParaRPr>
          </a:p>
        </p:txBody>
      </p:sp>
      <p:sp>
        <p:nvSpPr>
          <p:cNvPr id="7" name="Rectangle 1027"/>
          <p:cNvSpPr txBox="1">
            <a:spLocks noChangeArrowheads="1"/>
          </p:cNvSpPr>
          <p:nvPr/>
        </p:nvSpPr>
        <p:spPr bwMode="auto">
          <a:xfrm>
            <a:off x="685800" y="1371600"/>
            <a:ext cx="7772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US" sz="2400" b="1" kern="0" dirty="0" err="1" smtClean="0">
                <a:solidFill>
                  <a:srgbClr val="000000"/>
                </a:solidFill>
              </a:rPr>
              <a:t>Labour</a:t>
            </a:r>
            <a:r>
              <a:rPr lang="en-US" sz="2400" b="1" kern="0" dirty="0" smtClean="0">
                <a:solidFill>
                  <a:srgbClr val="000000"/>
                </a:solidFill>
              </a:rPr>
              <a:t> force trends: </a:t>
            </a:r>
            <a:r>
              <a:rPr lang="en-US" sz="2400" kern="0" dirty="0" smtClean="0">
                <a:solidFill>
                  <a:srgbClr val="000000"/>
                </a:solidFill>
              </a:rPr>
              <a:t>Learn about trends in local </a:t>
            </a:r>
            <a:r>
              <a:rPr lang="en-US" sz="2400" kern="0" dirty="0" err="1" smtClean="0">
                <a:solidFill>
                  <a:srgbClr val="000000"/>
                </a:solidFill>
              </a:rPr>
              <a:t>labour</a:t>
            </a:r>
            <a:r>
              <a:rPr lang="en-US" sz="2400" kern="0" dirty="0" smtClean="0">
                <a:solidFill>
                  <a:srgbClr val="000000"/>
                </a:solidFill>
              </a:rPr>
              <a:t> force needs</a:t>
            </a:r>
          </a:p>
          <a:p>
            <a:pPr marL="342900" indent="-3429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US" sz="2400" b="1" kern="0" dirty="0" smtClean="0">
                <a:solidFill>
                  <a:srgbClr val="000000"/>
                </a:solidFill>
              </a:rPr>
              <a:t>Skills/jobs taxonomy: </a:t>
            </a:r>
            <a:r>
              <a:rPr lang="en-US" sz="2400" kern="0" dirty="0" smtClean="0">
                <a:solidFill>
                  <a:srgbClr val="000000"/>
                </a:solidFill>
              </a:rPr>
              <a:t>Same taxonomy used by students/alumni and employers</a:t>
            </a:r>
          </a:p>
          <a:p>
            <a:pPr marL="342900" indent="-3429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US" sz="2400" b="1" kern="0" dirty="0" smtClean="0">
                <a:solidFill>
                  <a:srgbClr val="000000"/>
                </a:solidFill>
              </a:rPr>
              <a:t>Potential feedback loop: </a:t>
            </a:r>
            <a:r>
              <a:rPr lang="en-US" sz="2400" kern="0" dirty="0" smtClean="0">
                <a:solidFill>
                  <a:srgbClr val="000000"/>
                </a:solidFill>
              </a:rPr>
              <a:t>Potential insights into </a:t>
            </a:r>
            <a:r>
              <a:rPr lang="en-US" sz="2400" kern="0" dirty="0" err="1" smtClean="0">
                <a:solidFill>
                  <a:srgbClr val="000000"/>
                </a:solidFill>
              </a:rPr>
              <a:t>labour</a:t>
            </a:r>
            <a:r>
              <a:rPr lang="en-US" sz="2400" kern="0" dirty="0" smtClean="0">
                <a:solidFill>
                  <a:srgbClr val="000000"/>
                </a:solidFill>
              </a:rPr>
              <a:t> market skills in demand</a:t>
            </a:r>
          </a:p>
          <a:p>
            <a:pPr marL="342900" indent="-3429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US" sz="2400" b="1" kern="0" dirty="0" smtClean="0">
                <a:solidFill>
                  <a:srgbClr val="000000"/>
                </a:solidFill>
              </a:rPr>
              <a:t>Network to-date: </a:t>
            </a:r>
            <a:r>
              <a:rPr lang="en-US" sz="2400" kern="0" dirty="0" smtClean="0">
                <a:solidFill>
                  <a:srgbClr val="000000"/>
                </a:solidFill>
              </a:rPr>
              <a:t>26,000 students and 1,300 employers have participated</a:t>
            </a:r>
          </a:p>
          <a:p>
            <a:pPr marL="342900" indent="-3429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Rapidly growing network and mineable database</a:t>
            </a:r>
          </a:p>
          <a:p>
            <a:pPr marL="342900" indent="-342900"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kern="0" dirty="0" smtClean="0">
                <a:solidFill>
                  <a:srgbClr val="FF0000"/>
                </a:solidFill>
              </a:rPr>
              <a:t>www.magnet.today</a:t>
            </a:r>
          </a:p>
          <a:p>
            <a:pPr marL="342900" indent="-3429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2400" kern="0" dirty="0" smtClean="0">
              <a:solidFill>
                <a:srgbClr val="000000"/>
              </a:solidFill>
            </a:endParaRPr>
          </a:p>
          <a:p>
            <a:pPr marL="342900" indent="-3429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US" sz="2400" kern="0" dirty="0" smtClean="0">
              <a:solidFill>
                <a:srgbClr val="000000"/>
              </a:solidFill>
            </a:endParaRPr>
          </a:p>
          <a:p>
            <a:pPr marL="342900" indent="-3429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US" sz="2400" kern="0" dirty="0" smtClean="0">
              <a:solidFill>
                <a:srgbClr val="000000"/>
              </a:solidFill>
            </a:endParaRPr>
          </a:p>
          <a:p>
            <a:pPr marL="342900" indent="-3429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US" sz="2400" kern="0" dirty="0" smtClean="0">
              <a:solidFill>
                <a:srgbClr val="000000"/>
              </a:solidFill>
            </a:endParaRPr>
          </a:p>
          <a:p>
            <a:pPr marL="342900" indent="-3429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US" sz="2800" kern="0" dirty="0">
              <a:solidFill>
                <a:srgbClr val="000000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0" y="0"/>
            <a:ext cx="9144000" cy="1219200"/>
          </a:xfrm>
          <a:prstGeom prst="rect">
            <a:avLst/>
          </a:prstGeom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 smtClean="0">
                <a:solidFill>
                  <a:srgbClr val="FFFFFF"/>
                </a:solidFill>
              </a:rPr>
              <a:t>Data Mining: Feedback to Colleges and Universities</a:t>
            </a:r>
          </a:p>
        </p:txBody>
      </p:sp>
    </p:spTree>
    <p:extLst>
      <p:ext uri="{BB962C8B-B14F-4D97-AF65-F5344CB8AC3E}">
        <p14:creationId xmlns:p14="http://schemas.microsoft.com/office/powerpoint/2010/main" val="108044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27479" y="452927"/>
            <a:ext cx="3264493" cy="599060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5836" y="333289"/>
            <a:ext cx="7956134" cy="457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5836" y="6544657"/>
            <a:ext cx="7956134" cy="457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5665" y="897312"/>
            <a:ext cx="300811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prstClr val="white"/>
                </a:solidFill>
                <a:latin typeface="Century Schoolbook" panose="02040604050505020304" pitchFamily="18" charset="0"/>
              </a:rPr>
              <a:t>Symposium on Learning Outcomes </a:t>
            </a:r>
          </a:p>
          <a:p>
            <a:pPr algn="r"/>
            <a:r>
              <a:rPr lang="en-US" sz="2400" i="1" dirty="0" smtClean="0">
                <a:solidFill>
                  <a:prstClr val="white"/>
                </a:solidFill>
                <a:latin typeface="Century Schoolbook" panose="02040604050505020304" pitchFamily="18" charset="0"/>
              </a:rPr>
              <a:t>A Toolkit for Assessment</a:t>
            </a:r>
          </a:p>
          <a:p>
            <a:pPr algn="r"/>
            <a:endParaRPr lang="en-US" sz="2400" i="1" dirty="0">
              <a:solidFill>
                <a:prstClr val="white"/>
              </a:solidFill>
              <a:latin typeface="Century Schoolbook" panose="02040604050505020304" pitchFamily="18" charset="0"/>
            </a:endParaRPr>
          </a:p>
          <a:p>
            <a:pPr algn="r"/>
            <a:endParaRPr lang="en-US" sz="2400" i="1" dirty="0" smtClean="0">
              <a:solidFill>
                <a:prstClr val="white"/>
              </a:solidFill>
              <a:latin typeface="Century Schoolbook" panose="02040604050505020304" pitchFamily="18" charset="0"/>
            </a:endParaRPr>
          </a:p>
          <a:p>
            <a:pPr algn="r"/>
            <a:endParaRPr lang="en-US" sz="2400" i="1" dirty="0">
              <a:solidFill>
                <a:prstClr val="white"/>
              </a:solidFill>
              <a:latin typeface="Century Schoolbook" panose="02040604050505020304" pitchFamily="18" charset="0"/>
            </a:endParaRPr>
          </a:p>
          <a:p>
            <a:pPr algn="r"/>
            <a:endParaRPr lang="en-US" sz="2400" i="1" dirty="0" smtClean="0">
              <a:solidFill>
                <a:prstClr val="white"/>
              </a:solidFill>
              <a:latin typeface="Century Schoolbook" panose="02040604050505020304" pitchFamily="18" charset="0"/>
            </a:endParaRPr>
          </a:p>
          <a:p>
            <a:pPr algn="r"/>
            <a:endParaRPr lang="en-US" sz="2400" i="1" dirty="0">
              <a:solidFill>
                <a:prstClr val="white"/>
              </a:solidFill>
              <a:latin typeface="Century Schoolbook" panose="02040604050505020304" pitchFamily="18" charset="0"/>
            </a:endParaRPr>
          </a:p>
          <a:p>
            <a:pPr algn="r"/>
            <a:endParaRPr lang="en-US" sz="2400" i="1" dirty="0" smtClean="0">
              <a:solidFill>
                <a:prstClr val="white"/>
              </a:solidFill>
              <a:latin typeface="Century Schoolbook" panose="02040604050505020304" pitchFamily="18" charset="0"/>
            </a:endParaRPr>
          </a:p>
          <a:p>
            <a:pPr algn="r"/>
            <a:endParaRPr lang="en-US" sz="2400" i="1" dirty="0">
              <a:solidFill>
                <a:prstClr val="white"/>
              </a:solidFill>
              <a:latin typeface="Century Schoolbook" panose="02040604050505020304" pitchFamily="18" charset="0"/>
            </a:endParaRPr>
          </a:p>
          <a:p>
            <a:pPr algn="r"/>
            <a:endParaRPr lang="en-US" sz="2400" i="1" dirty="0" smtClean="0">
              <a:solidFill>
                <a:prstClr val="white"/>
              </a:solidFill>
              <a:latin typeface="Century Schoolbook" panose="02040604050505020304" pitchFamily="18" charset="0"/>
            </a:endParaRPr>
          </a:p>
          <a:p>
            <a:pPr algn="r"/>
            <a:r>
              <a:rPr lang="en-US" sz="1600" dirty="0" smtClean="0">
                <a:solidFill>
                  <a:prstClr val="white"/>
                </a:solidFill>
                <a:latin typeface="Century Schoolbook" panose="02040604050505020304" pitchFamily="18" charset="0"/>
              </a:rPr>
              <a:t>October 16-17, 2014</a:t>
            </a:r>
          </a:p>
          <a:p>
            <a:pPr algn="r"/>
            <a:r>
              <a:rPr lang="en-US" sz="1600" dirty="0" smtClean="0">
                <a:solidFill>
                  <a:prstClr val="white"/>
                </a:solidFill>
                <a:latin typeface="Century Schoolbook" panose="02040604050505020304" pitchFamily="18" charset="0"/>
              </a:rPr>
              <a:t>Eaton Chelsea Hotel</a:t>
            </a:r>
          </a:p>
          <a:p>
            <a:pPr algn="r"/>
            <a:r>
              <a:rPr lang="en-US" sz="1600" dirty="0" smtClean="0">
                <a:solidFill>
                  <a:prstClr val="white"/>
                </a:solidFill>
                <a:latin typeface="Century Schoolbook" panose="02040604050505020304" pitchFamily="18" charset="0"/>
              </a:rPr>
              <a:t>Toronto, Ontario</a:t>
            </a:r>
            <a:endParaRPr lang="en-US" sz="1600" dirty="0">
              <a:solidFill>
                <a:prstClr val="white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836" y="598205"/>
            <a:ext cx="4589091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4472C4">
                    <a:lumMod val="50000"/>
                  </a:srgbClr>
                </a:solidFill>
                <a:latin typeface="Century Schoolbook" panose="02040604050505020304" pitchFamily="18" charset="0"/>
              </a:rPr>
              <a:t>Introductory Plenary Session</a:t>
            </a:r>
          </a:p>
          <a:p>
            <a:endParaRPr lang="en-US" dirty="0">
              <a:solidFill>
                <a:srgbClr val="4472C4">
                  <a:lumMod val="75000"/>
                </a:srgbClr>
              </a:solidFill>
              <a:latin typeface="Century Schoolbook" panose="02040604050505020304" pitchFamily="18" charset="0"/>
            </a:endParaRPr>
          </a:p>
          <a:p>
            <a:endParaRPr lang="en-US" dirty="0" smtClean="0">
              <a:solidFill>
                <a:srgbClr val="4472C4">
                  <a:lumMod val="75000"/>
                </a:srgbClr>
              </a:solidFill>
              <a:latin typeface="Century Schoolbook" panose="02040604050505020304" pitchFamily="18" charset="0"/>
            </a:endParaRPr>
          </a:p>
          <a:p>
            <a:endParaRPr lang="en-US" dirty="0">
              <a:solidFill>
                <a:srgbClr val="4472C4">
                  <a:lumMod val="75000"/>
                </a:srgbClr>
              </a:solidFill>
              <a:latin typeface="Century Schoolbook" panose="02040604050505020304" pitchFamily="18" charset="0"/>
            </a:endParaRPr>
          </a:p>
          <a:p>
            <a:endParaRPr lang="en-US" dirty="0" smtClean="0">
              <a:solidFill>
                <a:srgbClr val="4472C4">
                  <a:lumMod val="75000"/>
                </a:srgbClr>
              </a:solidFill>
              <a:latin typeface="Century Schoolbook" panose="02040604050505020304" pitchFamily="18" charset="0"/>
            </a:endParaRPr>
          </a:p>
          <a:p>
            <a:pPr algn="ctr"/>
            <a:r>
              <a:rPr lang="en-US" sz="2800" b="1" i="1" dirty="0" smtClean="0">
                <a:solidFill>
                  <a:srgbClr val="4472C4">
                    <a:lumMod val="50000"/>
                  </a:srgbClr>
                </a:solidFill>
                <a:latin typeface="Century Schoolbook" panose="02040604050505020304" pitchFamily="18" charset="0"/>
              </a:rPr>
              <a:t>What’s Working in the Learning Outcomes Toolbox?</a:t>
            </a:r>
            <a:endParaRPr lang="en-US" i="1" dirty="0" smtClean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9662" y="4213091"/>
            <a:ext cx="2138585" cy="13388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4472C4">
                    <a:lumMod val="50000"/>
                  </a:srgbClr>
                </a:solidFill>
                <a:latin typeface="Century Schoolbook" panose="02040604050505020304" pitchFamily="18" charset="0"/>
              </a:rPr>
              <a:t>Eileen </a:t>
            </a:r>
            <a:r>
              <a:rPr lang="en-US" dirty="0" err="1" smtClean="0">
                <a:solidFill>
                  <a:srgbClr val="4472C4">
                    <a:lumMod val="50000"/>
                  </a:srgbClr>
                </a:solidFill>
                <a:latin typeface="Century Schoolbook" panose="02040604050505020304" pitchFamily="18" charset="0"/>
              </a:rPr>
              <a:t>DeCourcy</a:t>
            </a:r>
            <a:endParaRPr lang="en-US" dirty="0">
              <a:solidFill>
                <a:srgbClr val="4472C4">
                  <a:lumMod val="50000"/>
                </a:srgbClr>
              </a:solidFill>
              <a:latin typeface="Century Schoolbook" panose="020406040505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err="1" smtClean="0">
                <a:solidFill>
                  <a:srgbClr val="4472C4">
                    <a:lumMod val="50000"/>
                  </a:srgbClr>
                </a:solidFill>
                <a:latin typeface="Century Schoolbook" panose="02040604050505020304" pitchFamily="18" charset="0"/>
              </a:rPr>
              <a:t>Leesa</a:t>
            </a:r>
            <a:r>
              <a:rPr lang="en-US" dirty="0" smtClean="0">
                <a:solidFill>
                  <a:srgbClr val="4472C4">
                    <a:lumMod val="50000"/>
                  </a:srgbClr>
                </a:solidFill>
                <a:latin typeface="Century Schoolbook" panose="02040604050505020304" pitchFamily="18" charset="0"/>
              </a:rPr>
              <a:t> </a:t>
            </a:r>
            <a:r>
              <a:rPr lang="en-US" dirty="0" err="1" smtClean="0">
                <a:solidFill>
                  <a:srgbClr val="4472C4">
                    <a:lumMod val="50000"/>
                  </a:srgbClr>
                </a:solidFill>
                <a:latin typeface="Century Schoolbook" panose="02040604050505020304" pitchFamily="18" charset="0"/>
              </a:rPr>
              <a:t>Wheelahan</a:t>
            </a:r>
            <a:endParaRPr lang="en-US" dirty="0">
              <a:solidFill>
                <a:srgbClr val="4472C4">
                  <a:lumMod val="50000"/>
                </a:srgbClr>
              </a:solidFill>
              <a:latin typeface="Century Schoolbook" panose="020406040505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4472C4">
                    <a:lumMod val="50000"/>
                  </a:srgbClr>
                </a:solidFill>
                <a:latin typeface="Century Schoolbook" panose="02040604050505020304" pitchFamily="18" charset="0"/>
              </a:rPr>
              <a:t>Paul </a:t>
            </a:r>
            <a:r>
              <a:rPr lang="en-US" dirty="0" err="1" smtClean="0">
                <a:solidFill>
                  <a:srgbClr val="4472C4">
                    <a:lumMod val="50000"/>
                  </a:srgbClr>
                </a:solidFill>
                <a:latin typeface="Century Schoolbook" panose="02040604050505020304" pitchFamily="18" charset="0"/>
              </a:rPr>
              <a:t>Stenton</a:t>
            </a:r>
            <a:r>
              <a:rPr lang="en-US" dirty="0" smtClean="0">
                <a:solidFill>
                  <a:srgbClr val="4472C4">
                    <a:lumMod val="50000"/>
                  </a:srgbClr>
                </a:solidFill>
                <a:latin typeface="Century Schoolbook" panose="02040604050505020304" pitchFamily="18" charset="0"/>
              </a:rPr>
              <a:t>	</a:t>
            </a:r>
            <a:endParaRPr lang="en-US" dirty="0">
              <a:solidFill>
                <a:srgbClr val="4472C4">
                  <a:lumMod val="50000"/>
                </a:srgb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30381" y="4211663"/>
            <a:ext cx="2029626" cy="13388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dirty="0" smtClean="0">
                <a:solidFill>
                  <a:srgbClr val="4472C4">
                    <a:lumMod val="50000"/>
                  </a:srgbClr>
                </a:solidFill>
                <a:latin typeface="Century Schoolbook" panose="02040604050505020304" pitchFamily="18" charset="0"/>
              </a:rPr>
              <a:t>Peter Wolf</a:t>
            </a:r>
          </a:p>
          <a:p>
            <a:pPr algn="r">
              <a:lnSpc>
                <a:spcPct val="150000"/>
              </a:lnSpc>
            </a:pPr>
            <a:r>
              <a:rPr lang="en-US" dirty="0" smtClean="0">
                <a:solidFill>
                  <a:srgbClr val="4472C4">
                    <a:lumMod val="50000"/>
                  </a:srgbClr>
                </a:solidFill>
                <a:latin typeface="Century Schoolbook" panose="02040604050505020304" pitchFamily="18" charset="0"/>
              </a:rPr>
              <a:t>Cindy Hazell</a:t>
            </a:r>
          </a:p>
          <a:p>
            <a:pPr algn="r">
              <a:lnSpc>
                <a:spcPct val="150000"/>
              </a:lnSpc>
            </a:pPr>
            <a:r>
              <a:rPr lang="en-US" dirty="0" smtClean="0">
                <a:solidFill>
                  <a:srgbClr val="4472C4">
                    <a:lumMod val="50000"/>
                  </a:srgbClr>
                </a:solidFill>
                <a:latin typeface="Century Schoolbook" panose="02040604050505020304" pitchFamily="18" charset="0"/>
              </a:rPr>
              <a:t>Ross Finnie</a:t>
            </a:r>
          </a:p>
        </p:txBody>
      </p:sp>
    </p:spTree>
    <p:extLst>
      <p:ext uri="{BB962C8B-B14F-4D97-AF65-F5344CB8AC3E}">
        <p14:creationId xmlns:p14="http://schemas.microsoft.com/office/powerpoint/2010/main" val="33181399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27479" y="452927"/>
            <a:ext cx="3264493" cy="599060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5836" y="333289"/>
            <a:ext cx="7956134" cy="457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5836" y="6544657"/>
            <a:ext cx="7956134" cy="457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5665" y="897312"/>
            <a:ext cx="300811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prstClr val="white"/>
                </a:solidFill>
                <a:latin typeface="Century Schoolbook" panose="02040604050505020304" pitchFamily="18" charset="0"/>
              </a:rPr>
              <a:t>Symposium on Learning Outcomes </a:t>
            </a:r>
          </a:p>
          <a:p>
            <a:pPr algn="r"/>
            <a:r>
              <a:rPr lang="en-US" sz="2400" i="1" dirty="0" smtClean="0">
                <a:solidFill>
                  <a:prstClr val="white"/>
                </a:solidFill>
                <a:latin typeface="Century Schoolbook" panose="02040604050505020304" pitchFamily="18" charset="0"/>
              </a:rPr>
              <a:t>A Toolkit for Assessment</a:t>
            </a:r>
          </a:p>
          <a:p>
            <a:pPr algn="r"/>
            <a:endParaRPr lang="en-US" sz="2400" i="1" dirty="0">
              <a:solidFill>
                <a:prstClr val="white"/>
              </a:solidFill>
              <a:latin typeface="Century Schoolbook" panose="02040604050505020304" pitchFamily="18" charset="0"/>
            </a:endParaRPr>
          </a:p>
          <a:p>
            <a:pPr algn="r"/>
            <a:endParaRPr lang="en-US" sz="2400" i="1" dirty="0" smtClean="0">
              <a:solidFill>
                <a:prstClr val="white"/>
              </a:solidFill>
              <a:latin typeface="Century Schoolbook" panose="02040604050505020304" pitchFamily="18" charset="0"/>
            </a:endParaRPr>
          </a:p>
          <a:p>
            <a:pPr algn="r"/>
            <a:endParaRPr lang="en-US" sz="2400" i="1" dirty="0">
              <a:solidFill>
                <a:prstClr val="white"/>
              </a:solidFill>
              <a:latin typeface="Century Schoolbook" panose="02040604050505020304" pitchFamily="18" charset="0"/>
            </a:endParaRPr>
          </a:p>
          <a:p>
            <a:pPr algn="r"/>
            <a:endParaRPr lang="en-US" sz="2400" i="1" dirty="0" smtClean="0">
              <a:solidFill>
                <a:prstClr val="white"/>
              </a:solidFill>
              <a:latin typeface="Century Schoolbook" panose="02040604050505020304" pitchFamily="18" charset="0"/>
            </a:endParaRPr>
          </a:p>
          <a:p>
            <a:pPr algn="r"/>
            <a:endParaRPr lang="en-US" sz="2400" i="1" dirty="0">
              <a:solidFill>
                <a:prstClr val="white"/>
              </a:solidFill>
              <a:latin typeface="Century Schoolbook" panose="02040604050505020304" pitchFamily="18" charset="0"/>
            </a:endParaRPr>
          </a:p>
          <a:p>
            <a:pPr algn="r"/>
            <a:endParaRPr lang="en-US" sz="2400" i="1" dirty="0" smtClean="0">
              <a:solidFill>
                <a:prstClr val="white"/>
              </a:solidFill>
              <a:latin typeface="Century Schoolbook" panose="02040604050505020304" pitchFamily="18" charset="0"/>
            </a:endParaRPr>
          </a:p>
          <a:p>
            <a:pPr algn="r"/>
            <a:endParaRPr lang="en-US" sz="2400" i="1" dirty="0">
              <a:solidFill>
                <a:prstClr val="white"/>
              </a:solidFill>
              <a:latin typeface="Century Schoolbook" panose="02040604050505020304" pitchFamily="18" charset="0"/>
            </a:endParaRPr>
          </a:p>
          <a:p>
            <a:pPr algn="r"/>
            <a:endParaRPr lang="en-US" sz="2400" i="1" dirty="0" smtClean="0">
              <a:solidFill>
                <a:prstClr val="white"/>
              </a:solidFill>
              <a:latin typeface="Century Schoolbook" panose="02040604050505020304" pitchFamily="18" charset="0"/>
            </a:endParaRPr>
          </a:p>
          <a:p>
            <a:pPr algn="r"/>
            <a:r>
              <a:rPr lang="en-US" sz="1600" dirty="0" smtClean="0">
                <a:solidFill>
                  <a:prstClr val="white"/>
                </a:solidFill>
                <a:latin typeface="Century Schoolbook" panose="02040604050505020304" pitchFamily="18" charset="0"/>
              </a:rPr>
              <a:t>October 16-17, 2014</a:t>
            </a:r>
          </a:p>
          <a:p>
            <a:pPr algn="r"/>
            <a:r>
              <a:rPr lang="en-US" sz="1600" dirty="0" smtClean="0">
                <a:solidFill>
                  <a:prstClr val="white"/>
                </a:solidFill>
                <a:latin typeface="Century Schoolbook" panose="02040604050505020304" pitchFamily="18" charset="0"/>
              </a:rPr>
              <a:t>Eaton Chelsea Hotel</a:t>
            </a:r>
          </a:p>
          <a:p>
            <a:pPr algn="r"/>
            <a:r>
              <a:rPr lang="en-US" sz="1600" dirty="0" smtClean="0">
                <a:solidFill>
                  <a:prstClr val="white"/>
                </a:solidFill>
                <a:latin typeface="Century Schoolbook" panose="02040604050505020304" pitchFamily="18" charset="0"/>
              </a:rPr>
              <a:t>Toronto, Ontario</a:t>
            </a:r>
            <a:endParaRPr lang="en-US" sz="1600" dirty="0">
              <a:solidFill>
                <a:prstClr val="white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836" y="598205"/>
            <a:ext cx="4589091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4472C4">
                    <a:lumMod val="50000"/>
                  </a:srgbClr>
                </a:solidFill>
                <a:latin typeface="Century Schoolbook" panose="02040604050505020304" pitchFamily="18" charset="0"/>
              </a:rPr>
              <a:t>Introductory Plenary Session</a:t>
            </a:r>
          </a:p>
          <a:p>
            <a:endParaRPr lang="en-US" dirty="0">
              <a:solidFill>
                <a:srgbClr val="4472C4">
                  <a:lumMod val="75000"/>
                </a:srgbClr>
              </a:solidFill>
              <a:latin typeface="Century Schoolbook" panose="02040604050505020304" pitchFamily="18" charset="0"/>
            </a:endParaRPr>
          </a:p>
          <a:p>
            <a:endParaRPr lang="en-US" dirty="0" smtClean="0">
              <a:solidFill>
                <a:srgbClr val="4472C4">
                  <a:lumMod val="75000"/>
                </a:srgbClr>
              </a:solidFill>
              <a:latin typeface="Century Schoolbook" panose="02040604050505020304" pitchFamily="18" charset="0"/>
            </a:endParaRPr>
          </a:p>
          <a:p>
            <a:endParaRPr lang="en-US" dirty="0">
              <a:solidFill>
                <a:srgbClr val="4472C4">
                  <a:lumMod val="75000"/>
                </a:srgbClr>
              </a:solidFill>
              <a:latin typeface="Century Schoolbook" panose="02040604050505020304" pitchFamily="18" charset="0"/>
            </a:endParaRPr>
          </a:p>
          <a:p>
            <a:endParaRPr lang="en-US" dirty="0" smtClean="0">
              <a:solidFill>
                <a:srgbClr val="4472C4">
                  <a:lumMod val="75000"/>
                </a:srgbClr>
              </a:solidFill>
              <a:latin typeface="Century Schoolbook" panose="02040604050505020304" pitchFamily="18" charset="0"/>
            </a:endParaRPr>
          </a:p>
          <a:p>
            <a:pPr algn="ctr"/>
            <a:r>
              <a:rPr lang="en-US" sz="2800" b="1" i="1" dirty="0" smtClean="0">
                <a:solidFill>
                  <a:srgbClr val="4472C4">
                    <a:lumMod val="50000"/>
                  </a:srgbClr>
                </a:solidFill>
                <a:latin typeface="Century Schoolbook" panose="02040604050505020304" pitchFamily="18" charset="0"/>
              </a:rPr>
              <a:t>What’s Working in the Learning Outcomes Toolbox?</a:t>
            </a:r>
            <a:endParaRPr lang="en-US" i="1" dirty="0" smtClean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9662" y="4213091"/>
            <a:ext cx="2138585" cy="13388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4472C4">
                    <a:lumMod val="50000"/>
                  </a:srgbClr>
                </a:solidFill>
                <a:latin typeface="Century Schoolbook" panose="02040604050505020304" pitchFamily="18" charset="0"/>
              </a:rPr>
              <a:t>Eileen </a:t>
            </a:r>
            <a:r>
              <a:rPr lang="en-US" dirty="0" err="1" smtClean="0">
                <a:solidFill>
                  <a:srgbClr val="4472C4">
                    <a:lumMod val="50000"/>
                  </a:srgbClr>
                </a:solidFill>
                <a:latin typeface="Century Schoolbook" panose="02040604050505020304" pitchFamily="18" charset="0"/>
              </a:rPr>
              <a:t>DeCourcy</a:t>
            </a:r>
            <a:endParaRPr lang="en-US" dirty="0">
              <a:solidFill>
                <a:srgbClr val="4472C4">
                  <a:lumMod val="50000"/>
                </a:srgbClr>
              </a:solidFill>
              <a:latin typeface="Century Schoolbook" panose="020406040505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err="1" smtClean="0">
                <a:solidFill>
                  <a:srgbClr val="4472C4">
                    <a:lumMod val="50000"/>
                  </a:srgbClr>
                </a:solidFill>
                <a:latin typeface="Century Schoolbook" panose="02040604050505020304" pitchFamily="18" charset="0"/>
              </a:rPr>
              <a:t>Leesa</a:t>
            </a:r>
            <a:r>
              <a:rPr lang="en-US" dirty="0" smtClean="0">
                <a:solidFill>
                  <a:srgbClr val="4472C4">
                    <a:lumMod val="50000"/>
                  </a:srgbClr>
                </a:solidFill>
                <a:latin typeface="Century Schoolbook" panose="02040604050505020304" pitchFamily="18" charset="0"/>
              </a:rPr>
              <a:t> </a:t>
            </a:r>
            <a:r>
              <a:rPr lang="en-US" dirty="0" err="1" smtClean="0">
                <a:solidFill>
                  <a:srgbClr val="4472C4">
                    <a:lumMod val="50000"/>
                  </a:srgbClr>
                </a:solidFill>
                <a:latin typeface="Century Schoolbook" panose="02040604050505020304" pitchFamily="18" charset="0"/>
              </a:rPr>
              <a:t>Wheelahan</a:t>
            </a:r>
            <a:endParaRPr lang="en-US" dirty="0">
              <a:solidFill>
                <a:srgbClr val="4472C4">
                  <a:lumMod val="50000"/>
                </a:srgbClr>
              </a:solidFill>
              <a:latin typeface="Century Schoolbook" panose="020406040505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4472C4">
                    <a:lumMod val="50000"/>
                  </a:srgbClr>
                </a:solidFill>
                <a:latin typeface="Century Schoolbook" panose="02040604050505020304" pitchFamily="18" charset="0"/>
              </a:rPr>
              <a:t>Paul </a:t>
            </a:r>
            <a:r>
              <a:rPr lang="en-US" dirty="0" err="1" smtClean="0">
                <a:solidFill>
                  <a:srgbClr val="4472C4">
                    <a:lumMod val="50000"/>
                  </a:srgbClr>
                </a:solidFill>
                <a:latin typeface="Century Schoolbook" panose="02040604050505020304" pitchFamily="18" charset="0"/>
              </a:rPr>
              <a:t>Stenton</a:t>
            </a:r>
            <a:r>
              <a:rPr lang="en-US" dirty="0" smtClean="0">
                <a:solidFill>
                  <a:srgbClr val="4472C4">
                    <a:lumMod val="50000"/>
                  </a:srgbClr>
                </a:solidFill>
                <a:latin typeface="Century Schoolbook" panose="02040604050505020304" pitchFamily="18" charset="0"/>
              </a:rPr>
              <a:t>	</a:t>
            </a:r>
            <a:endParaRPr lang="en-US" dirty="0">
              <a:solidFill>
                <a:srgbClr val="4472C4">
                  <a:lumMod val="50000"/>
                </a:srgb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30381" y="4211663"/>
            <a:ext cx="2029626" cy="13388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dirty="0" smtClean="0">
                <a:solidFill>
                  <a:srgbClr val="4472C4">
                    <a:lumMod val="50000"/>
                  </a:srgbClr>
                </a:solidFill>
                <a:latin typeface="Century Schoolbook" panose="02040604050505020304" pitchFamily="18" charset="0"/>
              </a:rPr>
              <a:t>Peter Wolf</a:t>
            </a:r>
          </a:p>
          <a:p>
            <a:pPr algn="r">
              <a:lnSpc>
                <a:spcPct val="150000"/>
              </a:lnSpc>
            </a:pPr>
            <a:r>
              <a:rPr lang="en-US" dirty="0" smtClean="0">
                <a:solidFill>
                  <a:srgbClr val="4472C4">
                    <a:lumMod val="50000"/>
                  </a:srgbClr>
                </a:solidFill>
                <a:latin typeface="Century Schoolbook" panose="02040604050505020304" pitchFamily="18" charset="0"/>
              </a:rPr>
              <a:t>Cindy Hazell</a:t>
            </a:r>
          </a:p>
          <a:p>
            <a:pPr algn="r">
              <a:lnSpc>
                <a:spcPct val="150000"/>
              </a:lnSpc>
            </a:pPr>
            <a:r>
              <a:rPr lang="en-US" dirty="0" smtClean="0">
                <a:solidFill>
                  <a:srgbClr val="4472C4">
                    <a:lumMod val="50000"/>
                  </a:srgbClr>
                </a:solidFill>
                <a:latin typeface="Century Schoolbook" panose="02040604050505020304" pitchFamily="18" charset="0"/>
              </a:rPr>
              <a:t>Ross Finnie</a:t>
            </a:r>
          </a:p>
        </p:txBody>
      </p:sp>
    </p:spTree>
    <p:extLst>
      <p:ext uri="{BB962C8B-B14F-4D97-AF65-F5344CB8AC3E}">
        <p14:creationId xmlns:p14="http://schemas.microsoft.com/office/powerpoint/2010/main" val="21853395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621" y="986796"/>
            <a:ext cx="6858000" cy="2387600"/>
          </a:xfrm>
        </p:spPr>
        <p:txBody>
          <a:bodyPr>
            <a:noAutofit/>
          </a:bodyPr>
          <a:lstStyle/>
          <a:p>
            <a:r>
              <a:rPr lang="en-US" sz="4400" dirty="0" smtClean="0"/>
              <a:t>Post-Schooling Outcomes of University Graduates: </a:t>
            </a:r>
            <a:br>
              <a:rPr lang="en-US" sz="4400" dirty="0" smtClean="0"/>
            </a:br>
            <a:r>
              <a:rPr lang="en-US" sz="4400" dirty="0" smtClean="0"/>
              <a:t>A Tax Data </a:t>
            </a:r>
            <a:r>
              <a:rPr lang="en-US" sz="4400" dirty="0"/>
              <a:t>L</a:t>
            </a:r>
            <a:r>
              <a:rPr lang="en-US" sz="4400" dirty="0" smtClean="0"/>
              <a:t>inkage Approach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621" y="3374396"/>
            <a:ext cx="6858000" cy="1655762"/>
          </a:xfrm>
        </p:spPr>
        <p:txBody>
          <a:bodyPr/>
          <a:lstStyle/>
          <a:p>
            <a:endParaRPr lang="en-US" dirty="0" smtClean="0"/>
          </a:p>
          <a:p>
            <a:r>
              <a:rPr lang="en-US" sz="3000" dirty="0" smtClean="0"/>
              <a:t>Ross Finnie (</a:t>
            </a:r>
            <a:r>
              <a:rPr lang="en-US" sz="3000" dirty="0" smtClean="0">
                <a:hlinkClick r:id="rId2"/>
              </a:rPr>
              <a:t>rfinnie@uottawa.ca</a:t>
            </a:r>
            <a:r>
              <a:rPr lang="en-US" sz="3000" dirty="0" smtClean="0"/>
              <a:t>) </a:t>
            </a:r>
            <a:endParaRPr lang="en-US" sz="3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54" b="37744"/>
          <a:stretch/>
        </p:blipFill>
        <p:spPr>
          <a:xfrm>
            <a:off x="2721714" y="5247119"/>
            <a:ext cx="3460532" cy="99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82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4497" y="2911522"/>
            <a:ext cx="7886700" cy="285273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1998 Cohort – </a:t>
            </a:r>
            <a:br>
              <a:rPr lang="en-US" dirty="0" smtClean="0"/>
            </a:br>
            <a:r>
              <a:rPr lang="en-US" dirty="0" smtClean="0"/>
              <a:t>Social Science Graduates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86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018" y="314326"/>
            <a:ext cx="7886700" cy="51700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Mean Earnings of 1998 Cohort ($2011</a:t>
            </a:r>
            <a:r>
              <a:rPr lang="en-US" sz="3000" dirty="0"/>
              <a:t>) – </a:t>
            </a:r>
            <a:br>
              <a:rPr lang="en-US" sz="3000" dirty="0"/>
            </a:br>
            <a:r>
              <a:rPr lang="en-US" sz="3000" dirty="0"/>
              <a:t>Social Science Graduates</a:t>
            </a:r>
          </a:p>
        </p:txBody>
      </p:sp>
      <p:graphicFrame>
        <p:nvGraphicFramePr>
          <p:cNvPr id="11" name="Chart 10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895536518"/>
              </p:ext>
            </p:extLst>
          </p:nvPr>
        </p:nvGraphicFramePr>
        <p:xfrm>
          <a:off x="1825809" y="1118178"/>
          <a:ext cx="5492384" cy="5309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3535980" y="6307723"/>
            <a:ext cx="20720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600" b="0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Years After Graduation</a:t>
            </a:r>
          </a:p>
        </p:txBody>
      </p:sp>
    </p:spTree>
    <p:extLst>
      <p:ext uri="{BB962C8B-B14F-4D97-AF65-F5344CB8AC3E}">
        <p14:creationId xmlns:p14="http://schemas.microsoft.com/office/powerpoint/2010/main" val="393750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9155" y="465667"/>
            <a:ext cx="8284546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/>
            <a:r>
              <a:rPr lang="en-US" sz="4000" dirty="0" smtClean="0">
                <a:solidFill>
                  <a:srgbClr val="008EC8"/>
                </a:solidFill>
                <a:latin typeface="ITC Franklin Gothic Std Bk Cd"/>
                <a:cs typeface="ITC Franklin Gothic Std Bk Cd"/>
              </a:rPr>
              <a:t>Curriculum Development &amp; Renewal</a:t>
            </a:r>
          </a:p>
          <a:p>
            <a:pPr defTabSz="457200"/>
            <a:endParaRPr lang="en-US" sz="2200" dirty="0" smtClean="0">
              <a:solidFill>
                <a:prstClr val="black"/>
              </a:solidFill>
              <a:latin typeface="ITC Franklin Gothic Std Bk Cd"/>
              <a:cs typeface="ITC Franklin Gothic Std Bk Cd"/>
            </a:endParaRPr>
          </a:p>
          <a:p>
            <a:pPr defTabSz="457200"/>
            <a:endParaRPr lang="en-US" sz="2200" dirty="0">
              <a:solidFill>
                <a:prstClr val="black"/>
              </a:solidFill>
              <a:latin typeface="ITC Franklin Gothic Std Bk Cd"/>
              <a:cs typeface="ITC Franklin Gothic Std Bk Cd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7838" y="2004286"/>
            <a:ext cx="343903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457200">
              <a:buFont typeface="Arial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Ontario Degree Qualifications Framework</a:t>
            </a:r>
          </a:p>
          <a:p>
            <a:pPr marL="285750" indent="-285750" defTabSz="457200">
              <a:buFont typeface="Arial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Program </a:t>
            </a:r>
            <a:r>
              <a:rPr lang="en-US" sz="2400" dirty="0" smtClean="0">
                <a:solidFill>
                  <a:prstClr val="black"/>
                </a:solidFill>
              </a:rPr>
              <a:t>Renewal</a:t>
            </a:r>
          </a:p>
          <a:p>
            <a:pPr marL="285750" indent="-285750" defTabSz="457200"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Instructional </a:t>
            </a:r>
            <a:r>
              <a:rPr lang="en-US" sz="2400" dirty="0">
                <a:solidFill>
                  <a:prstClr val="black"/>
                </a:solidFill>
              </a:rPr>
              <a:t>Design </a:t>
            </a:r>
            <a:r>
              <a:rPr lang="en-US" sz="2400" dirty="0" smtClean="0">
                <a:solidFill>
                  <a:prstClr val="black"/>
                </a:solidFill>
              </a:rPr>
              <a:t>Software (COSSID)</a:t>
            </a:r>
            <a:endParaRPr lang="en-US" sz="2400" dirty="0">
              <a:solidFill>
                <a:prstClr val="black"/>
              </a:solidFill>
            </a:endParaRPr>
          </a:p>
          <a:p>
            <a:pPr marL="285750" indent="-285750" defTabSz="457200"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Online course design and review process 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2" name="Picture 1" descr="elearning quality review process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127" y="2004286"/>
            <a:ext cx="5880873" cy="2793108"/>
          </a:xfrm>
          <a:prstGeom prst="rect">
            <a:avLst/>
          </a:prstGeom>
        </p:spPr>
      </p:pic>
      <p:pic>
        <p:nvPicPr>
          <p:cNvPr id="5" name="Picture 4" descr="DAD Quality Framework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127" y="1233711"/>
            <a:ext cx="5880873" cy="4485454"/>
          </a:xfrm>
          <a:prstGeom prst="rect">
            <a:avLst/>
          </a:prstGeom>
        </p:spPr>
      </p:pic>
      <p:pic>
        <p:nvPicPr>
          <p:cNvPr id="6" name="Picture 5" descr="COS3.tif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8" r="5773"/>
          <a:stretch/>
        </p:blipFill>
        <p:spPr>
          <a:xfrm>
            <a:off x="0" y="0"/>
            <a:ext cx="886435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49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018" y="314326"/>
            <a:ext cx="7886700" cy="51700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Mean Earnings of </a:t>
            </a:r>
            <a:r>
              <a:rPr lang="en-US" sz="3000" dirty="0"/>
              <a:t>1998 Cohort ($</a:t>
            </a:r>
            <a:r>
              <a:rPr lang="en-US" sz="3000" dirty="0" smtClean="0"/>
              <a:t>2011</a:t>
            </a:r>
            <a:r>
              <a:rPr lang="en-US" sz="3000" dirty="0"/>
              <a:t>) – </a:t>
            </a:r>
            <a:br>
              <a:rPr lang="en-US" sz="3000" dirty="0"/>
            </a:br>
            <a:r>
              <a:rPr lang="en-US" sz="3000" dirty="0"/>
              <a:t>Social Science Graduates</a:t>
            </a:r>
          </a:p>
        </p:txBody>
      </p:sp>
      <p:graphicFrame>
        <p:nvGraphicFramePr>
          <p:cNvPr id="11" name="Chart 10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033351690"/>
              </p:ext>
            </p:extLst>
          </p:nvPr>
        </p:nvGraphicFramePr>
        <p:xfrm>
          <a:off x="1825809" y="1118178"/>
          <a:ext cx="5492384" cy="5309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3535980" y="6307723"/>
            <a:ext cx="20720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600" b="0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Years After Graduation</a:t>
            </a:r>
          </a:p>
        </p:txBody>
      </p:sp>
      <p:sp>
        <p:nvSpPr>
          <p:cNvPr id="5" name="Oval 4"/>
          <p:cNvSpPr/>
          <p:nvPr/>
        </p:nvSpPr>
        <p:spPr>
          <a:xfrm>
            <a:off x="2390280" y="4595296"/>
            <a:ext cx="34328" cy="45715"/>
          </a:xfrm>
          <a:prstGeom prst="ellipse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56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018" y="314326"/>
            <a:ext cx="7886700" cy="51700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Mean Earnings of </a:t>
            </a:r>
            <a:r>
              <a:rPr lang="en-US" sz="3000" dirty="0"/>
              <a:t>1998 Cohort ($</a:t>
            </a:r>
            <a:r>
              <a:rPr lang="en-US" sz="3000" dirty="0" smtClean="0"/>
              <a:t>2011</a:t>
            </a:r>
            <a:r>
              <a:rPr lang="en-US" sz="3000" dirty="0"/>
              <a:t>) – </a:t>
            </a:r>
            <a:br>
              <a:rPr lang="en-US" sz="3000" dirty="0"/>
            </a:br>
            <a:r>
              <a:rPr lang="en-US" sz="3000" dirty="0"/>
              <a:t>Social Science Graduates</a:t>
            </a:r>
          </a:p>
        </p:txBody>
      </p:sp>
      <p:graphicFrame>
        <p:nvGraphicFramePr>
          <p:cNvPr id="11" name="Chart 10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967994296"/>
              </p:ext>
            </p:extLst>
          </p:nvPr>
        </p:nvGraphicFramePr>
        <p:xfrm>
          <a:off x="1825809" y="1118178"/>
          <a:ext cx="5492384" cy="5309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3535980" y="6307723"/>
            <a:ext cx="20720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600" b="0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Years After Graduation</a:t>
            </a:r>
          </a:p>
        </p:txBody>
      </p:sp>
    </p:spTree>
    <p:extLst>
      <p:ext uri="{BB962C8B-B14F-4D97-AF65-F5344CB8AC3E}">
        <p14:creationId xmlns:p14="http://schemas.microsoft.com/office/powerpoint/2010/main" val="198626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018" y="314326"/>
            <a:ext cx="7886700" cy="51700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Mean Earnings of </a:t>
            </a:r>
            <a:r>
              <a:rPr lang="en-US" sz="3000" dirty="0"/>
              <a:t>1998 Cohort ($</a:t>
            </a:r>
            <a:r>
              <a:rPr lang="en-US" sz="3000" dirty="0" smtClean="0"/>
              <a:t>2011</a:t>
            </a:r>
            <a:r>
              <a:rPr lang="en-US" sz="3000" dirty="0"/>
              <a:t>) – </a:t>
            </a:r>
            <a:br>
              <a:rPr lang="en-US" sz="3000" dirty="0"/>
            </a:br>
            <a:r>
              <a:rPr lang="en-US" sz="3000" dirty="0"/>
              <a:t>Social Science Graduates</a:t>
            </a:r>
          </a:p>
        </p:txBody>
      </p:sp>
      <p:graphicFrame>
        <p:nvGraphicFramePr>
          <p:cNvPr id="11" name="Chart 10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109091672"/>
              </p:ext>
            </p:extLst>
          </p:nvPr>
        </p:nvGraphicFramePr>
        <p:xfrm>
          <a:off x="1825809" y="1118178"/>
          <a:ext cx="5492384" cy="5309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3535980" y="6307723"/>
            <a:ext cx="20720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600" b="0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Years After Graduation</a:t>
            </a:r>
          </a:p>
        </p:txBody>
      </p:sp>
    </p:spTree>
    <p:extLst>
      <p:ext uri="{BB962C8B-B14F-4D97-AF65-F5344CB8AC3E}">
        <p14:creationId xmlns:p14="http://schemas.microsoft.com/office/powerpoint/2010/main" val="246781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018" y="314326"/>
            <a:ext cx="7886700" cy="51700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Mean Earnings of Selected Cohorts ($2011</a:t>
            </a:r>
            <a:r>
              <a:rPr lang="en-US" sz="3000" dirty="0"/>
              <a:t>) – </a:t>
            </a:r>
            <a:br>
              <a:rPr lang="en-US" sz="3000" dirty="0"/>
            </a:br>
            <a:r>
              <a:rPr lang="en-US" sz="3000" dirty="0"/>
              <a:t>Social Science Graduates</a:t>
            </a:r>
          </a:p>
        </p:txBody>
      </p:sp>
      <p:graphicFrame>
        <p:nvGraphicFramePr>
          <p:cNvPr id="11" name="Chart 10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132594854"/>
              </p:ext>
            </p:extLst>
          </p:nvPr>
        </p:nvGraphicFramePr>
        <p:xfrm>
          <a:off x="1825809" y="1118178"/>
          <a:ext cx="5492384" cy="5309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3535980" y="6307723"/>
            <a:ext cx="20720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600" b="0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Years After Graduation</a:t>
            </a:r>
          </a:p>
        </p:txBody>
      </p:sp>
    </p:spTree>
    <p:extLst>
      <p:ext uri="{BB962C8B-B14F-4D97-AF65-F5344CB8AC3E}">
        <p14:creationId xmlns:p14="http://schemas.microsoft.com/office/powerpoint/2010/main" val="127258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4497" y="2911522"/>
            <a:ext cx="7886700" cy="285273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Adding Other Cohorts: </a:t>
            </a:r>
            <a:br>
              <a:rPr lang="en-US" dirty="0" smtClean="0"/>
            </a:br>
            <a:r>
              <a:rPr lang="en-US" dirty="0" smtClean="0"/>
              <a:t>1998 + 2000, 2004, 2008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47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018" y="314326"/>
            <a:ext cx="7886700" cy="51700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Mean Earnings of 1998 Cohort ($2011</a:t>
            </a:r>
            <a:r>
              <a:rPr lang="en-US" sz="3000" dirty="0"/>
              <a:t>) – </a:t>
            </a:r>
            <a:br>
              <a:rPr lang="en-US" sz="3000" dirty="0"/>
            </a:br>
            <a:r>
              <a:rPr lang="en-US" sz="3000" dirty="0"/>
              <a:t>Social Science Graduates</a:t>
            </a:r>
          </a:p>
        </p:txBody>
      </p:sp>
      <p:graphicFrame>
        <p:nvGraphicFramePr>
          <p:cNvPr id="11" name="Chart 10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58193368"/>
              </p:ext>
            </p:extLst>
          </p:nvPr>
        </p:nvGraphicFramePr>
        <p:xfrm>
          <a:off x="1825809" y="1118178"/>
          <a:ext cx="5492384" cy="5309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3535980" y="6307723"/>
            <a:ext cx="20720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600" b="0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Years After Graduation</a:t>
            </a:r>
          </a:p>
        </p:txBody>
      </p:sp>
    </p:spTree>
    <p:extLst>
      <p:ext uri="{BB962C8B-B14F-4D97-AF65-F5344CB8AC3E}">
        <p14:creationId xmlns:p14="http://schemas.microsoft.com/office/powerpoint/2010/main" val="125876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018" y="314326"/>
            <a:ext cx="7886700" cy="517002"/>
          </a:xfrm>
        </p:spPr>
        <p:txBody>
          <a:bodyPr>
            <a:normAutofit/>
          </a:bodyPr>
          <a:lstStyle/>
          <a:p>
            <a:pPr algn="ctr"/>
            <a:r>
              <a:rPr lang="en-US" sz="2700" dirty="0" smtClean="0"/>
              <a:t>Mean Earnings of Cohorts ($2011)</a:t>
            </a:r>
            <a:endParaRPr lang="en-US" sz="2700" dirty="0"/>
          </a:p>
        </p:txBody>
      </p:sp>
      <p:graphicFrame>
        <p:nvGraphicFramePr>
          <p:cNvPr id="11" name="Chart 10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180088290"/>
              </p:ext>
            </p:extLst>
          </p:nvPr>
        </p:nvGraphicFramePr>
        <p:xfrm>
          <a:off x="1825809" y="1118178"/>
          <a:ext cx="5492384" cy="5309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3535980" y="6307723"/>
            <a:ext cx="20720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600" b="0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Years After Graduation</a:t>
            </a:r>
          </a:p>
        </p:txBody>
      </p:sp>
    </p:spTree>
    <p:extLst>
      <p:ext uri="{BB962C8B-B14F-4D97-AF65-F5344CB8AC3E}">
        <p14:creationId xmlns:p14="http://schemas.microsoft.com/office/powerpoint/2010/main" val="184060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018" y="314326"/>
            <a:ext cx="7886700" cy="51700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Mean Earnings of Selected Cohorts ($2011) – </a:t>
            </a:r>
            <a:br>
              <a:rPr lang="en-US" sz="3000" dirty="0" smtClean="0"/>
            </a:br>
            <a:r>
              <a:rPr lang="en-US" sz="3000" dirty="0" smtClean="0"/>
              <a:t>Social Science Graduates</a:t>
            </a:r>
            <a:endParaRPr lang="en-US" sz="3000" dirty="0"/>
          </a:p>
        </p:txBody>
      </p:sp>
      <p:graphicFrame>
        <p:nvGraphicFramePr>
          <p:cNvPr id="11" name="Chart 10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705418160"/>
              </p:ext>
            </p:extLst>
          </p:nvPr>
        </p:nvGraphicFramePr>
        <p:xfrm>
          <a:off x="1825809" y="1118178"/>
          <a:ext cx="5492384" cy="5309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3535980" y="6307723"/>
            <a:ext cx="20720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600" b="0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Years After Graduation</a:t>
            </a:r>
          </a:p>
        </p:txBody>
      </p:sp>
    </p:spTree>
    <p:extLst>
      <p:ext uri="{BB962C8B-B14F-4D97-AF65-F5344CB8AC3E}">
        <p14:creationId xmlns:p14="http://schemas.microsoft.com/office/powerpoint/2010/main" val="288197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4497" y="2911522"/>
            <a:ext cx="7886700" cy="285273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Comparing Social and </a:t>
            </a:r>
            <a:br>
              <a:rPr lang="en-US" dirty="0" smtClean="0"/>
            </a:br>
            <a:r>
              <a:rPr lang="en-US" dirty="0" smtClean="0"/>
              <a:t>Humanities Graduates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30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018" y="314326"/>
            <a:ext cx="7886700" cy="51700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Mean Earnings of Selected Cohorts ($2011)</a:t>
            </a:r>
            <a:endParaRPr lang="en-US" sz="3000" dirty="0"/>
          </a:p>
        </p:txBody>
      </p:sp>
      <p:graphicFrame>
        <p:nvGraphicFramePr>
          <p:cNvPr id="11" name="Chart 10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971056987"/>
              </p:ext>
            </p:extLst>
          </p:nvPr>
        </p:nvGraphicFramePr>
        <p:xfrm>
          <a:off x="254919" y="1336839"/>
          <a:ext cx="4287264" cy="4144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09208482"/>
              </p:ext>
            </p:extLst>
          </p:nvPr>
        </p:nvGraphicFramePr>
        <p:xfrm>
          <a:off x="4657545" y="1341813"/>
          <a:ext cx="4289141" cy="4144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9111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9155" y="465667"/>
            <a:ext cx="7949045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/>
            <a:r>
              <a:rPr lang="en-US" sz="4000" dirty="0" smtClean="0">
                <a:solidFill>
                  <a:srgbClr val="008EC8"/>
                </a:solidFill>
                <a:latin typeface="ITC Franklin Gothic Std Bk Cd"/>
                <a:cs typeface="ITC Franklin Gothic Std Bk Cd"/>
              </a:rPr>
              <a:t>Faculty Training &amp; Development</a:t>
            </a:r>
          </a:p>
          <a:p>
            <a:pPr defTabSz="457200"/>
            <a:endParaRPr lang="en-US" sz="2200" dirty="0" smtClean="0">
              <a:solidFill>
                <a:prstClr val="black"/>
              </a:solidFill>
              <a:latin typeface="ITC Franklin Gothic Std Bk Cd"/>
              <a:cs typeface="ITC Franklin Gothic Std Bk Cd"/>
            </a:endParaRPr>
          </a:p>
          <a:p>
            <a:pPr defTabSz="457200"/>
            <a:endParaRPr lang="en-US" sz="2200" dirty="0">
              <a:solidFill>
                <a:prstClr val="black"/>
              </a:solidFill>
              <a:latin typeface="ITC Franklin Gothic Std Bk Cd"/>
              <a:cs typeface="ITC Franklin Gothic Std Bk Cd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9154" y="1323127"/>
            <a:ext cx="756669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  <a:p>
            <a:pPr defTabSz="457200"/>
            <a:r>
              <a:rPr lang="en-US" sz="3200" dirty="0">
                <a:solidFill>
                  <a:prstClr val="black"/>
                </a:solidFill>
              </a:rPr>
              <a:t>Beliefs/intentions/actions do not always align</a:t>
            </a:r>
          </a:p>
          <a:p>
            <a:pPr defTabSz="457200"/>
            <a:endParaRPr lang="en-US" sz="3200" dirty="0">
              <a:solidFill>
                <a:prstClr val="black"/>
              </a:solidFill>
            </a:endParaRPr>
          </a:p>
          <a:p>
            <a:pPr defTabSz="457200"/>
            <a:r>
              <a:rPr lang="en-US" sz="3200" dirty="0">
                <a:solidFill>
                  <a:prstClr val="black"/>
                </a:solidFill>
              </a:rPr>
              <a:t>Course design as an enactment of beliefs on teaching and </a:t>
            </a:r>
            <a:r>
              <a:rPr lang="en-US" sz="3200" dirty="0" smtClean="0">
                <a:solidFill>
                  <a:prstClr val="black"/>
                </a:solidFill>
              </a:rPr>
              <a:t>learning</a:t>
            </a:r>
          </a:p>
          <a:p>
            <a:pPr defTabSz="457200"/>
            <a:endParaRPr lang="en-US" sz="3200" dirty="0">
              <a:solidFill>
                <a:prstClr val="black"/>
              </a:solidFill>
            </a:endParaRPr>
          </a:p>
          <a:p>
            <a:pPr defTabSz="457200"/>
            <a:r>
              <a:rPr lang="en-US" sz="3200" dirty="0">
                <a:solidFill>
                  <a:prstClr val="black"/>
                </a:solidFill>
              </a:rPr>
              <a:t>Underlying beliefs of teachers (Teaching Perspectives Inventory)</a:t>
            </a:r>
          </a:p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Picture 2" descr="Portfolios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68" y="-262309"/>
            <a:ext cx="81268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43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4497" y="2911522"/>
            <a:ext cx="7886700" cy="285273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he Story: Starting levels vs. increases </a:t>
            </a:r>
            <a:r>
              <a:rPr lang="en-US" dirty="0"/>
              <a:t>o</a:t>
            </a:r>
            <a:r>
              <a:rPr lang="en-US" dirty="0" smtClean="0"/>
              <a:t>ver time – the importance of a longer-run perspective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10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4497" y="2911522"/>
            <a:ext cx="7886700" cy="285273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Comparing Graduates </a:t>
            </a:r>
            <a:br>
              <a:rPr lang="en-US" dirty="0" smtClean="0"/>
            </a:br>
            <a:r>
              <a:rPr lang="en-US" dirty="0" smtClean="0"/>
              <a:t>Across All Faculties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24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018" y="314326"/>
            <a:ext cx="7886700" cy="517002"/>
          </a:xfrm>
        </p:spPr>
        <p:txBody>
          <a:bodyPr>
            <a:normAutofit/>
          </a:bodyPr>
          <a:lstStyle/>
          <a:p>
            <a:pPr algn="ctr"/>
            <a:r>
              <a:rPr lang="en-US" sz="3000" dirty="0" smtClean="0"/>
              <a:t>Mean Earnings of Selected Cohorts ($2011)</a:t>
            </a:r>
            <a:endParaRPr lang="en-US" sz="3000" dirty="0"/>
          </a:p>
        </p:txBody>
      </p:sp>
      <p:graphicFrame>
        <p:nvGraphicFramePr>
          <p:cNvPr id="11" name="Char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291454"/>
              </p:ext>
            </p:extLst>
          </p:nvPr>
        </p:nvGraphicFramePr>
        <p:xfrm>
          <a:off x="3141655" y="3613731"/>
          <a:ext cx="2858176" cy="2763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439925"/>
              </p:ext>
            </p:extLst>
          </p:nvPr>
        </p:nvGraphicFramePr>
        <p:xfrm>
          <a:off x="6178214" y="3575631"/>
          <a:ext cx="2859427" cy="2763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2803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018" y="314326"/>
            <a:ext cx="7886700" cy="517002"/>
          </a:xfrm>
        </p:spPr>
        <p:txBody>
          <a:bodyPr>
            <a:normAutofit/>
          </a:bodyPr>
          <a:lstStyle/>
          <a:p>
            <a:pPr algn="ctr"/>
            <a:r>
              <a:rPr lang="en-US" sz="3000" dirty="0" smtClean="0"/>
              <a:t>Mean Earnings of Selected Cohorts ($2011)</a:t>
            </a:r>
            <a:endParaRPr lang="en-US" sz="3000" dirty="0"/>
          </a:p>
        </p:txBody>
      </p:sp>
      <p:graphicFrame>
        <p:nvGraphicFramePr>
          <p:cNvPr id="10" name="Char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71820"/>
              </p:ext>
            </p:extLst>
          </p:nvPr>
        </p:nvGraphicFramePr>
        <p:xfrm>
          <a:off x="139365" y="3651831"/>
          <a:ext cx="2858176" cy="2714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253597"/>
              </p:ext>
            </p:extLst>
          </p:nvPr>
        </p:nvGraphicFramePr>
        <p:xfrm>
          <a:off x="3141655" y="3613731"/>
          <a:ext cx="2858176" cy="2763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519339"/>
              </p:ext>
            </p:extLst>
          </p:nvPr>
        </p:nvGraphicFramePr>
        <p:xfrm>
          <a:off x="6178214" y="3575631"/>
          <a:ext cx="2859427" cy="2763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9588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018" y="314326"/>
            <a:ext cx="7886700" cy="517002"/>
          </a:xfrm>
        </p:spPr>
        <p:txBody>
          <a:bodyPr>
            <a:normAutofit/>
          </a:bodyPr>
          <a:lstStyle/>
          <a:p>
            <a:pPr algn="ctr"/>
            <a:r>
              <a:rPr lang="en-US" sz="3000" dirty="0" smtClean="0"/>
              <a:t>Mean Earnings of Selected Cohorts ($2011)</a:t>
            </a:r>
            <a:endParaRPr lang="en-US" sz="3000" dirty="0"/>
          </a:p>
        </p:txBody>
      </p:sp>
      <p:graphicFrame>
        <p:nvGraphicFramePr>
          <p:cNvPr id="10" name="Char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414115"/>
              </p:ext>
            </p:extLst>
          </p:nvPr>
        </p:nvGraphicFramePr>
        <p:xfrm>
          <a:off x="139365" y="3651831"/>
          <a:ext cx="2858176" cy="2714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282924"/>
              </p:ext>
            </p:extLst>
          </p:nvPr>
        </p:nvGraphicFramePr>
        <p:xfrm>
          <a:off x="3141655" y="3613731"/>
          <a:ext cx="2858176" cy="2763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112610"/>
              </p:ext>
            </p:extLst>
          </p:nvPr>
        </p:nvGraphicFramePr>
        <p:xfrm>
          <a:off x="6172201" y="831331"/>
          <a:ext cx="2827341" cy="2775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851835"/>
              </p:ext>
            </p:extLst>
          </p:nvPr>
        </p:nvGraphicFramePr>
        <p:xfrm>
          <a:off x="6178214" y="3575631"/>
          <a:ext cx="2859427" cy="2763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1458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018" y="314326"/>
            <a:ext cx="7886700" cy="517002"/>
          </a:xfrm>
        </p:spPr>
        <p:txBody>
          <a:bodyPr>
            <a:normAutofit/>
          </a:bodyPr>
          <a:lstStyle/>
          <a:p>
            <a:pPr algn="ctr"/>
            <a:r>
              <a:rPr lang="en-US" sz="3000" dirty="0" smtClean="0"/>
              <a:t>Mean Earnings of Selected Cohorts ($2011)</a:t>
            </a:r>
            <a:endParaRPr lang="en-US" sz="3000" dirty="0"/>
          </a:p>
        </p:txBody>
      </p:sp>
      <p:graphicFrame>
        <p:nvGraphicFramePr>
          <p:cNvPr id="10" name="Char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724948"/>
              </p:ext>
            </p:extLst>
          </p:nvPr>
        </p:nvGraphicFramePr>
        <p:xfrm>
          <a:off x="139365" y="3651831"/>
          <a:ext cx="2858176" cy="2714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095350"/>
              </p:ext>
            </p:extLst>
          </p:nvPr>
        </p:nvGraphicFramePr>
        <p:xfrm>
          <a:off x="3141655" y="3613731"/>
          <a:ext cx="2858176" cy="2763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476501"/>
              </p:ext>
            </p:extLst>
          </p:nvPr>
        </p:nvGraphicFramePr>
        <p:xfrm>
          <a:off x="6172201" y="831331"/>
          <a:ext cx="2827341" cy="2775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731327"/>
              </p:ext>
            </p:extLst>
          </p:nvPr>
        </p:nvGraphicFramePr>
        <p:xfrm>
          <a:off x="3111165" y="831328"/>
          <a:ext cx="2859427" cy="2763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62221"/>
              </p:ext>
            </p:extLst>
          </p:nvPr>
        </p:nvGraphicFramePr>
        <p:xfrm>
          <a:off x="6178214" y="3575631"/>
          <a:ext cx="2859427" cy="2763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89885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018" y="314326"/>
            <a:ext cx="7886700" cy="517002"/>
          </a:xfrm>
        </p:spPr>
        <p:txBody>
          <a:bodyPr>
            <a:normAutofit/>
          </a:bodyPr>
          <a:lstStyle/>
          <a:p>
            <a:pPr algn="ctr"/>
            <a:r>
              <a:rPr lang="en-US" sz="3000" dirty="0" smtClean="0"/>
              <a:t>Mean Earnings of Selected Cohorts ($2011)</a:t>
            </a:r>
            <a:endParaRPr lang="en-US" sz="3000" dirty="0"/>
          </a:p>
        </p:txBody>
      </p:sp>
      <p:graphicFrame>
        <p:nvGraphicFramePr>
          <p:cNvPr id="9" name="Char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928641"/>
              </p:ext>
            </p:extLst>
          </p:nvPr>
        </p:nvGraphicFramePr>
        <p:xfrm>
          <a:off x="95572" y="831328"/>
          <a:ext cx="2859427" cy="2763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36970"/>
              </p:ext>
            </p:extLst>
          </p:nvPr>
        </p:nvGraphicFramePr>
        <p:xfrm>
          <a:off x="139365" y="3651831"/>
          <a:ext cx="2858176" cy="2714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651271"/>
              </p:ext>
            </p:extLst>
          </p:nvPr>
        </p:nvGraphicFramePr>
        <p:xfrm>
          <a:off x="3141655" y="3613731"/>
          <a:ext cx="2858176" cy="2763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184859"/>
              </p:ext>
            </p:extLst>
          </p:nvPr>
        </p:nvGraphicFramePr>
        <p:xfrm>
          <a:off x="6172201" y="831331"/>
          <a:ext cx="2827341" cy="2775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Char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634011"/>
              </p:ext>
            </p:extLst>
          </p:nvPr>
        </p:nvGraphicFramePr>
        <p:xfrm>
          <a:off x="3111165" y="831328"/>
          <a:ext cx="2859427" cy="2763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Char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516283"/>
              </p:ext>
            </p:extLst>
          </p:nvPr>
        </p:nvGraphicFramePr>
        <p:xfrm>
          <a:off x="6178214" y="3575631"/>
          <a:ext cx="2859427" cy="2763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5482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7353" y="542925"/>
            <a:ext cx="7886700" cy="432598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Numerous Stories:</a:t>
            </a:r>
            <a:br>
              <a:rPr lang="en-US" dirty="0" smtClean="0"/>
            </a:br>
            <a:r>
              <a:rPr lang="en-US" dirty="0" smtClean="0"/>
              <a:t>	- starting levels </a:t>
            </a:r>
            <a:br>
              <a:rPr lang="en-US" dirty="0" smtClean="0"/>
            </a:br>
            <a:r>
              <a:rPr lang="en-US" dirty="0" smtClean="0"/>
              <a:t>	- increases </a:t>
            </a:r>
            <a:r>
              <a:rPr lang="en-US" dirty="0"/>
              <a:t>o</a:t>
            </a:r>
            <a:r>
              <a:rPr lang="en-US" dirty="0" smtClean="0"/>
              <a:t>ver time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- stability vs. variability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unique new perspective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24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4497" y="2911522"/>
            <a:ext cx="7886700" cy="285273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Those Near the Top, </a:t>
            </a:r>
            <a:r>
              <a:rPr lang="en-US" dirty="0"/>
              <a:t>i</a:t>
            </a:r>
            <a:r>
              <a:rPr lang="en-US" dirty="0" smtClean="0"/>
              <a:t>n the </a:t>
            </a:r>
            <a:br>
              <a:rPr lang="en-US" dirty="0" smtClean="0"/>
            </a:br>
            <a:r>
              <a:rPr lang="en-US" dirty="0" smtClean="0"/>
              <a:t>Middle, at the Bottom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31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275" y="238126"/>
            <a:ext cx="7886700" cy="517002"/>
          </a:xfrm>
        </p:spPr>
        <p:txBody>
          <a:bodyPr>
            <a:normAutofit/>
          </a:bodyPr>
          <a:lstStyle/>
          <a:p>
            <a:pPr algn="ctr"/>
            <a:r>
              <a:rPr lang="en-US" sz="3000" dirty="0" smtClean="0"/>
              <a:t>Quintile Means: 1998 Cohort – No Top Quintile</a:t>
            </a:r>
            <a:endParaRPr lang="en-US" sz="3000" dirty="0"/>
          </a:p>
        </p:txBody>
      </p:sp>
      <p:graphicFrame>
        <p:nvGraphicFramePr>
          <p:cNvPr id="9" name="Char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653360"/>
              </p:ext>
            </p:extLst>
          </p:nvPr>
        </p:nvGraphicFramePr>
        <p:xfrm>
          <a:off x="142875" y="920228"/>
          <a:ext cx="2861928" cy="273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000240"/>
              </p:ext>
            </p:extLst>
          </p:nvPr>
        </p:nvGraphicFramePr>
        <p:xfrm>
          <a:off x="3046377" y="894828"/>
          <a:ext cx="2858180" cy="2761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204870"/>
              </p:ext>
            </p:extLst>
          </p:nvPr>
        </p:nvGraphicFramePr>
        <p:xfrm>
          <a:off x="152401" y="3609491"/>
          <a:ext cx="2858180" cy="276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953471"/>
              </p:ext>
            </p:extLst>
          </p:nvPr>
        </p:nvGraphicFramePr>
        <p:xfrm>
          <a:off x="3055901" y="3633546"/>
          <a:ext cx="2858181" cy="2761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Char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08362"/>
              </p:ext>
            </p:extLst>
          </p:nvPr>
        </p:nvGraphicFramePr>
        <p:xfrm>
          <a:off x="6027702" y="3614909"/>
          <a:ext cx="2858180" cy="2761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Char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605938"/>
              </p:ext>
            </p:extLst>
          </p:nvPr>
        </p:nvGraphicFramePr>
        <p:xfrm>
          <a:off x="6008311" y="920228"/>
          <a:ext cx="2858180" cy="2761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3528900" y="2600280"/>
              <a:ext cx="270" cy="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95840" y="259092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15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bsit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75118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9803" y="144407"/>
            <a:ext cx="4166253" cy="19082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/>
            <a:r>
              <a:rPr lang="en-US" sz="4000" dirty="0" smtClean="0">
                <a:solidFill>
                  <a:srgbClr val="008EC8"/>
                </a:solidFill>
                <a:latin typeface="ITC Franklin Gothic Std Bk Cd"/>
                <a:cs typeface="ITC Franklin Gothic Std Bk Cd"/>
              </a:rPr>
              <a:t>Infrastructure &amp; Physical Space</a:t>
            </a:r>
          </a:p>
          <a:p>
            <a:pPr defTabSz="457200"/>
            <a:endParaRPr lang="en-US" sz="2200" dirty="0" smtClean="0">
              <a:solidFill>
                <a:prstClr val="black"/>
              </a:solidFill>
              <a:latin typeface="ITC Franklin Gothic Std Bk Cd"/>
              <a:cs typeface="ITC Franklin Gothic Std Bk Cd"/>
            </a:endParaRPr>
          </a:p>
          <a:p>
            <a:pPr defTabSz="457200"/>
            <a:endParaRPr lang="en-US" sz="2200" dirty="0">
              <a:solidFill>
                <a:prstClr val="black"/>
              </a:solidFill>
              <a:latin typeface="ITC Franklin Gothic Std Bk Cd"/>
              <a:cs typeface="ITC Franklin Gothic Std Bk Cd"/>
            </a:endParaRPr>
          </a:p>
        </p:txBody>
      </p:sp>
      <p:pic>
        <p:nvPicPr>
          <p:cNvPr id="5" name="Picture 4" descr="Active Learning mock-up.tif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93" b="11644"/>
          <a:stretch/>
        </p:blipFill>
        <p:spPr>
          <a:xfrm>
            <a:off x="5120242" y="1286491"/>
            <a:ext cx="3269639" cy="2468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Picture of H426.tif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9" t="21485"/>
          <a:stretch/>
        </p:blipFill>
        <p:spPr>
          <a:xfrm>
            <a:off x="4500387" y="3851801"/>
            <a:ext cx="4257077" cy="269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32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4497" y="2911522"/>
            <a:ext cx="7886700" cy="285273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Post-98?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86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94" y="306071"/>
            <a:ext cx="7886700" cy="517002"/>
          </a:xfrm>
        </p:spPr>
        <p:txBody>
          <a:bodyPr>
            <a:normAutofit/>
          </a:bodyPr>
          <a:lstStyle/>
          <a:p>
            <a:pPr algn="ctr"/>
            <a:r>
              <a:rPr lang="en-US" sz="3000" dirty="0" smtClean="0"/>
              <a:t>2008 Recession: First Year Earnings ($2011)</a:t>
            </a:r>
            <a:endParaRPr lang="en-US" sz="3000" dirty="0"/>
          </a:p>
        </p:txBody>
      </p:sp>
      <p:graphicFrame>
        <p:nvGraphicFramePr>
          <p:cNvPr id="19" name="Chart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369363"/>
              </p:ext>
            </p:extLst>
          </p:nvPr>
        </p:nvGraphicFramePr>
        <p:xfrm>
          <a:off x="174567" y="865503"/>
          <a:ext cx="2840464" cy="2426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Chart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499119"/>
              </p:ext>
            </p:extLst>
          </p:nvPr>
        </p:nvGraphicFramePr>
        <p:xfrm>
          <a:off x="137161" y="3757353"/>
          <a:ext cx="2892828" cy="2593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hart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766151"/>
              </p:ext>
            </p:extLst>
          </p:nvPr>
        </p:nvGraphicFramePr>
        <p:xfrm>
          <a:off x="2942707" y="3724102"/>
          <a:ext cx="3064907" cy="2609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Chart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870839"/>
              </p:ext>
            </p:extLst>
          </p:nvPr>
        </p:nvGraphicFramePr>
        <p:xfrm>
          <a:off x="5922819" y="865503"/>
          <a:ext cx="3067396" cy="2559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" name="Chart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296822"/>
              </p:ext>
            </p:extLst>
          </p:nvPr>
        </p:nvGraphicFramePr>
        <p:xfrm>
          <a:off x="2892831" y="881149"/>
          <a:ext cx="3079865" cy="2460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4" name="Chart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882636"/>
              </p:ext>
            </p:extLst>
          </p:nvPr>
        </p:nvGraphicFramePr>
        <p:xfrm>
          <a:off x="5922820" y="3757354"/>
          <a:ext cx="3077377" cy="256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51452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upload.wikimedia.org/wikipedia/commons/e/e8/Pumpkin-Pie-Whole-Sli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1" y="788987"/>
            <a:ext cx="8603361" cy="523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4497" y="2911522"/>
            <a:ext cx="7886700" cy="285273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Just a taste…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27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621" y="986796"/>
            <a:ext cx="6858000" cy="2387600"/>
          </a:xfrm>
        </p:spPr>
        <p:txBody>
          <a:bodyPr>
            <a:noAutofit/>
          </a:bodyPr>
          <a:lstStyle/>
          <a:p>
            <a:r>
              <a:rPr lang="en-US" sz="4000" dirty="0" smtClean="0"/>
              <a:t>Post-Schooling Outcomes of University Graduates: </a:t>
            </a:r>
            <a:br>
              <a:rPr lang="en-US" sz="4000" dirty="0" smtClean="0"/>
            </a:br>
            <a:r>
              <a:rPr lang="en-US" sz="4000" dirty="0" smtClean="0"/>
              <a:t>A Tax Data </a:t>
            </a:r>
            <a:r>
              <a:rPr lang="en-US" sz="4000" dirty="0"/>
              <a:t>L</a:t>
            </a:r>
            <a:r>
              <a:rPr lang="en-US" sz="4000" dirty="0" smtClean="0"/>
              <a:t>inkage Approach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621" y="3374396"/>
            <a:ext cx="6858000" cy="1655762"/>
          </a:xfrm>
        </p:spPr>
        <p:txBody>
          <a:bodyPr/>
          <a:lstStyle/>
          <a:p>
            <a:endParaRPr lang="en-US" dirty="0" smtClean="0"/>
          </a:p>
          <a:p>
            <a:r>
              <a:rPr lang="en-US" sz="3000" dirty="0" smtClean="0"/>
              <a:t>Ross Finnie (</a:t>
            </a:r>
            <a:r>
              <a:rPr lang="en-US" sz="3000" dirty="0" smtClean="0">
                <a:hlinkClick r:id="rId2"/>
              </a:rPr>
              <a:t>rfinnie@uottawa.ca</a:t>
            </a:r>
            <a:r>
              <a:rPr lang="en-US" sz="3000" dirty="0" smtClean="0"/>
              <a:t>) </a:t>
            </a:r>
            <a:endParaRPr lang="en-US" sz="3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355" y="4303877"/>
            <a:ext cx="3460532" cy="310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30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96637"/>
            <a:ext cx="7772400" cy="11695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/>
            <a:r>
              <a:rPr lang="en-US" sz="3200" dirty="0" smtClean="0">
                <a:solidFill>
                  <a:srgbClr val="008EC8"/>
                </a:solidFill>
                <a:latin typeface="ITC Franklin Gothic Std Bk Cd"/>
                <a:cs typeface="ITC Franklin Gothic Std Bk Cd"/>
              </a:rPr>
              <a:t>LO Assessment Tool Kit</a:t>
            </a:r>
          </a:p>
          <a:p>
            <a:pPr defTabSz="457200"/>
            <a:endParaRPr lang="en-US" sz="2200" dirty="0" smtClean="0">
              <a:solidFill>
                <a:prstClr val="black"/>
              </a:solidFill>
              <a:latin typeface="ITC Franklin Gothic Std Bk Cd"/>
              <a:cs typeface="ITC Franklin Gothic Std Bk Cd"/>
            </a:endParaRPr>
          </a:p>
          <a:p>
            <a:pPr defTabSz="457200"/>
            <a:endParaRPr lang="en-US" sz="2200" dirty="0">
              <a:solidFill>
                <a:prstClr val="black"/>
              </a:solidFill>
              <a:latin typeface="ITC Franklin Gothic Std Bk Cd"/>
              <a:cs typeface="ITC Franklin Gothic Std Bk C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799" y="1566188"/>
            <a:ext cx="75557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/>
              <a:buChar char="•"/>
            </a:pPr>
            <a:r>
              <a:rPr lang="en-US" sz="3200" dirty="0" smtClean="0">
                <a:solidFill>
                  <a:prstClr val="black"/>
                </a:solidFill>
              </a:rPr>
              <a:t>Linkage matrix in curriculum mapping</a:t>
            </a:r>
          </a:p>
          <a:p>
            <a:pPr defTabSz="457200"/>
            <a:r>
              <a:rPr lang="en-US" sz="3200" dirty="0" smtClean="0">
                <a:solidFill>
                  <a:prstClr val="black"/>
                </a:solidFill>
              </a:rPr>
              <a:t>(Technology)</a:t>
            </a:r>
          </a:p>
          <a:p>
            <a:pPr defTabSz="457200"/>
            <a:endParaRPr lang="en-US" sz="3200" dirty="0">
              <a:solidFill>
                <a:prstClr val="black"/>
              </a:solidFill>
            </a:endParaRPr>
          </a:p>
          <a:p>
            <a:pPr marL="457200" indent="-457200" defTabSz="457200">
              <a:buFont typeface="Arial"/>
              <a:buChar char="•"/>
            </a:pPr>
            <a:r>
              <a:rPr lang="en-US" sz="3200" dirty="0" smtClean="0">
                <a:solidFill>
                  <a:prstClr val="black"/>
                </a:solidFill>
              </a:rPr>
              <a:t>Benchmarking Teaching/Learning/</a:t>
            </a:r>
            <a:r>
              <a:rPr lang="en-US" sz="3200" smtClean="0">
                <a:solidFill>
                  <a:prstClr val="black"/>
                </a:solidFill>
              </a:rPr>
              <a:t>Assessment strategies</a:t>
            </a:r>
            <a:endParaRPr lang="en-US" sz="3200" dirty="0" smtClean="0">
              <a:solidFill>
                <a:prstClr val="black"/>
              </a:solidFill>
            </a:endParaRPr>
          </a:p>
          <a:p>
            <a:pPr marL="457200" indent="-457200" defTabSz="457200">
              <a:buFont typeface="Arial"/>
              <a:buChar char="•"/>
            </a:pPr>
            <a:endParaRPr lang="en-US" sz="3200" dirty="0">
              <a:solidFill>
                <a:prstClr val="black"/>
              </a:solidFill>
            </a:endParaRPr>
          </a:p>
          <a:p>
            <a:pPr marL="457200" indent="-457200" defTabSz="457200">
              <a:buFont typeface="Arial"/>
              <a:buChar char="•"/>
            </a:pPr>
            <a:r>
              <a:rPr lang="en-US" sz="3200" dirty="0" smtClean="0">
                <a:solidFill>
                  <a:prstClr val="black"/>
                </a:solidFill>
              </a:rPr>
              <a:t>Student performance (Relevant learning and authentic assessment – portfolios etc.) 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97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27479" y="452927"/>
            <a:ext cx="3264493" cy="599060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5836" y="333289"/>
            <a:ext cx="7956134" cy="457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5836" y="6544657"/>
            <a:ext cx="7956134" cy="457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5665" y="897312"/>
            <a:ext cx="300811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prstClr val="white"/>
                </a:solidFill>
                <a:latin typeface="Century Schoolbook" panose="02040604050505020304" pitchFamily="18" charset="0"/>
              </a:rPr>
              <a:t>Symposium on Learning Outcomes </a:t>
            </a:r>
          </a:p>
          <a:p>
            <a:pPr algn="r"/>
            <a:r>
              <a:rPr lang="en-US" sz="2400" i="1" dirty="0" smtClean="0">
                <a:solidFill>
                  <a:prstClr val="white"/>
                </a:solidFill>
                <a:latin typeface="Century Schoolbook" panose="02040604050505020304" pitchFamily="18" charset="0"/>
              </a:rPr>
              <a:t>A Toolkit for Assessment</a:t>
            </a:r>
          </a:p>
          <a:p>
            <a:pPr algn="r"/>
            <a:endParaRPr lang="en-US" sz="2400" i="1" dirty="0">
              <a:solidFill>
                <a:prstClr val="white"/>
              </a:solidFill>
              <a:latin typeface="Century Schoolbook" panose="02040604050505020304" pitchFamily="18" charset="0"/>
            </a:endParaRPr>
          </a:p>
          <a:p>
            <a:pPr algn="r"/>
            <a:endParaRPr lang="en-US" sz="2400" i="1" dirty="0" smtClean="0">
              <a:solidFill>
                <a:prstClr val="white"/>
              </a:solidFill>
              <a:latin typeface="Century Schoolbook" panose="02040604050505020304" pitchFamily="18" charset="0"/>
            </a:endParaRPr>
          </a:p>
          <a:p>
            <a:pPr algn="r"/>
            <a:endParaRPr lang="en-US" sz="2400" i="1" dirty="0">
              <a:solidFill>
                <a:prstClr val="white"/>
              </a:solidFill>
              <a:latin typeface="Century Schoolbook" panose="02040604050505020304" pitchFamily="18" charset="0"/>
            </a:endParaRPr>
          </a:p>
          <a:p>
            <a:pPr algn="r"/>
            <a:endParaRPr lang="en-US" sz="2400" i="1" dirty="0" smtClean="0">
              <a:solidFill>
                <a:prstClr val="white"/>
              </a:solidFill>
              <a:latin typeface="Century Schoolbook" panose="02040604050505020304" pitchFamily="18" charset="0"/>
            </a:endParaRPr>
          </a:p>
          <a:p>
            <a:pPr algn="r"/>
            <a:endParaRPr lang="en-US" sz="2400" i="1" dirty="0">
              <a:solidFill>
                <a:prstClr val="white"/>
              </a:solidFill>
              <a:latin typeface="Century Schoolbook" panose="02040604050505020304" pitchFamily="18" charset="0"/>
            </a:endParaRPr>
          </a:p>
          <a:p>
            <a:pPr algn="r"/>
            <a:endParaRPr lang="en-US" sz="2400" i="1" dirty="0" smtClean="0">
              <a:solidFill>
                <a:prstClr val="white"/>
              </a:solidFill>
              <a:latin typeface="Century Schoolbook" panose="02040604050505020304" pitchFamily="18" charset="0"/>
            </a:endParaRPr>
          </a:p>
          <a:p>
            <a:pPr algn="r"/>
            <a:endParaRPr lang="en-US" sz="2400" i="1" dirty="0">
              <a:solidFill>
                <a:prstClr val="white"/>
              </a:solidFill>
              <a:latin typeface="Century Schoolbook" panose="02040604050505020304" pitchFamily="18" charset="0"/>
            </a:endParaRPr>
          </a:p>
          <a:p>
            <a:pPr algn="r"/>
            <a:endParaRPr lang="en-US" sz="2400" i="1" dirty="0" smtClean="0">
              <a:solidFill>
                <a:prstClr val="white"/>
              </a:solidFill>
              <a:latin typeface="Century Schoolbook" panose="02040604050505020304" pitchFamily="18" charset="0"/>
            </a:endParaRPr>
          </a:p>
          <a:p>
            <a:pPr algn="r"/>
            <a:r>
              <a:rPr lang="en-US" sz="1600" dirty="0" smtClean="0">
                <a:solidFill>
                  <a:prstClr val="white"/>
                </a:solidFill>
                <a:latin typeface="Century Schoolbook" panose="02040604050505020304" pitchFamily="18" charset="0"/>
              </a:rPr>
              <a:t>October 16-17, 2014</a:t>
            </a:r>
          </a:p>
          <a:p>
            <a:pPr algn="r"/>
            <a:r>
              <a:rPr lang="en-US" sz="1600" dirty="0" smtClean="0">
                <a:solidFill>
                  <a:prstClr val="white"/>
                </a:solidFill>
                <a:latin typeface="Century Schoolbook" panose="02040604050505020304" pitchFamily="18" charset="0"/>
              </a:rPr>
              <a:t>Eaton Chelsea Hotel</a:t>
            </a:r>
          </a:p>
          <a:p>
            <a:pPr algn="r"/>
            <a:r>
              <a:rPr lang="en-US" sz="1600" dirty="0" smtClean="0">
                <a:solidFill>
                  <a:prstClr val="white"/>
                </a:solidFill>
                <a:latin typeface="Century Schoolbook" panose="02040604050505020304" pitchFamily="18" charset="0"/>
              </a:rPr>
              <a:t>Toronto, Ontario</a:t>
            </a:r>
            <a:endParaRPr lang="en-US" sz="1600" dirty="0">
              <a:solidFill>
                <a:prstClr val="white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836" y="598205"/>
            <a:ext cx="4589091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4472C4">
                    <a:lumMod val="50000"/>
                  </a:srgbClr>
                </a:solidFill>
                <a:latin typeface="Century Schoolbook" panose="02040604050505020304" pitchFamily="18" charset="0"/>
              </a:rPr>
              <a:t>Introductory Plenary Session</a:t>
            </a:r>
          </a:p>
          <a:p>
            <a:endParaRPr lang="en-US" dirty="0">
              <a:solidFill>
                <a:srgbClr val="4472C4">
                  <a:lumMod val="75000"/>
                </a:srgbClr>
              </a:solidFill>
              <a:latin typeface="Century Schoolbook" panose="02040604050505020304" pitchFamily="18" charset="0"/>
            </a:endParaRPr>
          </a:p>
          <a:p>
            <a:endParaRPr lang="en-US" dirty="0" smtClean="0">
              <a:solidFill>
                <a:srgbClr val="4472C4">
                  <a:lumMod val="75000"/>
                </a:srgbClr>
              </a:solidFill>
              <a:latin typeface="Century Schoolbook" panose="02040604050505020304" pitchFamily="18" charset="0"/>
            </a:endParaRPr>
          </a:p>
          <a:p>
            <a:endParaRPr lang="en-US" dirty="0">
              <a:solidFill>
                <a:srgbClr val="4472C4">
                  <a:lumMod val="75000"/>
                </a:srgbClr>
              </a:solidFill>
              <a:latin typeface="Century Schoolbook" panose="02040604050505020304" pitchFamily="18" charset="0"/>
            </a:endParaRPr>
          </a:p>
          <a:p>
            <a:endParaRPr lang="en-US" dirty="0" smtClean="0">
              <a:solidFill>
                <a:srgbClr val="4472C4">
                  <a:lumMod val="75000"/>
                </a:srgbClr>
              </a:solidFill>
              <a:latin typeface="Century Schoolbook" panose="02040604050505020304" pitchFamily="18" charset="0"/>
            </a:endParaRPr>
          </a:p>
          <a:p>
            <a:pPr algn="ctr"/>
            <a:r>
              <a:rPr lang="en-US" sz="2800" b="1" i="1" dirty="0" smtClean="0">
                <a:solidFill>
                  <a:srgbClr val="4472C4">
                    <a:lumMod val="50000"/>
                  </a:srgbClr>
                </a:solidFill>
                <a:latin typeface="Century Schoolbook" panose="02040604050505020304" pitchFamily="18" charset="0"/>
              </a:rPr>
              <a:t>What’s Working in the Learning Outcomes Toolbox?</a:t>
            </a:r>
            <a:endParaRPr lang="en-US" i="1" dirty="0" smtClean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9662" y="4213091"/>
            <a:ext cx="2138585" cy="13388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4472C4">
                    <a:lumMod val="50000"/>
                  </a:srgbClr>
                </a:solidFill>
                <a:latin typeface="Century Schoolbook" panose="02040604050505020304" pitchFamily="18" charset="0"/>
              </a:rPr>
              <a:t>Eileen </a:t>
            </a:r>
            <a:r>
              <a:rPr lang="en-US" dirty="0" err="1" smtClean="0">
                <a:solidFill>
                  <a:srgbClr val="4472C4">
                    <a:lumMod val="50000"/>
                  </a:srgbClr>
                </a:solidFill>
                <a:latin typeface="Century Schoolbook" panose="02040604050505020304" pitchFamily="18" charset="0"/>
              </a:rPr>
              <a:t>DeCourcy</a:t>
            </a:r>
            <a:endParaRPr lang="en-US" dirty="0">
              <a:solidFill>
                <a:srgbClr val="4472C4">
                  <a:lumMod val="50000"/>
                </a:srgbClr>
              </a:solidFill>
              <a:latin typeface="Century Schoolbook" panose="020406040505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err="1" smtClean="0">
                <a:solidFill>
                  <a:srgbClr val="4472C4">
                    <a:lumMod val="50000"/>
                  </a:srgbClr>
                </a:solidFill>
                <a:latin typeface="Century Schoolbook" panose="02040604050505020304" pitchFamily="18" charset="0"/>
              </a:rPr>
              <a:t>Leesa</a:t>
            </a:r>
            <a:r>
              <a:rPr lang="en-US" dirty="0" smtClean="0">
                <a:solidFill>
                  <a:srgbClr val="4472C4">
                    <a:lumMod val="50000"/>
                  </a:srgbClr>
                </a:solidFill>
                <a:latin typeface="Century Schoolbook" panose="02040604050505020304" pitchFamily="18" charset="0"/>
              </a:rPr>
              <a:t> </a:t>
            </a:r>
            <a:r>
              <a:rPr lang="en-US" dirty="0" err="1" smtClean="0">
                <a:solidFill>
                  <a:srgbClr val="4472C4">
                    <a:lumMod val="50000"/>
                  </a:srgbClr>
                </a:solidFill>
                <a:latin typeface="Century Schoolbook" panose="02040604050505020304" pitchFamily="18" charset="0"/>
              </a:rPr>
              <a:t>Wheelahan</a:t>
            </a:r>
            <a:endParaRPr lang="en-US" dirty="0">
              <a:solidFill>
                <a:srgbClr val="4472C4">
                  <a:lumMod val="50000"/>
                </a:srgbClr>
              </a:solidFill>
              <a:latin typeface="Century Schoolbook" panose="020406040505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4472C4">
                    <a:lumMod val="50000"/>
                  </a:srgbClr>
                </a:solidFill>
                <a:latin typeface="Century Schoolbook" panose="02040604050505020304" pitchFamily="18" charset="0"/>
              </a:rPr>
              <a:t>Paul </a:t>
            </a:r>
            <a:r>
              <a:rPr lang="en-US" dirty="0" err="1" smtClean="0">
                <a:solidFill>
                  <a:srgbClr val="4472C4">
                    <a:lumMod val="50000"/>
                  </a:srgbClr>
                </a:solidFill>
                <a:latin typeface="Century Schoolbook" panose="02040604050505020304" pitchFamily="18" charset="0"/>
              </a:rPr>
              <a:t>Stenton</a:t>
            </a:r>
            <a:r>
              <a:rPr lang="en-US" dirty="0" smtClean="0">
                <a:solidFill>
                  <a:srgbClr val="4472C4">
                    <a:lumMod val="50000"/>
                  </a:srgbClr>
                </a:solidFill>
                <a:latin typeface="Century Schoolbook" panose="02040604050505020304" pitchFamily="18" charset="0"/>
              </a:rPr>
              <a:t>	</a:t>
            </a:r>
            <a:endParaRPr lang="en-US" dirty="0">
              <a:solidFill>
                <a:srgbClr val="4472C4">
                  <a:lumMod val="50000"/>
                </a:srgb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30381" y="4211663"/>
            <a:ext cx="2029626" cy="13388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dirty="0" smtClean="0">
                <a:solidFill>
                  <a:srgbClr val="4472C4">
                    <a:lumMod val="50000"/>
                  </a:srgbClr>
                </a:solidFill>
                <a:latin typeface="Century Schoolbook" panose="02040604050505020304" pitchFamily="18" charset="0"/>
              </a:rPr>
              <a:t>Peter Wolf</a:t>
            </a:r>
          </a:p>
          <a:p>
            <a:pPr algn="r">
              <a:lnSpc>
                <a:spcPct val="150000"/>
              </a:lnSpc>
            </a:pPr>
            <a:r>
              <a:rPr lang="en-US" dirty="0" smtClean="0">
                <a:solidFill>
                  <a:srgbClr val="4472C4">
                    <a:lumMod val="50000"/>
                  </a:srgbClr>
                </a:solidFill>
                <a:latin typeface="Century Schoolbook" panose="02040604050505020304" pitchFamily="18" charset="0"/>
              </a:rPr>
              <a:t>Cindy Hazell</a:t>
            </a:r>
          </a:p>
          <a:p>
            <a:pPr algn="r">
              <a:lnSpc>
                <a:spcPct val="150000"/>
              </a:lnSpc>
            </a:pPr>
            <a:r>
              <a:rPr lang="en-US" dirty="0" smtClean="0">
                <a:solidFill>
                  <a:srgbClr val="4472C4">
                    <a:lumMod val="50000"/>
                  </a:srgbClr>
                </a:solidFill>
                <a:latin typeface="Century Schoolbook" panose="02040604050505020304" pitchFamily="18" charset="0"/>
              </a:rPr>
              <a:t>Ross Finnie</a:t>
            </a:r>
          </a:p>
        </p:txBody>
      </p:sp>
    </p:spTree>
    <p:extLst>
      <p:ext uri="{BB962C8B-B14F-4D97-AF65-F5344CB8AC3E}">
        <p14:creationId xmlns:p14="http://schemas.microsoft.com/office/powerpoint/2010/main" val="3353907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27479" y="452927"/>
            <a:ext cx="3264493" cy="599060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5836" y="333289"/>
            <a:ext cx="7956134" cy="457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5836" y="6544657"/>
            <a:ext cx="7956134" cy="457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5665" y="897312"/>
            <a:ext cx="300811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prstClr val="white"/>
                </a:solidFill>
                <a:latin typeface="Century Schoolbook" panose="02040604050505020304" pitchFamily="18" charset="0"/>
              </a:rPr>
              <a:t>Symposium on Learning Outcomes </a:t>
            </a:r>
          </a:p>
          <a:p>
            <a:pPr algn="r"/>
            <a:r>
              <a:rPr lang="en-US" sz="2400" i="1" dirty="0" smtClean="0">
                <a:solidFill>
                  <a:prstClr val="white"/>
                </a:solidFill>
                <a:latin typeface="Century Schoolbook" panose="02040604050505020304" pitchFamily="18" charset="0"/>
              </a:rPr>
              <a:t>A Toolkit for Assessment</a:t>
            </a:r>
          </a:p>
          <a:p>
            <a:pPr algn="r"/>
            <a:endParaRPr lang="en-US" sz="2400" i="1" dirty="0">
              <a:solidFill>
                <a:prstClr val="white"/>
              </a:solidFill>
              <a:latin typeface="Century Schoolbook" panose="02040604050505020304" pitchFamily="18" charset="0"/>
            </a:endParaRPr>
          </a:p>
          <a:p>
            <a:pPr algn="r"/>
            <a:endParaRPr lang="en-US" sz="2400" i="1" dirty="0" smtClean="0">
              <a:solidFill>
                <a:prstClr val="white"/>
              </a:solidFill>
              <a:latin typeface="Century Schoolbook" panose="02040604050505020304" pitchFamily="18" charset="0"/>
            </a:endParaRPr>
          </a:p>
          <a:p>
            <a:pPr algn="r"/>
            <a:endParaRPr lang="en-US" sz="2400" i="1" dirty="0">
              <a:solidFill>
                <a:prstClr val="white"/>
              </a:solidFill>
              <a:latin typeface="Century Schoolbook" panose="02040604050505020304" pitchFamily="18" charset="0"/>
            </a:endParaRPr>
          </a:p>
          <a:p>
            <a:pPr algn="r"/>
            <a:endParaRPr lang="en-US" sz="2400" i="1" dirty="0" smtClean="0">
              <a:solidFill>
                <a:prstClr val="white"/>
              </a:solidFill>
              <a:latin typeface="Century Schoolbook" panose="02040604050505020304" pitchFamily="18" charset="0"/>
            </a:endParaRPr>
          </a:p>
          <a:p>
            <a:pPr algn="r"/>
            <a:endParaRPr lang="en-US" sz="2400" i="1" dirty="0">
              <a:solidFill>
                <a:prstClr val="white"/>
              </a:solidFill>
              <a:latin typeface="Century Schoolbook" panose="02040604050505020304" pitchFamily="18" charset="0"/>
            </a:endParaRPr>
          </a:p>
          <a:p>
            <a:pPr algn="r"/>
            <a:endParaRPr lang="en-US" sz="2400" i="1" dirty="0" smtClean="0">
              <a:solidFill>
                <a:prstClr val="white"/>
              </a:solidFill>
              <a:latin typeface="Century Schoolbook" panose="02040604050505020304" pitchFamily="18" charset="0"/>
            </a:endParaRPr>
          </a:p>
          <a:p>
            <a:pPr algn="r"/>
            <a:endParaRPr lang="en-US" sz="2400" i="1" dirty="0">
              <a:solidFill>
                <a:prstClr val="white"/>
              </a:solidFill>
              <a:latin typeface="Century Schoolbook" panose="02040604050505020304" pitchFamily="18" charset="0"/>
            </a:endParaRPr>
          </a:p>
          <a:p>
            <a:pPr algn="r"/>
            <a:endParaRPr lang="en-US" sz="2400" i="1" dirty="0" smtClean="0">
              <a:solidFill>
                <a:prstClr val="white"/>
              </a:solidFill>
              <a:latin typeface="Century Schoolbook" panose="02040604050505020304" pitchFamily="18" charset="0"/>
            </a:endParaRPr>
          </a:p>
          <a:p>
            <a:pPr algn="r"/>
            <a:r>
              <a:rPr lang="en-US" sz="1600" dirty="0" smtClean="0">
                <a:solidFill>
                  <a:prstClr val="white"/>
                </a:solidFill>
                <a:latin typeface="Century Schoolbook" panose="02040604050505020304" pitchFamily="18" charset="0"/>
              </a:rPr>
              <a:t>October 16-17, 2014</a:t>
            </a:r>
          </a:p>
          <a:p>
            <a:pPr algn="r"/>
            <a:r>
              <a:rPr lang="en-US" sz="1600" dirty="0" smtClean="0">
                <a:solidFill>
                  <a:prstClr val="white"/>
                </a:solidFill>
                <a:latin typeface="Century Schoolbook" panose="02040604050505020304" pitchFamily="18" charset="0"/>
              </a:rPr>
              <a:t>Eaton Chelsea Hotel</a:t>
            </a:r>
          </a:p>
          <a:p>
            <a:pPr algn="r"/>
            <a:r>
              <a:rPr lang="en-US" sz="1600" dirty="0" smtClean="0">
                <a:solidFill>
                  <a:prstClr val="white"/>
                </a:solidFill>
                <a:latin typeface="Century Schoolbook" panose="02040604050505020304" pitchFamily="18" charset="0"/>
              </a:rPr>
              <a:t>Toronto, Ontario</a:t>
            </a:r>
            <a:endParaRPr lang="en-US" sz="1600" dirty="0">
              <a:solidFill>
                <a:prstClr val="white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836" y="598205"/>
            <a:ext cx="4589091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4472C4">
                    <a:lumMod val="50000"/>
                  </a:srgbClr>
                </a:solidFill>
                <a:latin typeface="Century Schoolbook" panose="02040604050505020304" pitchFamily="18" charset="0"/>
              </a:rPr>
              <a:t>Introductory Plenary Session</a:t>
            </a:r>
          </a:p>
          <a:p>
            <a:endParaRPr lang="en-US" dirty="0">
              <a:solidFill>
                <a:srgbClr val="4472C4">
                  <a:lumMod val="75000"/>
                </a:srgbClr>
              </a:solidFill>
              <a:latin typeface="Century Schoolbook" panose="02040604050505020304" pitchFamily="18" charset="0"/>
            </a:endParaRPr>
          </a:p>
          <a:p>
            <a:endParaRPr lang="en-US" dirty="0" smtClean="0">
              <a:solidFill>
                <a:srgbClr val="4472C4">
                  <a:lumMod val="75000"/>
                </a:srgbClr>
              </a:solidFill>
              <a:latin typeface="Century Schoolbook" panose="02040604050505020304" pitchFamily="18" charset="0"/>
            </a:endParaRPr>
          </a:p>
          <a:p>
            <a:endParaRPr lang="en-US" dirty="0">
              <a:solidFill>
                <a:srgbClr val="4472C4">
                  <a:lumMod val="75000"/>
                </a:srgbClr>
              </a:solidFill>
              <a:latin typeface="Century Schoolbook" panose="02040604050505020304" pitchFamily="18" charset="0"/>
            </a:endParaRPr>
          </a:p>
          <a:p>
            <a:endParaRPr lang="en-US" dirty="0" smtClean="0">
              <a:solidFill>
                <a:srgbClr val="4472C4">
                  <a:lumMod val="75000"/>
                </a:srgbClr>
              </a:solidFill>
              <a:latin typeface="Century Schoolbook" panose="02040604050505020304" pitchFamily="18" charset="0"/>
            </a:endParaRPr>
          </a:p>
          <a:p>
            <a:pPr algn="ctr"/>
            <a:r>
              <a:rPr lang="en-US" sz="2800" b="1" i="1" dirty="0" smtClean="0">
                <a:solidFill>
                  <a:srgbClr val="4472C4">
                    <a:lumMod val="50000"/>
                  </a:srgbClr>
                </a:solidFill>
                <a:latin typeface="Century Schoolbook" panose="02040604050505020304" pitchFamily="18" charset="0"/>
              </a:rPr>
              <a:t>What’s Working in the Learning Outcomes Toolbox?</a:t>
            </a:r>
            <a:endParaRPr lang="en-US" i="1" dirty="0" smtClean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9662" y="4213091"/>
            <a:ext cx="2138585" cy="13388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4472C4">
                    <a:lumMod val="50000"/>
                  </a:srgbClr>
                </a:solidFill>
                <a:latin typeface="Century Schoolbook" panose="02040604050505020304" pitchFamily="18" charset="0"/>
              </a:rPr>
              <a:t>Eileen </a:t>
            </a:r>
            <a:r>
              <a:rPr lang="en-US" dirty="0" err="1" smtClean="0">
                <a:solidFill>
                  <a:srgbClr val="4472C4">
                    <a:lumMod val="50000"/>
                  </a:srgbClr>
                </a:solidFill>
                <a:latin typeface="Century Schoolbook" panose="02040604050505020304" pitchFamily="18" charset="0"/>
              </a:rPr>
              <a:t>DeCourcy</a:t>
            </a:r>
            <a:endParaRPr lang="en-US" dirty="0">
              <a:solidFill>
                <a:srgbClr val="4472C4">
                  <a:lumMod val="50000"/>
                </a:srgbClr>
              </a:solidFill>
              <a:latin typeface="Century Schoolbook" panose="020406040505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err="1" smtClean="0">
                <a:solidFill>
                  <a:srgbClr val="4472C4">
                    <a:lumMod val="50000"/>
                  </a:srgbClr>
                </a:solidFill>
                <a:latin typeface="Century Schoolbook" panose="02040604050505020304" pitchFamily="18" charset="0"/>
              </a:rPr>
              <a:t>Leesa</a:t>
            </a:r>
            <a:r>
              <a:rPr lang="en-US" dirty="0" smtClean="0">
                <a:solidFill>
                  <a:srgbClr val="4472C4">
                    <a:lumMod val="50000"/>
                  </a:srgbClr>
                </a:solidFill>
                <a:latin typeface="Century Schoolbook" panose="02040604050505020304" pitchFamily="18" charset="0"/>
              </a:rPr>
              <a:t> </a:t>
            </a:r>
            <a:r>
              <a:rPr lang="en-US" dirty="0" err="1" smtClean="0">
                <a:solidFill>
                  <a:srgbClr val="4472C4">
                    <a:lumMod val="50000"/>
                  </a:srgbClr>
                </a:solidFill>
                <a:latin typeface="Century Schoolbook" panose="02040604050505020304" pitchFamily="18" charset="0"/>
              </a:rPr>
              <a:t>Wheelahan</a:t>
            </a:r>
            <a:endParaRPr lang="en-US" dirty="0">
              <a:solidFill>
                <a:srgbClr val="4472C4">
                  <a:lumMod val="50000"/>
                </a:srgbClr>
              </a:solidFill>
              <a:latin typeface="Century Schoolbook" panose="020406040505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4472C4">
                    <a:lumMod val="50000"/>
                  </a:srgbClr>
                </a:solidFill>
                <a:latin typeface="Century Schoolbook" panose="02040604050505020304" pitchFamily="18" charset="0"/>
              </a:rPr>
              <a:t>Paul </a:t>
            </a:r>
            <a:r>
              <a:rPr lang="en-US" dirty="0" err="1" smtClean="0">
                <a:solidFill>
                  <a:srgbClr val="4472C4">
                    <a:lumMod val="50000"/>
                  </a:srgbClr>
                </a:solidFill>
                <a:latin typeface="Century Schoolbook" panose="02040604050505020304" pitchFamily="18" charset="0"/>
              </a:rPr>
              <a:t>Stenton</a:t>
            </a:r>
            <a:r>
              <a:rPr lang="en-US" dirty="0" smtClean="0">
                <a:solidFill>
                  <a:srgbClr val="4472C4">
                    <a:lumMod val="50000"/>
                  </a:srgbClr>
                </a:solidFill>
                <a:latin typeface="Century Schoolbook" panose="02040604050505020304" pitchFamily="18" charset="0"/>
              </a:rPr>
              <a:t>	</a:t>
            </a:r>
            <a:endParaRPr lang="en-US" dirty="0">
              <a:solidFill>
                <a:srgbClr val="4472C4">
                  <a:lumMod val="50000"/>
                </a:srgb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30381" y="4211663"/>
            <a:ext cx="2029626" cy="13388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dirty="0" smtClean="0">
                <a:solidFill>
                  <a:srgbClr val="4472C4">
                    <a:lumMod val="50000"/>
                  </a:srgbClr>
                </a:solidFill>
                <a:latin typeface="Century Schoolbook" panose="02040604050505020304" pitchFamily="18" charset="0"/>
              </a:rPr>
              <a:t>Peter Wolf</a:t>
            </a:r>
          </a:p>
          <a:p>
            <a:pPr algn="r">
              <a:lnSpc>
                <a:spcPct val="150000"/>
              </a:lnSpc>
            </a:pPr>
            <a:r>
              <a:rPr lang="en-US" dirty="0" smtClean="0">
                <a:solidFill>
                  <a:srgbClr val="4472C4">
                    <a:lumMod val="50000"/>
                  </a:srgbClr>
                </a:solidFill>
                <a:latin typeface="Century Schoolbook" panose="02040604050505020304" pitchFamily="18" charset="0"/>
              </a:rPr>
              <a:t>Cindy Hazell</a:t>
            </a:r>
          </a:p>
          <a:p>
            <a:pPr algn="r">
              <a:lnSpc>
                <a:spcPct val="150000"/>
              </a:lnSpc>
            </a:pPr>
            <a:r>
              <a:rPr lang="en-US" dirty="0" smtClean="0">
                <a:solidFill>
                  <a:srgbClr val="4472C4">
                    <a:lumMod val="50000"/>
                  </a:srgbClr>
                </a:solidFill>
                <a:latin typeface="Century Schoolbook" panose="02040604050505020304" pitchFamily="18" charset="0"/>
              </a:rPr>
              <a:t>Ross Finnie</a:t>
            </a:r>
          </a:p>
        </p:txBody>
      </p:sp>
    </p:spTree>
    <p:extLst>
      <p:ext uri="{BB962C8B-B14F-4D97-AF65-F5344CB8AC3E}">
        <p14:creationId xmlns:p14="http://schemas.microsoft.com/office/powerpoint/2010/main" val="2702852929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Apex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Humber Title Slide">
  <a:themeElements>
    <a:clrScheme name="Humber">
      <a:dk1>
        <a:srgbClr val="141313"/>
      </a:dk1>
      <a:lt1>
        <a:srgbClr val="FFFFFE"/>
      </a:lt1>
      <a:dk2>
        <a:srgbClr val="141313"/>
      </a:dk2>
      <a:lt2>
        <a:srgbClr val="EFEEED"/>
      </a:lt2>
      <a:accent1>
        <a:srgbClr val="008EC8"/>
      </a:accent1>
      <a:accent2>
        <a:srgbClr val="AFC828"/>
      </a:accent2>
      <a:accent3>
        <a:srgbClr val="D53958"/>
      </a:accent3>
      <a:accent4>
        <a:srgbClr val="FFE319"/>
      </a:accent4>
      <a:accent5>
        <a:srgbClr val="3C1C66"/>
      </a:accent5>
      <a:accent6>
        <a:srgbClr val="008C99"/>
      </a:accent6>
      <a:hlink>
        <a:srgbClr val="0000FF"/>
      </a:hlink>
      <a:folHlink>
        <a:srgbClr val="EFEEE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Humber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2018</TotalTime>
  <Words>2478</Words>
  <Application>Microsoft Office PowerPoint</Application>
  <PresentationFormat>On-screen Show (4:3)</PresentationFormat>
  <Paragraphs>710</Paragraphs>
  <Slides>63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63</vt:i4>
      </vt:variant>
    </vt:vector>
  </HeadingPairs>
  <TitlesOfParts>
    <vt:vector size="73" baseType="lpstr">
      <vt:lpstr>Office Theme</vt:lpstr>
      <vt:lpstr>Custom Design</vt:lpstr>
      <vt:lpstr>Apex</vt:lpstr>
      <vt:lpstr>1_Office Theme</vt:lpstr>
      <vt:lpstr>2_Office Theme</vt:lpstr>
      <vt:lpstr>Default Design</vt:lpstr>
      <vt:lpstr>3_Office Theme</vt:lpstr>
      <vt:lpstr>Humber Title Slide</vt:lpstr>
      <vt:lpstr>Humber Content Slide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Credit transfer</vt:lpstr>
      <vt:lpstr>Trust is most important</vt:lpstr>
      <vt:lpstr>Institutional principles</vt:lpstr>
      <vt:lpstr>Institutional implications</vt:lpstr>
      <vt:lpstr>Further reading</vt:lpstr>
      <vt:lpstr>PowerPoint Presentation</vt:lpstr>
      <vt:lpstr>PowerPoint Presentation</vt:lpstr>
      <vt:lpstr>What’s working in the Learning Outcomes Toolbox?</vt:lpstr>
      <vt:lpstr>Learning Outcomes, Credit Transfer &amp; Mobility </vt:lpstr>
      <vt:lpstr>Learning Outcomes, Credit Transfer &amp; Mobility</vt:lpstr>
      <vt:lpstr>Learning Outcomes, Credit Transfer &amp; Mobility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Post-Schooling Outcomes of University Graduates:  A Tax Data Linkage Approach</vt:lpstr>
      <vt:lpstr>1998 Cohort –  Social Science Graduates  </vt:lpstr>
      <vt:lpstr> Mean Earnings of 1998 Cohort ($2011) –  Social Science Graduates</vt:lpstr>
      <vt:lpstr> Mean Earnings of 1998 Cohort ($2011) –  Social Science Graduates</vt:lpstr>
      <vt:lpstr> Mean Earnings of 1998 Cohort ($2011) –  Social Science Graduates</vt:lpstr>
      <vt:lpstr> Mean Earnings of 1998 Cohort ($2011) –  Social Science Graduates</vt:lpstr>
      <vt:lpstr> Mean Earnings of Selected Cohorts ($2011) –  Social Science Graduates</vt:lpstr>
      <vt:lpstr>Adding Other Cohorts:  1998 + 2000, 2004, 2008  </vt:lpstr>
      <vt:lpstr> Mean Earnings of 1998 Cohort ($2011) –  Social Science Graduates</vt:lpstr>
      <vt:lpstr>Mean Earnings of Cohorts ($2011)</vt:lpstr>
      <vt:lpstr> Mean Earnings of Selected Cohorts ($2011) –  Social Science Graduates</vt:lpstr>
      <vt:lpstr>Comparing Social and  Humanities Graduates  </vt:lpstr>
      <vt:lpstr> Mean Earnings of Selected Cohorts ($2011)</vt:lpstr>
      <vt:lpstr>The Story: Starting levels vs. increases over time – the importance of a longer-run perspective  </vt:lpstr>
      <vt:lpstr>Comparing Graduates  Across All Faculties  </vt:lpstr>
      <vt:lpstr>Mean Earnings of Selected Cohorts ($2011)</vt:lpstr>
      <vt:lpstr>Mean Earnings of Selected Cohorts ($2011)</vt:lpstr>
      <vt:lpstr>Mean Earnings of Selected Cohorts ($2011)</vt:lpstr>
      <vt:lpstr>Mean Earnings of Selected Cohorts ($2011)</vt:lpstr>
      <vt:lpstr>Mean Earnings of Selected Cohorts ($2011)</vt:lpstr>
      <vt:lpstr>Numerous Stories:  - starting levels   - increases over time  - stability vs. variability  A unique new perspective</vt:lpstr>
      <vt:lpstr>Those Near the Top, in the  Middle, at the Bottom  </vt:lpstr>
      <vt:lpstr>Quintile Means: 1998 Cohort – No Top Quintile</vt:lpstr>
      <vt:lpstr>Post-98?  </vt:lpstr>
      <vt:lpstr>2008 Recession: First Year Earnings ($2011)</vt:lpstr>
      <vt:lpstr>Just a taste…  </vt:lpstr>
      <vt:lpstr>Post-Schooling Outcomes of University Graduates:  A Tax Data Linkage Approach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</dc:creator>
  <cp:lastModifiedBy>Snowdon, Mike</cp:lastModifiedBy>
  <cp:revision>36</cp:revision>
  <cp:lastPrinted>2014-10-09T17:59:00Z</cp:lastPrinted>
  <dcterms:created xsi:type="dcterms:W3CDTF">2014-09-24T12:06:41Z</dcterms:created>
  <dcterms:modified xsi:type="dcterms:W3CDTF">2014-10-16T10:54:37Z</dcterms:modified>
</cp:coreProperties>
</file>