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Montserrat"/>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84BD08-EEA2-428B-B7F6-EB6B9CEACD13}">
  <a:tblStyle styleId="{2A84BD08-EEA2-428B-B7F6-EB6B9CEACD1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2910BF9-F620-4420-BC89-A7962E0C17FA}"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ato-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53bdcc7c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53bdcc7c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Char char="●"/>
            </a:pPr>
            <a:r>
              <a:rPr lang="en" sz="1600">
                <a:solidFill>
                  <a:srgbClr val="434343"/>
                </a:solidFill>
              </a:rPr>
              <a:t>[</a:t>
            </a:r>
            <a:r>
              <a:rPr lang="en" sz="1600">
                <a:solidFill>
                  <a:srgbClr val="434343"/>
                </a:solidFill>
              </a:rPr>
              <a:t>Thank Matt and Norah for their presentation]</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[Briefly introduce yourself and BHER] </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With the context that Matt provided on the different types of WIL and Norah’s framework on quality assurance, I wanted to focus my comments today on 3 things: </a:t>
            </a:r>
            <a:endParaRPr sz="1600">
              <a:solidFill>
                <a:srgbClr val="434343"/>
              </a:solidFill>
            </a:endParaRPr>
          </a:p>
          <a:p>
            <a:pPr indent="-330200" lvl="2" marL="1371600" rtl="0" algn="l">
              <a:spcBef>
                <a:spcPts val="0"/>
              </a:spcBef>
              <a:spcAft>
                <a:spcPts val="0"/>
              </a:spcAft>
              <a:buClr>
                <a:srgbClr val="434343"/>
              </a:buClr>
              <a:buSzPts val="1600"/>
              <a:buAutoNum type="romanLcPeriod"/>
            </a:pPr>
            <a:r>
              <a:rPr lang="en" sz="1600">
                <a:solidFill>
                  <a:srgbClr val="434343"/>
                </a:solidFill>
              </a:rPr>
              <a:t>Recent WIL data from the National Graduate Survey; </a:t>
            </a:r>
            <a:endParaRPr sz="1600">
              <a:solidFill>
                <a:srgbClr val="434343"/>
              </a:solidFill>
            </a:endParaRPr>
          </a:p>
          <a:p>
            <a:pPr indent="-330200" lvl="2" marL="1371600" rtl="0" algn="l">
              <a:spcBef>
                <a:spcPts val="0"/>
              </a:spcBef>
              <a:spcAft>
                <a:spcPts val="0"/>
              </a:spcAft>
              <a:buClr>
                <a:srgbClr val="434343"/>
              </a:buClr>
              <a:buSzPts val="1600"/>
              <a:buAutoNum type="romanLcPeriod"/>
            </a:pPr>
            <a:r>
              <a:rPr lang="en" sz="1600">
                <a:solidFill>
                  <a:srgbClr val="434343"/>
                </a:solidFill>
              </a:rPr>
              <a:t>What we’re hearing from employers; and </a:t>
            </a:r>
            <a:endParaRPr sz="1600">
              <a:solidFill>
                <a:srgbClr val="434343"/>
              </a:solidFill>
            </a:endParaRPr>
          </a:p>
          <a:p>
            <a:pPr indent="-330200" lvl="2" marL="1371600" rtl="0" algn="l">
              <a:spcBef>
                <a:spcPts val="0"/>
              </a:spcBef>
              <a:spcAft>
                <a:spcPts val="0"/>
              </a:spcAft>
              <a:buClr>
                <a:srgbClr val="434343"/>
              </a:buClr>
              <a:buSzPts val="1600"/>
              <a:buAutoNum type="romanLcPeriod"/>
            </a:pPr>
            <a:r>
              <a:rPr lang="en" sz="1600">
                <a:solidFill>
                  <a:srgbClr val="434343"/>
                </a:solidFill>
              </a:rPr>
              <a:t>What we’re doing to help.  </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But first, an overarching question. It’s often my answer when people ask “what keeps me up at night”?... and I think it’s relevant to our discussion today: &lt;click&gt;</a:t>
            </a:r>
            <a:endParaRPr sz="1600">
              <a:solidFill>
                <a:srgbClr val="434343"/>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0a93e44b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0a93e44b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“Vast majority”... haven’t done it before. </a:t>
            </a:r>
            <a:endParaRPr sz="1600">
              <a:solidFill>
                <a:schemeClr val="dk1"/>
              </a:solidFill>
            </a:endParaRPr>
          </a:p>
          <a:p>
            <a:pPr indent="0" lvl="0" marL="0" rtl="0" algn="l">
              <a:spcBef>
                <a:spcPts val="0"/>
              </a:spcBef>
              <a:spcAft>
                <a:spcPts val="0"/>
              </a:spcAft>
              <a:buNone/>
            </a:pPr>
            <a:r>
              <a:rPr lang="en" sz="1600">
                <a:solidFill>
                  <a:schemeClr val="dk1"/>
                </a:solidFill>
              </a:rPr>
              <a:t>We’re in the End Zone celebrating… and they’re not even on the field yet.</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So we’re working down at the “slow takeoff” part of this curve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Hardest thing is to get from zero to something. Vs getting from something crappy to something incredible.</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200">
              <a:solidFill>
                <a:srgbClr val="595959"/>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0a93e44b7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0a93e44b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800"/>
              </a:spcBef>
              <a:spcAft>
                <a:spcPts val="0"/>
              </a:spcAft>
              <a:buSzPts val="1600"/>
              <a:buChar char="●"/>
            </a:pPr>
            <a:r>
              <a:rPr lang="en" sz="1600">
                <a:solidFill>
                  <a:srgbClr val="222222"/>
                </a:solidFill>
                <a:highlight>
                  <a:schemeClr val="lt1"/>
                </a:highlight>
              </a:rPr>
              <a:t>We spoke to 175 apprenticeship stakeholders in various sectors across the country</a:t>
            </a:r>
            <a:endParaRPr sz="1600">
              <a:solidFill>
                <a:srgbClr val="222222"/>
              </a:solidFill>
              <a:highlight>
                <a:schemeClr val="lt1"/>
              </a:highlight>
            </a:endParaRPr>
          </a:p>
          <a:p>
            <a:pPr indent="-330200" lvl="0" marL="457200" rtl="0" algn="l">
              <a:lnSpc>
                <a:spcPct val="115000"/>
              </a:lnSpc>
              <a:spcBef>
                <a:spcPts val="0"/>
              </a:spcBef>
              <a:spcAft>
                <a:spcPts val="0"/>
              </a:spcAft>
              <a:buClr>
                <a:srgbClr val="222222"/>
              </a:buClr>
              <a:buSzPts val="1600"/>
              <a:buChar char="●"/>
            </a:pPr>
            <a:r>
              <a:rPr lang="en" sz="1600">
                <a:solidFill>
                  <a:srgbClr val="35393B"/>
                </a:solidFill>
                <a:highlight>
                  <a:srgbClr val="FFFFFF"/>
                </a:highlight>
              </a:rPr>
              <a:t>Tradespeople identified a number of core 21st-century digital skills that are needed to adapt to the future of the trades. These skills require knowledge of digital tools, specific technical knowledge, and...wait for it...social/emotional skills (communication again), which evolve over a person’s lifespan.</a:t>
            </a:r>
            <a:endParaRPr sz="1600">
              <a:solidFill>
                <a:srgbClr val="35393B"/>
              </a:solidFill>
              <a:highlight>
                <a:srgbClr val="FFFFFF"/>
              </a:highlight>
            </a:endParaRPr>
          </a:p>
          <a:p>
            <a:pPr indent="-330200" lvl="0" marL="457200" rtl="0" algn="l">
              <a:lnSpc>
                <a:spcPct val="115000"/>
              </a:lnSpc>
              <a:spcBef>
                <a:spcPts val="0"/>
              </a:spcBef>
              <a:spcAft>
                <a:spcPts val="0"/>
              </a:spcAft>
              <a:buClr>
                <a:srgbClr val="35393B"/>
              </a:buClr>
              <a:buSzPts val="1600"/>
              <a:buChar char="●"/>
            </a:pPr>
            <a:r>
              <a:rPr lang="en" sz="1600">
                <a:solidFill>
                  <a:srgbClr val="35393B"/>
                </a:solidFill>
                <a:highlight>
                  <a:srgbClr val="FFFFFF"/>
                </a:highlight>
              </a:rPr>
              <a:t>In other words, tradespeople will need a range of new skills to keep pace with the future of work and to thrive in digitally connected workplaces.</a:t>
            </a:r>
            <a:endParaRPr sz="1600">
              <a:solidFill>
                <a:srgbClr val="35393B"/>
              </a:solidFill>
              <a:highlight>
                <a:srgbClr val="FFFFFF"/>
              </a:highlight>
            </a:endParaRPr>
          </a:p>
          <a:p>
            <a:pPr indent="-330200" lvl="0" marL="457200" rtl="0" algn="l">
              <a:lnSpc>
                <a:spcPct val="115000"/>
              </a:lnSpc>
              <a:spcBef>
                <a:spcPts val="0"/>
              </a:spcBef>
              <a:spcAft>
                <a:spcPts val="0"/>
              </a:spcAft>
              <a:buClr>
                <a:srgbClr val="222222"/>
              </a:buClr>
              <a:buSzPts val="1600"/>
              <a:buChar char="●"/>
            </a:pPr>
            <a:r>
              <a:rPr lang="en" sz="1600">
                <a:solidFill>
                  <a:srgbClr val="222222"/>
                </a:solidFill>
                <a:highlight>
                  <a:schemeClr val="lt1"/>
                </a:highlight>
              </a:rPr>
              <a:t>Apprenticeships = Deluxe WIL. But no doubt we’ll see variations on the same themes across the different types of WIL.</a:t>
            </a:r>
            <a:endParaRPr sz="1600">
              <a:solidFill>
                <a:srgbClr val="222222"/>
              </a:solidFill>
              <a:highlight>
                <a:schemeClr val="lt1"/>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c0c2e728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c0c2e728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90000"/>
              </a:lnSpc>
              <a:spcBef>
                <a:spcPts val="1000"/>
              </a:spcBef>
              <a:spcAft>
                <a:spcPts val="0"/>
              </a:spcAft>
              <a:buSzPts val="1300"/>
              <a:buChar char="●"/>
            </a:pPr>
            <a:r>
              <a:rPr lang="en" sz="1300"/>
              <a:t>G</a:t>
            </a:r>
            <a:r>
              <a:rPr lang="en" sz="1300"/>
              <a:t>etting to 100% WIL:</a:t>
            </a:r>
            <a:endParaRPr sz="1300"/>
          </a:p>
          <a:p>
            <a:pPr indent="-311150" lvl="1" marL="914400" rtl="0" algn="l">
              <a:lnSpc>
                <a:spcPct val="90000"/>
              </a:lnSpc>
              <a:spcBef>
                <a:spcPts val="0"/>
              </a:spcBef>
              <a:spcAft>
                <a:spcPts val="0"/>
              </a:spcAft>
              <a:buSzPts val="1300"/>
              <a:buChar char="○"/>
            </a:pPr>
            <a:r>
              <a:rPr lang="en" sz="1300"/>
              <a:t>Finding funding opportunities; and </a:t>
            </a:r>
            <a:endParaRPr sz="1300"/>
          </a:p>
          <a:p>
            <a:pPr indent="-311150" lvl="1" marL="914400" rtl="0" algn="l">
              <a:lnSpc>
                <a:spcPct val="90000"/>
              </a:lnSpc>
              <a:spcBef>
                <a:spcPts val="0"/>
              </a:spcBef>
              <a:spcAft>
                <a:spcPts val="0"/>
              </a:spcAft>
              <a:buSzPts val="1300"/>
              <a:buChar char="○"/>
            </a:pPr>
            <a:r>
              <a:rPr lang="en" sz="1300"/>
              <a:t>Creating various tools and resources </a:t>
            </a:r>
            <a:endParaRPr sz="1300"/>
          </a:p>
          <a:p>
            <a:pPr indent="-311150" lvl="0" marL="457200" rtl="0" algn="l">
              <a:lnSpc>
                <a:spcPct val="90000"/>
              </a:lnSpc>
              <a:spcBef>
                <a:spcPts val="0"/>
              </a:spcBef>
              <a:spcAft>
                <a:spcPts val="0"/>
              </a:spcAft>
              <a:buSzPts val="1300"/>
              <a:buChar char="●"/>
            </a:pPr>
            <a:r>
              <a:rPr lang="en" sz="1300"/>
              <a:t>On the first theme, this consolidated and centralized place for funding opportunities is a key deliverable that we’re working on at BHER (so more to come on this!)</a:t>
            </a:r>
            <a:endParaRPr i="1"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c0c2e728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c0c2e728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0a93e44b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a0a93e44b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Char char="●"/>
            </a:pPr>
            <a:r>
              <a:rPr lang="en" sz="1600">
                <a:solidFill>
                  <a:srgbClr val="434343"/>
                </a:solidFill>
              </a:rPr>
              <a:t>We work way longer than we’re in school but think that what we get in school should set us up for our whole career</a:t>
            </a:r>
            <a:endParaRPr sz="1600">
              <a:solidFill>
                <a:srgbClr val="434343"/>
              </a:solidFill>
            </a:endParaRPr>
          </a:p>
          <a:p>
            <a:pPr indent="-330200" lvl="0" marL="457200" rtl="0" algn="l">
              <a:spcBef>
                <a:spcPts val="0"/>
              </a:spcBef>
              <a:spcAft>
                <a:spcPts val="0"/>
              </a:spcAft>
              <a:buClr>
                <a:srgbClr val="434343"/>
              </a:buClr>
              <a:buSzPts val="1600"/>
              <a:buChar char="●"/>
            </a:pPr>
            <a:r>
              <a:rPr b="1" lang="en" sz="1600">
                <a:solidFill>
                  <a:srgbClr val="434343"/>
                </a:solidFill>
              </a:rPr>
              <a:t>One way to short circuit this thinking is by starting work while we’re still *in* school. </a:t>
            </a:r>
            <a:endParaRPr b="1"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Learner pathways are no longer linear… </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This is a message that is familiar to most of you listening today. (the </a:t>
            </a:r>
            <a:r>
              <a:rPr b="1" lang="en" sz="1600">
                <a:solidFill>
                  <a:srgbClr val="434343"/>
                </a:solidFill>
              </a:rPr>
              <a:t>educators</a:t>
            </a:r>
            <a:r>
              <a:rPr lang="en" sz="1600">
                <a:solidFill>
                  <a:srgbClr val="434343"/>
                </a:solidFill>
              </a:rPr>
              <a:t>) </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Message for </a:t>
            </a:r>
            <a:r>
              <a:rPr b="1" lang="en" sz="1600">
                <a:solidFill>
                  <a:srgbClr val="434343"/>
                </a:solidFill>
              </a:rPr>
              <a:t>employers</a:t>
            </a:r>
            <a:r>
              <a:rPr lang="en" sz="1600">
                <a:solidFill>
                  <a:srgbClr val="434343"/>
                </a:solidFill>
              </a:rPr>
              <a:t>: They have to short circuit their thinking as well. (i.e. take on people while they’re still learning)... can’t expect fully developed workers on day 1 </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But what about learners?... well, and this may be hard to hear but part of the problem is that... &lt;click&gt; </a:t>
            </a:r>
            <a:endParaRPr sz="1600">
              <a:solidFill>
                <a:srgbClr val="434343"/>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0a93e44b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a0a93e44b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Char char="●"/>
            </a:pPr>
            <a:r>
              <a:rPr lang="en" sz="1600">
                <a:solidFill>
                  <a:srgbClr val="434343"/>
                </a:solidFill>
              </a:rPr>
              <a:t>T</a:t>
            </a:r>
            <a:r>
              <a:rPr lang="en" sz="1600">
                <a:solidFill>
                  <a:srgbClr val="434343"/>
                </a:solidFill>
              </a:rPr>
              <a:t>radition credentials aren’t as helpful as they’ve been in the past</a:t>
            </a:r>
            <a:endParaRPr sz="1600">
              <a:solidFill>
                <a:srgbClr val="434343"/>
              </a:solidFill>
            </a:endParaRPr>
          </a:p>
          <a:p>
            <a:pPr indent="-330200" lvl="0" marL="457200" rtl="0" algn="l">
              <a:spcBef>
                <a:spcPts val="0"/>
              </a:spcBef>
              <a:spcAft>
                <a:spcPts val="0"/>
              </a:spcAft>
              <a:buClr>
                <a:srgbClr val="595959"/>
              </a:buClr>
              <a:buSzPts val="1600"/>
              <a:buChar char="●"/>
            </a:pPr>
            <a:r>
              <a:rPr lang="en" sz="1600">
                <a:solidFill>
                  <a:srgbClr val="595959"/>
                </a:solidFill>
              </a:rPr>
              <a:t>Increasingly, credentials are an insufficient proxy for skills and competencies (hard to hear, maybe… but it’s what employers are telling us (think history + coding...))</a:t>
            </a:r>
            <a:endParaRPr sz="1600">
              <a:solidFill>
                <a:srgbClr val="595959"/>
              </a:solidFill>
            </a:endParaRPr>
          </a:p>
          <a:p>
            <a:pPr indent="-330200" lvl="0" marL="457200" rtl="0" algn="l">
              <a:spcBef>
                <a:spcPts val="0"/>
              </a:spcBef>
              <a:spcAft>
                <a:spcPts val="0"/>
              </a:spcAft>
              <a:buClr>
                <a:srgbClr val="595959"/>
              </a:buClr>
              <a:buSzPts val="1600"/>
              <a:buChar char="●"/>
            </a:pPr>
            <a:r>
              <a:rPr lang="en" sz="1600">
                <a:solidFill>
                  <a:srgbClr val="595959"/>
                </a:solidFill>
              </a:rPr>
              <a:t>BUT obviously we’re not ready for (and it’s probably not a good idea) to go to the other extreme, which is to get rid of them all together.. (but cool, Shopify if you want…)</a:t>
            </a:r>
            <a:endParaRPr sz="1600">
              <a:solidFill>
                <a:srgbClr val="595959"/>
              </a:solidFill>
            </a:endParaRPr>
          </a:p>
          <a:p>
            <a:pPr indent="-330200" lvl="0" marL="457200" rtl="0" algn="l">
              <a:spcBef>
                <a:spcPts val="0"/>
              </a:spcBef>
              <a:spcAft>
                <a:spcPts val="0"/>
              </a:spcAft>
              <a:buClr>
                <a:srgbClr val="595959"/>
              </a:buClr>
              <a:buSzPts val="1600"/>
              <a:buChar char="●"/>
            </a:pPr>
            <a:r>
              <a:rPr lang="en" sz="1600">
                <a:solidFill>
                  <a:srgbClr val="595959"/>
                </a:solidFill>
              </a:rPr>
              <a:t>SO? Solution for both challenges (short circuiting expectations and crappy proxies for skills/competencies)?</a:t>
            </a:r>
            <a:endParaRPr sz="1600">
              <a:solidFill>
                <a:srgbClr val="595959"/>
              </a:solidFill>
            </a:endParaRPr>
          </a:p>
          <a:p>
            <a:pPr indent="-330200" lvl="0" marL="457200" rtl="0" algn="l">
              <a:spcBef>
                <a:spcPts val="0"/>
              </a:spcBef>
              <a:spcAft>
                <a:spcPts val="0"/>
              </a:spcAft>
              <a:buClr>
                <a:srgbClr val="595959"/>
              </a:buClr>
              <a:buSzPts val="1600"/>
              <a:buChar char="●"/>
            </a:pPr>
            <a:r>
              <a:rPr lang="en" sz="1600">
                <a:solidFill>
                  <a:srgbClr val="595959"/>
                </a:solidFill>
              </a:rPr>
              <a:t>WIL!</a:t>
            </a:r>
            <a:endParaRPr sz="1600">
              <a:solidFill>
                <a:srgbClr val="595959"/>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c0c2e728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c0c2e728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34343"/>
              </a:buClr>
              <a:buSzPts val="1600"/>
              <a:buChar char="●"/>
            </a:pPr>
            <a:r>
              <a:t/>
            </a:r>
            <a:endParaRPr sz="1600">
              <a:solidFill>
                <a:srgbClr val="434343"/>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0a93e44b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0a93e44b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Char char="●"/>
            </a:pPr>
            <a:r>
              <a:rPr lang="en" sz="1600">
                <a:solidFill>
                  <a:srgbClr val="434343"/>
                </a:solidFill>
              </a:rPr>
              <a:t>So where are we now? Data on 2015 post-secondary graduates</a:t>
            </a:r>
            <a:endParaRPr sz="1600">
              <a:solidFill>
                <a:srgbClr val="434343"/>
              </a:solidFill>
            </a:endParaRPr>
          </a:p>
          <a:p>
            <a:pPr indent="-330200" lvl="0" marL="457200" rtl="0" algn="l">
              <a:lnSpc>
                <a:spcPct val="115000"/>
              </a:lnSpc>
              <a:spcBef>
                <a:spcPts val="0"/>
              </a:spcBef>
              <a:spcAft>
                <a:spcPts val="0"/>
              </a:spcAft>
              <a:buClr>
                <a:srgbClr val="434343"/>
              </a:buClr>
              <a:buSzPts val="1600"/>
              <a:buChar char="●"/>
            </a:pPr>
            <a:r>
              <a:rPr b="1" lang="en" sz="1800">
                <a:solidFill>
                  <a:srgbClr val="222222"/>
                </a:solidFill>
                <a:highlight>
                  <a:srgbClr val="FFFF00"/>
                </a:highlight>
                <a:latin typeface="Montserrat"/>
                <a:ea typeface="Montserrat"/>
                <a:cs typeface="Montserrat"/>
                <a:sym typeface="Montserrat"/>
              </a:rPr>
              <a:t>50% of all 2015 graduates participated in WIL:</a:t>
            </a:r>
            <a:r>
              <a:rPr lang="en" sz="1800">
                <a:solidFill>
                  <a:srgbClr val="222222"/>
                </a:solidFill>
                <a:highlight>
                  <a:srgbClr val="FFFF00"/>
                </a:highlight>
                <a:latin typeface="Montserrat"/>
                <a:ea typeface="Montserrat"/>
                <a:cs typeface="Montserrat"/>
                <a:sym typeface="Montserrat"/>
              </a:rPr>
              <a:t>  </a:t>
            </a:r>
            <a:r>
              <a:rPr b="1" lang="en" sz="1800">
                <a:solidFill>
                  <a:srgbClr val="222222"/>
                </a:solidFill>
                <a:highlight>
                  <a:srgbClr val="FFFF00"/>
                </a:highlight>
                <a:latin typeface="Montserrat"/>
                <a:ea typeface="Montserrat"/>
                <a:cs typeface="Montserrat"/>
                <a:sym typeface="Montserrat"/>
              </a:rPr>
              <a:t>61%</a:t>
            </a:r>
            <a:r>
              <a:rPr lang="en" sz="1800">
                <a:solidFill>
                  <a:srgbClr val="222222"/>
                </a:solidFill>
                <a:highlight>
                  <a:srgbClr val="FFFF00"/>
                </a:highlight>
                <a:latin typeface="Montserrat"/>
                <a:ea typeface="Montserrat"/>
                <a:cs typeface="Montserrat"/>
                <a:sym typeface="Montserrat"/>
              </a:rPr>
              <a:t> of the college graduates, </a:t>
            </a:r>
            <a:r>
              <a:rPr b="1" lang="en" sz="1800">
                <a:solidFill>
                  <a:srgbClr val="222222"/>
                </a:solidFill>
                <a:highlight>
                  <a:srgbClr val="FFFF00"/>
                </a:highlight>
                <a:latin typeface="Montserrat"/>
                <a:ea typeface="Montserrat"/>
                <a:cs typeface="Montserrat"/>
                <a:sym typeface="Montserrat"/>
              </a:rPr>
              <a:t>48%</a:t>
            </a:r>
            <a:r>
              <a:rPr lang="en" sz="1800">
                <a:solidFill>
                  <a:srgbClr val="222222"/>
                </a:solidFill>
                <a:highlight>
                  <a:srgbClr val="FFFF00"/>
                </a:highlight>
                <a:latin typeface="Montserrat"/>
                <a:ea typeface="Montserrat"/>
                <a:cs typeface="Montserrat"/>
                <a:sym typeface="Montserrat"/>
              </a:rPr>
              <a:t> of the bachelor’s graduates </a:t>
            </a:r>
            <a:endParaRPr sz="1600">
              <a:solidFill>
                <a:srgbClr val="434343"/>
              </a:solidFill>
              <a:highlight>
                <a:srgbClr val="FFFF00"/>
              </a:highlight>
            </a:endParaRPr>
          </a:p>
          <a:p>
            <a:pPr indent="-330200" lvl="0" marL="457200" rtl="0" algn="l">
              <a:spcBef>
                <a:spcPts val="0"/>
              </a:spcBef>
              <a:spcAft>
                <a:spcPts val="0"/>
              </a:spcAft>
              <a:buClr>
                <a:srgbClr val="434343"/>
              </a:buClr>
              <a:buSzPts val="1600"/>
              <a:buChar char="●"/>
            </a:pPr>
            <a:r>
              <a:rPr lang="en" sz="1600">
                <a:solidFill>
                  <a:srgbClr val="434343"/>
                </a:solidFill>
              </a:rPr>
              <a:t>**These data *exclude* graduates who pursued further education between graduation and the time of the interview.</a:t>
            </a:r>
            <a:endParaRPr sz="16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College includes college or other non-university certificates, college or other non-university diplomas, collège d'enseignement général et professionnel (CEGEP) certificates, and CEGEP diplomas.</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Bachelor's includes bachelor's degrees (excluding degrees in law, medicine, dentistry, veterinary medicine, optometry, and pharmacy), university certificates below bachelor's degrees, and university diplomas below bachelor's degrees.</a:t>
            </a:r>
            <a:endParaRPr sz="1400">
              <a:solidFill>
                <a:srgbClr val="434343"/>
              </a:solidFill>
            </a:endParaRPr>
          </a:p>
          <a:p>
            <a:pPr indent="0" lvl="0" marL="0" rtl="0" algn="l">
              <a:lnSpc>
                <a:spcPct val="115000"/>
              </a:lnSpc>
              <a:spcBef>
                <a:spcPts val="0"/>
              </a:spcBef>
              <a:spcAft>
                <a:spcPts val="0"/>
              </a:spcAft>
              <a:buNone/>
            </a:pPr>
            <a:r>
              <a:t/>
            </a:r>
            <a:endParaRPr sz="1200">
              <a:solidFill>
                <a:srgbClr val="595959"/>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rgbClr val="595959"/>
              </a:solidFill>
            </a:endParaRPr>
          </a:p>
          <a:p>
            <a:pPr indent="0" lvl="0" marL="0" rtl="0" algn="l">
              <a:lnSpc>
                <a:spcPct val="90000"/>
              </a:lnSpc>
              <a:spcBef>
                <a:spcPts val="1000"/>
              </a:spcBef>
              <a:spcAft>
                <a:spcPts val="0"/>
              </a:spcAft>
              <a:buNone/>
            </a:pPr>
            <a:r>
              <a:t/>
            </a:r>
            <a:endParaRPr sz="1200">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0a93e44b7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0a93e44b7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222222"/>
              </a:buClr>
              <a:buSzPts val="1600"/>
              <a:buChar char="●"/>
            </a:pPr>
            <a:r>
              <a:rPr lang="en" sz="1600">
                <a:solidFill>
                  <a:srgbClr val="222222"/>
                </a:solidFill>
                <a:highlight>
                  <a:schemeClr val="lt1"/>
                </a:highlight>
              </a:rPr>
              <a:t>In focus groups organized per sector conducted recently by BHER and the Conference Board of Canada the following key insights have emerged in conversations with employers from different sectors across the country, employers ranked the following benefits of WIL in order of value from their perspective</a:t>
            </a:r>
            <a:endParaRPr sz="1600">
              <a:solidFill>
                <a:srgbClr val="222222"/>
              </a:solidFill>
              <a:highlight>
                <a:schemeClr val="lt1"/>
              </a:highlight>
            </a:endParaRPr>
          </a:p>
          <a:p>
            <a:pPr indent="-330200" lvl="0" marL="457200" rtl="0" algn="l">
              <a:spcBef>
                <a:spcPts val="0"/>
              </a:spcBef>
              <a:spcAft>
                <a:spcPts val="0"/>
              </a:spcAft>
              <a:buClr>
                <a:srgbClr val="222222"/>
              </a:buClr>
              <a:buSzPts val="1600"/>
              <a:buChar char="●"/>
            </a:pPr>
            <a:r>
              <a:rPr lang="en" sz="1600">
                <a:solidFill>
                  <a:srgbClr val="222222"/>
                </a:solidFill>
                <a:highlight>
                  <a:schemeClr val="lt1"/>
                </a:highlight>
              </a:rPr>
              <a:t>Understanding these perceived benefits of WIL from the perspective of employers help frame what employers are looking for in students and recent graduates and how PSIs and employers can work collaboratively to strengthen and adapt WIL programming across Canada</a:t>
            </a:r>
            <a:endParaRPr sz="1800">
              <a:solidFill>
                <a:srgbClr val="595959"/>
              </a:solidFill>
            </a:endParaRPr>
          </a:p>
          <a:p>
            <a:pPr indent="0" lvl="0" marL="0" rtl="0" algn="l">
              <a:lnSpc>
                <a:spcPct val="90000"/>
              </a:lnSpc>
              <a:spcBef>
                <a:spcPts val="1000"/>
              </a:spcBef>
              <a:spcAft>
                <a:spcPts val="0"/>
              </a:spcAft>
              <a:buNone/>
            </a:pPr>
            <a:r>
              <a:t/>
            </a:r>
            <a:endParaRPr sz="12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c0c2e728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c0c2e728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6550" lvl="0" marL="457200" rtl="0" algn="l">
              <a:lnSpc>
                <a:spcPct val="90000"/>
              </a:lnSpc>
              <a:spcBef>
                <a:spcPts val="100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E</a:t>
            </a:r>
            <a:r>
              <a:rPr lang="en" sz="1700">
                <a:solidFill>
                  <a:schemeClr val="dk1"/>
                </a:solidFill>
              </a:rPr>
              <a:t>mployers want students to have more than technical skills</a:t>
            </a:r>
            <a:endParaRPr sz="1700">
              <a:solidFill>
                <a:schemeClr val="dk1"/>
              </a:solidFill>
            </a:endParaRPr>
          </a:p>
          <a:p>
            <a:pPr indent="-336550" lvl="0" marL="457200" rtl="0" algn="l">
              <a:lnSpc>
                <a:spcPct val="90000"/>
              </a:lnSpc>
              <a:spcBef>
                <a:spcPts val="0"/>
              </a:spcBef>
              <a:spcAft>
                <a:spcPts val="0"/>
              </a:spcAft>
              <a:buClr>
                <a:schemeClr val="dk1"/>
              </a:buClr>
              <a:buSzPts val="1700"/>
              <a:buChar char="●"/>
            </a:pPr>
            <a:r>
              <a:rPr lang="en" sz="1700">
                <a:solidFill>
                  <a:schemeClr val="dk1"/>
                </a:solidFill>
              </a:rPr>
              <a:t>These includes communication and critical thinking skills, along with some work experience</a:t>
            </a:r>
            <a:endParaRPr sz="1200"/>
          </a:p>
          <a:p>
            <a:pPr indent="0" lvl="0" marL="0" rtl="0" algn="l">
              <a:lnSpc>
                <a:spcPct val="90000"/>
              </a:lnSpc>
              <a:spcBef>
                <a:spcPts val="1000"/>
              </a:spcBef>
              <a:spcAft>
                <a:spcPts val="0"/>
              </a:spcAft>
              <a:buNone/>
            </a:pPr>
            <a:r>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a0a93e44b7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a0a93e44b7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0a93e44b7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0a93e44b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34343"/>
              </a:buClr>
              <a:buSzPts val="1600"/>
              <a:buChar char="●"/>
            </a:pPr>
            <a:r>
              <a:rPr lang="en" sz="1600">
                <a:solidFill>
                  <a:srgbClr val="434343"/>
                </a:solidFill>
                <a:highlight>
                  <a:srgbClr val="FFFFFF"/>
                </a:highlight>
              </a:rPr>
              <a:t>So there you go. We all agree WIL is awesome. </a:t>
            </a:r>
            <a:endParaRPr sz="1600">
              <a:solidFill>
                <a:srgbClr val="434343"/>
              </a:solidFill>
              <a:highlight>
                <a:srgbClr val="FFFFFF"/>
              </a:highlight>
            </a:endParaRPr>
          </a:p>
          <a:p>
            <a:pPr indent="-330200" lvl="0" marL="457200" rtl="0" algn="l">
              <a:lnSpc>
                <a:spcPct val="115000"/>
              </a:lnSpc>
              <a:spcBef>
                <a:spcPts val="0"/>
              </a:spcBef>
              <a:spcAft>
                <a:spcPts val="0"/>
              </a:spcAft>
              <a:buClr>
                <a:srgbClr val="434343"/>
              </a:buClr>
              <a:buSzPts val="1600"/>
              <a:buChar char="●"/>
            </a:pPr>
            <a:r>
              <a:rPr lang="en" sz="1600">
                <a:solidFill>
                  <a:srgbClr val="434343"/>
                </a:solidFill>
                <a:highlight>
                  <a:srgbClr val="FFFFFF"/>
                </a:highlight>
              </a:rPr>
              <a:t>But that’s only a start…</a:t>
            </a:r>
            <a:endParaRPr sz="1600">
              <a:solidFill>
                <a:srgbClr val="434343"/>
              </a:solidFill>
              <a:highlight>
                <a:srgbClr val="FFFFFF"/>
              </a:highlight>
            </a:endParaRPr>
          </a:p>
          <a:p>
            <a:pPr indent="-330200" lvl="0" marL="457200" rtl="0" algn="l">
              <a:lnSpc>
                <a:spcPct val="115000"/>
              </a:lnSpc>
              <a:spcBef>
                <a:spcPts val="0"/>
              </a:spcBef>
              <a:spcAft>
                <a:spcPts val="0"/>
              </a:spcAft>
              <a:buClr>
                <a:srgbClr val="434343"/>
              </a:buClr>
              <a:buSzPts val="1600"/>
              <a:buChar char="●"/>
            </a:pPr>
            <a:r>
              <a:rPr lang="en" sz="1600">
                <a:solidFill>
                  <a:srgbClr val="434343"/>
                </a:solidFill>
                <a:highlight>
                  <a:srgbClr val="FFFFFF"/>
                </a:highlight>
              </a:rPr>
              <a:t>I’m actually done making the case for it. We’re on to the hard part now.</a:t>
            </a:r>
            <a:endParaRPr sz="1600">
              <a:solidFill>
                <a:srgbClr val="434343"/>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031" y="0"/>
            <a:ext cx="9139940" cy="5143501"/>
          </a:xfrm>
          <a:prstGeom prst="rect">
            <a:avLst/>
          </a:prstGeom>
          <a:noFill/>
          <a:ln>
            <a:noFill/>
          </a:ln>
        </p:spPr>
      </p:pic>
      <p:sp>
        <p:nvSpPr>
          <p:cNvPr id="55" name="Google Shape;55;p13"/>
          <p:cNvSpPr txBox="1"/>
          <p:nvPr>
            <p:ph type="ctrTitle"/>
          </p:nvPr>
        </p:nvSpPr>
        <p:spPr>
          <a:xfrm>
            <a:off x="200425" y="1693050"/>
            <a:ext cx="6303000" cy="113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solidFill>
                  <a:srgbClr val="FFFFFF"/>
                </a:solidFill>
                <a:latin typeface="Montserrat"/>
                <a:ea typeface="Montserrat"/>
                <a:cs typeface="Montserrat"/>
                <a:sym typeface="Montserrat"/>
              </a:rPr>
              <a:t>Developing Adaptable and Resilient Life Long Learners</a:t>
            </a:r>
            <a:endParaRPr sz="3200">
              <a:solidFill>
                <a:srgbClr val="FFFFFF"/>
              </a:solidFill>
              <a:latin typeface="Montserrat"/>
              <a:ea typeface="Montserrat"/>
              <a:cs typeface="Montserrat"/>
              <a:sym typeface="Montserrat"/>
            </a:endParaRPr>
          </a:p>
        </p:txBody>
      </p:sp>
      <p:sp>
        <p:nvSpPr>
          <p:cNvPr id="56" name="Google Shape;56;p13"/>
          <p:cNvSpPr txBox="1"/>
          <p:nvPr>
            <p:ph idx="1" type="subTitle"/>
          </p:nvPr>
        </p:nvSpPr>
        <p:spPr>
          <a:xfrm>
            <a:off x="200425" y="2825250"/>
            <a:ext cx="61005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CB48"/>
                </a:solidFill>
                <a:latin typeface="Lato"/>
                <a:ea typeface="Lato"/>
                <a:cs typeface="Lato"/>
                <a:sym typeface="Lato"/>
              </a:rPr>
              <a:t>Employer Perspectives on Work-Integrated Learning</a:t>
            </a:r>
            <a:endParaRPr b="1" sz="2200">
              <a:solidFill>
                <a:srgbClr val="FFCB48"/>
              </a:solidFill>
              <a:latin typeface="Lato"/>
              <a:ea typeface="Lato"/>
              <a:cs typeface="Lato"/>
              <a:sym typeface="Lato"/>
            </a:endParaRPr>
          </a:p>
        </p:txBody>
      </p:sp>
      <p:pic>
        <p:nvPicPr>
          <p:cNvPr id="57" name="Google Shape;57;p13"/>
          <p:cNvPicPr preferRelativeResize="0"/>
          <p:nvPr/>
        </p:nvPicPr>
        <p:blipFill rotWithShape="1">
          <a:blip r:embed="rId4">
            <a:alphaModFix/>
          </a:blip>
          <a:srcRect b="0" l="70846" r="0" t="0"/>
          <a:stretch/>
        </p:blipFill>
        <p:spPr>
          <a:xfrm>
            <a:off x="6477825" y="0"/>
            <a:ext cx="2715929" cy="5143501"/>
          </a:xfrm>
          <a:prstGeom prst="rect">
            <a:avLst/>
          </a:prstGeom>
          <a:noFill/>
          <a:ln>
            <a:noFill/>
          </a:ln>
        </p:spPr>
      </p:pic>
      <p:sp>
        <p:nvSpPr>
          <p:cNvPr id="58" name="Google Shape;58;p13"/>
          <p:cNvSpPr txBox="1"/>
          <p:nvPr/>
        </p:nvSpPr>
        <p:spPr>
          <a:xfrm>
            <a:off x="282850" y="3978525"/>
            <a:ext cx="6303000" cy="4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Lato"/>
                <a:ea typeface="Lato"/>
                <a:cs typeface="Lato"/>
                <a:sym typeface="Lato"/>
              </a:rPr>
              <a:t>Val Walker, PhD, </a:t>
            </a:r>
            <a:endParaRPr sz="1600">
              <a:solidFill>
                <a:srgbClr val="FFFFFF"/>
              </a:solidFill>
              <a:latin typeface="Lato"/>
              <a:ea typeface="Lato"/>
              <a:cs typeface="Lato"/>
              <a:sym typeface="Lato"/>
            </a:endParaRPr>
          </a:p>
          <a:p>
            <a:pPr indent="0" lvl="0" marL="0" rtl="0" algn="l">
              <a:spcBef>
                <a:spcPts val="0"/>
              </a:spcBef>
              <a:spcAft>
                <a:spcPts val="0"/>
              </a:spcAft>
              <a:buNone/>
            </a:pPr>
            <a:r>
              <a:rPr lang="en" sz="1600">
                <a:solidFill>
                  <a:srgbClr val="FFFFFF"/>
                </a:solidFill>
                <a:latin typeface="Lato"/>
                <a:ea typeface="Lato"/>
                <a:cs typeface="Lato"/>
                <a:sym typeface="Lato"/>
              </a:rPr>
              <a:t>CEO   Business + Higher Education Roundtable (www.bher.ca)</a:t>
            </a:r>
            <a:endParaRPr sz="160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grpSp>
        <p:nvGrpSpPr>
          <p:cNvPr id="126" name="Google Shape;126;p22"/>
          <p:cNvGrpSpPr/>
          <p:nvPr/>
        </p:nvGrpSpPr>
        <p:grpSpPr>
          <a:xfrm>
            <a:off x="1397246" y="631838"/>
            <a:ext cx="6578716" cy="4118275"/>
            <a:chOff x="1233209" y="512613"/>
            <a:chExt cx="6578716" cy="4118275"/>
          </a:xfrm>
        </p:grpSpPr>
        <p:pic>
          <p:nvPicPr>
            <p:cNvPr id="127" name="Google Shape;127;p22"/>
            <p:cNvPicPr preferRelativeResize="0"/>
            <p:nvPr/>
          </p:nvPicPr>
          <p:blipFill>
            <a:blip r:embed="rId3">
              <a:alphaModFix/>
            </a:blip>
            <a:stretch>
              <a:fillRect/>
            </a:stretch>
          </p:blipFill>
          <p:spPr>
            <a:xfrm>
              <a:off x="1233209" y="512613"/>
              <a:ext cx="6578716" cy="4118275"/>
            </a:xfrm>
            <a:prstGeom prst="rect">
              <a:avLst/>
            </a:prstGeom>
            <a:noFill/>
            <a:ln>
              <a:noFill/>
            </a:ln>
          </p:spPr>
        </p:pic>
        <p:sp>
          <p:nvSpPr>
            <p:cNvPr id="128" name="Google Shape;128;p22"/>
            <p:cNvSpPr/>
            <p:nvPr/>
          </p:nvSpPr>
          <p:spPr>
            <a:xfrm>
              <a:off x="5321150" y="692438"/>
              <a:ext cx="1486800" cy="4677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22"/>
          <p:cNvSpPr txBox="1"/>
          <p:nvPr>
            <p:ph idx="4294967295" type="title"/>
          </p:nvPr>
        </p:nvSpPr>
        <p:spPr>
          <a:xfrm>
            <a:off x="4572000" y="4507900"/>
            <a:ext cx="44277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600">
                <a:solidFill>
                  <a:srgbClr val="002A56"/>
                </a:solidFill>
                <a:highlight>
                  <a:schemeClr val="lt1"/>
                </a:highlight>
                <a:latin typeface="Montserrat"/>
                <a:ea typeface="Montserrat"/>
                <a:cs typeface="Montserrat"/>
                <a:sym typeface="Montserrat"/>
              </a:rPr>
              <a:t>...But it won’t be easy.</a:t>
            </a:r>
            <a:endParaRPr b="1" sz="2600">
              <a:solidFill>
                <a:srgbClr val="002A56"/>
              </a:solidFill>
              <a:highlight>
                <a:schemeClr val="lt1"/>
              </a:highlight>
              <a:latin typeface="Montserrat"/>
              <a:ea typeface="Montserrat"/>
              <a:cs typeface="Montserrat"/>
              <a:sym typeface="Montserrat"/>
            </a:endParaRPr>
          </a:p>
        </p:txBody>
      </p:sp>
      <p:sp>
        <p:nvSpPr>
          <p:cNvPr id="130" name="Google Shape;130;p22"/>
          <p:cNvSpPr txBox="1"/>
          <p:nvPr>
            <p:ph idx="4294967295" type="title"/>
          </p:nvPr>
        </p:nvSpPr>
        <p:spPr>
          <a:xfrm>
            <a:off x="307200" y="192025"/>
            <a:ext cx="641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002A56"/>
                </a:solidFill>
                <a:highlight>
                  <a:schemeClr val="lt1"/>
                </a:highlight>
                <a:latin typeface="Montserrat"/>
                <a:ea typeface="Montserrat"/>
                <a:cs typeface="Montserrat"/>
                <a:sym typeface="Montserrat"/>
              </a:rPr>
              <a:t>WIL has grown slowly and steadily...now it’s time to grow it exponentially</a:t>
            </a:r>
            <a:endParaRPr b="1" sz="2600">
              <a:solidFill>
                <a:srgbClr val="002A56"/>
              </a:solidFill>
              <a:highlight>
                <a:schemeClr val="lt1"/>
              </a:highlight>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170975"/>
            <a:ext cx="8520600" cy="71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002A56"/>
                </a:solidFill>
                <a:highlight>
                  <a:schemeClr val="lt1"/>
                </a:highlight>
                <a:latin typeface="Montserrat"/>
                <a:ea typeface="Montserrat"/>
                <a:cs typeface="Montserrat"/>
                <a:sym typeface="Montserrat"/>
              </a:rPr>
              <a:t>For example: Apprenticeships </a:t>
            </a:r>
            <a:endParaRPr/>
          </a:p>
          <a:p>
            <a:pPr indent="0" lvl="0" marL="0" rtl="0" algn="l">
              <a:spcBef>
                <a:spcPts val="0"/>
              </a:spcBef>
              <a:spcAft>
                <a:spcPts val="0"/>
              </a:spcAft>
              <a:buNone/>
            </a:pPr>
            <a:r>
              <a:t/>
            </a:r>
            <a:endParaRPr/>
          </a:p>
        </p:txBody>
      </p:sp>
      <p:sp>
        <p:nvSpPr>
          <p:cNvPr id="136" name="Google Shape;136;p23"/>
          <p:cNvSpPr txBox="1"/>
          <p:nvPr>
            <p:ph idx="1" type="body"/>
          </p:nvPr>
        </p:nvSpPr>
        <p:spPr>
          <a:xfrm>
            <a:off x="226550" y="679075"/>
            <a:ext cx="8405400" cy="4217400"/>
          </a:xfrm>
          <a:prstGeom prst="rect">
            <a:avLst/>
          </a:prstGeom>
        </p:spPr>
        <p:txBody>
          <a:bodyPr anchorCtr="0" anchor="t" bIns="91425" lIns="91425" spcFirstLastPara="1" rIns="91425" wrap="square" tIns="91425">
            <a:noAutofit/>
          </a:bodyPr>
          <a:lstStyle/>
          <a:p>
            <a:pPr indent="0" lvl="0" marL="0" rtl="0" algn="l">
              <a:lnSpc>
                <a:spcPct val="100000"/>
              </a:lnSpc>
              <a:spcBef>
                <a:spcPts val="800"/>
              </a:spcBef>
              <a:spcAft>
                <a:spcPts val="0"/>
              </a:spcAft>
              <a:buNone/>
            </a:pPr>
            <a:r>
              <a:rPr i="1" lang="en" sz="2000">
                <a:solidFill>
                  <a:srgbClr val="222222"/>
                </a:solidFill>
                <a:highlight>
                  <a:srgbClr val="FFFFFF"/>
                </a:highlight>
                <a:latin typeface="Lato"/>
                <a:ea typeface="Lato"/>
                <a:cs typeface="Lato"/>
                <a:sym typeface="Lato"/>
              </a:rPr>
              <a:t>It’s not as simple as saying we need more apprentices, more skilled tradespeople to fill labour market needs: </a:t>
            </a:r>
            <a:endParaRPr i="1" sz="2000">
              <a:solidFill>
                <a:srgbClr val="222222"/>
              </a:solidFill>
              <a:highlight>
                <a:srgbClr val="FFFFFF"/>
              </a:highlight>
              <a:latin typeface="Lato"/>
              <a:ea typeface="Lato"/>
              <a:cs typeface="Lato"/>
              <a:sym typeface="Lato"/>
            </a:endParaRPr>
          </a:p>
          <a:p>
            <a:pPr indent="-355600" lvl="0" marL="596900" rtl="0" algn="l">
              <a:lnSpc>
                <a:spcPct val="100000"/>
              </a:lnSpc>
              <a:spcBef>
                <a:spcPts val="1000"/>
              </a:spcBef>
              <a:spcAft>
                <a:spcPts val="0"/>
              </a:spcAft>
              <a:buClr>
                <a:srgbClr val="222222"/>
              </a:buClr>
              <a:buSzPts val="2000"/>
              <a:buChar char="●"/>
            </a:pPr>
            <a:r>
              <a:rPr lang="en" sz="2000">
                <a:solidFill>
                  <a:srgbClr val="222222"/>
                </a:solidFill>
                <a:highlight>
                  <a:srgbClr val="FFFFFF"/>
                </a:highlight>
                <a:latin typeface="Lato"/>
                <a:ea typeface="Lato"/>
                <a:cs typeface="Lato"/>
                <a:sym typeface="Lato"/>
              </a:rPr>
              <a:t>Following a national consultation, we found a profound generational divide, particularly in terms of </a:t>
            </a:r>
            <a:r>
              <a:rPr b="1" i="1" lang="en" sz="2000">
                <a:solidFill>
                  <a:srgbClr val="222222"/>
                </a:solidFill>
                <a:highlight>
                  <a:srgbClr val="FFFFFF"/>
                </a:highlight>
                <a:latin typeface="Lato"/>
                <a:ea typeface="Lato"/>
                <a:cs typeface="Lato"/>
                <a:sym typeface="Lato"/>
              </a:rPr>
              <a:t>digital literacy</a:t>
            </a:r>
            <a:r>
              <a:rPr lang="en" sz="2000">
                <a:solidFill>
                  <a:srgbClr val="222222"/>
                </a:solidFill>
                <a:highlight>
                  <a:srgbClr val="FFFFFF"/>
                </a:highlight>
                <a:latin typeface="Lato"/>
                <a:ea typeface="Lato"/>
                <a:cs typeface="Lato"/>
                <a:sym typeface="Lato"/>
              </a:rPr>
              <a:t>. What does that mean?</a:t>
            </a:r>
            <a:endParaRPr sz="2000">
              <a:solidFill>
                <a:srgbClr val="222222"/>
              </a:solidFill>
              <a:highlight>
                <a:srgbClr val="FFFFFF"/>
              </a:highlight>
              <a:latin typeface="Lato"/>
              <a:ea typeface="Lato"/>
              <a:cs typeface="Lato"/>
              <a:sym typeface="Lato"/>
            </a:endParaRPr>
          </a:p>
          <a:p>
            <a:pPr indent="-368300" lvl="1" marL="914400" rtl="0" algn="l">
              <a:lnSpc>
                <a:spcPct val="100000"/>
              </a:lnSpc>
              <a:spcBef>
                <a:spcPts val="1000"/>
              </a:spcBef>
              <a:spcAft>
                <a:spcPts val="0"/>
              </a:spcAft>
              <a:buClr>
                <a:schemeClr val="dk1"/>
              </a:buClr>
              <a:buSzPts val="2200"/>
              <a:buFont typeface="Lato"/>
              <a:buChar char="○"/>
            </a:pPr>
            <a:r>
              <a:rPr lang="en" sz="1800">
                <a:solidFill>
                  <a:srgbClr val="222222"/>
                </a:solidFill>
                <a:highlight>
                  <a:srgbClr val="FFFFFF"/>
                </a:highlight>
                <a:latin typeface="Lato"/>
                <a:ea typeface="Lato"/>
                <a:cs typeface="Lato"/>
                <a:sym typeface="Lato"/>
              </a:rPr>
              <a:t>Young apprentices prefer to communicate by text and email, while experienced journeypersons prefer to talk, teach, and mentor face to face. </a:t>
            </a:r>
            <a:endParaRPr sz="1800">
              <a:solidFill>
                <a:srgbClr val="222222"/>
              </a:solidFill>
              <a:highlight>
                <a:srgbClr val="FFFFFF"/>
              </a:highlight>
              <a:latin typeface="Lato"/>
              <a:ea typeface="Lato"/>
              <a:cs typeface="Lato"/>
              <a:sym typeface="Lato"/>
            </a:endParaRPr>
          </a:p>
          <a:p>
            <a:pPr indent="-355600" lvl="1" marL="914400" rtl="0" algn="l">
              <a:lnSpc>
                <a:spcPct val="100000"/>
              </a:lnSpc>
              <a:spcBef>
                <a:spcPts val="1000"/>
              </a:spcBef>
              <a:spcAft>
                <a:spcPts val="0"/>
              </a:spcAft>
              <a:buClr>
                <a:schemeClr val="dk1"/>
              </a:buClr>
              <a:buSzPts val="2000"/>
              <a:buFont typeface="Lato"/>
              <a:buChar char="○"/>
            </a:pPr>
            <a:r>
              <a:rPr lang="en" sz="1800">
                <a:solidFill>
                  <a:srgbClr val="222222"/>
                </a:solidFill>
                <a:highlight>
                  <a:srgbClr val="FFFFFF"/>
                </a:highlight>
                <a:latin typeface="Lato"/>
                <a:ea typeface="Lato"/>
                <a:cs typeface="Lato"/>
                <a:sym typeface="Lato"/>
              </a:rPr>
              <a:t>Training institutes struggle to keep up with industry (few can afford to buy autonomous vehicles to train students), while employers may not be able to invest in digital upskilling.</a:t>
            </a:r>
            <a:r>
              <a:rPr lang="en" sz="1600">
                <a:solidFill>
                  <a:srgbClr val="222222"/>
                </a:solidFill>
                <a:highlight>
                  <a:srgbClr val="FFFFFF"/>
                </a:highlight>
                <a:latin typeface="Lato"/>
                <a:ea typeface="Lato"/>
                <a:cs typeface="Lato"/>
                <a:sym typeface="Lato"/>
              </a:rPr>
              <a:t>  </a:t>
            </a:r>
            <a:endParaRPr sz="1600">
              <a:solidFill>
                <a:srgbClr val="222222"/>
              </a:solidFill>
              <a:highlight>
                <a:srgbClr val="FFFFFF"/>
              </a:highlight>
              <a:latin typeface="Lato"/>
              <a:ea typeface="Lato"/>
              <a:cs typeface="Lato"/>
              <a:sym typeface="Lato"/>
            </a:endParaRPr>
          </a:p>
          <a:p>
            <a:pPr indent="-342900" lvl="0" marL="596900" rtl="0" algn="l">
              <a:lnSpc>
                <a:spcPct val="100000"/>
              </a:lnSpc>
              <a:spcBef>
                <a:spcPts val="1000"/>
              </a:spcBef>
              <a:spcAft>
                <a:spcPts val="0"/>
              </a:spcAft>
              <a:buClr>
                <a:srgbClr val="222222"/>
              </a:buClr>
              <a:buSzPts val="1800"/>
              <a:buFont typeface="Lato"/>
              <a:buChar char="●"/>
            </a:pPr>
            <a:r>
              <a:rPr lang="en" sz="2000">
                <a:solidFill>
                  <a:srgbClr val="222222"/>
                </a:solidFill>
                <a:highlight>
                  <a:srgbClr val="FFFFFF"/>
                </a:highlight>
                <a:latin typeface="Lato"/>
                <a:ea typeface="Lato"/>
                <a:cs typeface="Lato"/>
                <a:sym typeface="Lato"/>
              </a:rPr>
              <a:t>In other words, </a:t>
            </a:r>
            <a:r>
              <a:rPr b="1" i="1" lang="en" sz="2000">
                <a:solidFill>
                  <a:srgbClr val="222222"/>
                </a:solidFill>
                <a:highlight>
                  <a:srgbClr val="FFFFFF"/>
                </a:highlight>
                <a:latin typeface="Lato"/>
                <a:ea typeface="Lato"/>
                <a:cs typeface="Lato"/>
                <a:sym typeface="Lato"/>
              </a:rPr>
              <a:t>cost, geography (rural and remote), and tech adoption barriers persist</a:t>
            </a:r>
            <a:r>
              <a:rPr lang="en" sz="2000">
                <a:solidFill>
                  <a:srgbClr val="222222"/>
                </a:solidFill>
                <a:highlight>
                  <a:srgbClr val="FFFFFF"/>
                </a:highlight>
                <a:latin typeface="Lato"/>
                <a:ea typeface="Lato"/>
                <a:cs typeface="Lato"/>
                <a:sym typeface="Lato"/>
              </a:rPr>
              <a:t> and closing these gaps for employers, PSIs, and students will be critical if we want to expand experiential learning. </a:t>
            </a:r>
            <a:r>
              <a:rPr lang="en" sz="1900">
                <a:solidFill>
                  <a:srgbClr val="222222"/>
                </a:solidFill>
                <a:highlight>
                  <a:srgbClr val="FFFFFF"/>
                </a:highlight>
                <a:latin typeface="Lato"/>
                <a:ea typeface="Lato"/>
                <a:cs typeface="Lato"/>
                <a:sym typeface="Lato"/>
              </a:rPr>
              <a:t> </a:t>
            </a:r>
            <a:endParaRPr sz="1900">
              <a:solidFill>
                <a:srgbClr val="222222"/>
              </a:solidFill>
              <a:highlight>
                <a:srgbClr val="FFFFFF"/>
              </a:highlight>
              <a:latin typeface="Lato"/>
              <a:ea typeface="Lato"/>
              <a:cs typeface="Lato"/>
              <a:sym typeface="Lato"/>
            </a:endParaRPr>
          </a:p>
          <a:p>
            <a:pPr indent="0" lvl="0" marL="0" rtl="0" algn="l">
              <a:lnSpc>
                <a:spcPct val="100000"/>
              </a:lnSpc>
              <a:spcBef>
                <a:spcPts val="1000"/>
              </a:spcBef>
              <a:spcAft>
                <a:spcPts val="1000"/>
              </a:spcAft>
              <a:buNone/>
            </a:pPr>
            <a:r>
              <a:t/>
            </a:r>
            <a:endParaRPr sz="19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4"/>
          <p:cNvPicPr preferRelativeResize="0"/>
          <p:nvPr/>
        </p:nvPicPr>
        <p:blipFill rotWithShape="1">
          <a:blip r:embed="rId3">
            <a:alphaModFix/>
          </a:blip>
          <a:srcRect b="74657" l="64585" r="0" t="0"/>
          <a:stretch/>
        </p:blipFill>
        <p:spPr>
          <a:xfrm>
            <a:off x="5905097" y="0"/>
            <a:ext cx="3236880" cy="1303475"/>
          </a:xfrm>
          <a:prstGeom prst="rect">
            <a:avLst/>
          </a:prstGeom>
          <a:noFill/>
          <a:ln>
            <a:noFill/>
          </a:ln>
        </p:spPr>
      </p:pic>
      <p:sp>
        <p:nvSpPr>
          <p:cNvPr id="142" name="Google Shape;142;p24"/>
          <p:cNvSpPr txBox="1"/>
          <p:nvPr>
            <p:ph idx="1" type="body"/>
          </p:nvPr>
        </p:nvSpPr>
        <p:spPr>
          <a:xfrm>
            <a:off x="194825" y="818475"/>
            <a:ext cx="8641500" cy="4104300"/>
          </a:xfrm>
          <a:prstGeom prst="rect">
            <a:avLst/>
          </a:prstGeom>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rgbClr val="434343"/>
              </a:buClr>
              <a:buSzPts val="1700"/>
              <a:buFont typeface="Lato"/>
              <a:buChar char="●"/>
            </a:pPr>
            <a:r>
              <a:rPr b="1" lang="en" sz="1700">
                <a:solidFill>
                  <a:srgbClr val="434343"/>
                </a:solidFill>
                <a:highlight>
                  <a:srgbClr val="FFFFFF"/>
                </a:highlight>
                <a:latin typeface="Lato"/>
                <a:ea typeface="Lato"/>
                <a:cs typeface="Lato"/>
                <a:sym typeface="Lato"/>
              </a:rPr>
              <a:t>Filling gaps. Not duplicating efforts.</a:t>
            </a:r>
            <a:endParaRPr b="1" sz="1700">
              <a:solidFill>
                <a:srgbClr val="434343"/>
              </a:solidFill>
              <a:highlight>
                <a:srgbClr val="FFFFFF"/>
              </a:highlight>
              <a:latin typeface="Lato"/>
              <a:ea typeface="Lato"/>
              <a:cs typeface="Lato"/>
              <a:sym typeface="Lato"/>
            </a:endParaRPr>
          </a:p>
          <a:p>
            <a:pPr indent="-336550" lvl="0" marL="457200" rtl="0" algn="l">
              <a:lnSpc>
                <a:spcPct val="100000"/>
              </a:lnSpc>
              <a:spcBef>
                <a:spcPts val="1000"/>
              </a:spcBef>
              <a:spcAft>
                <a:spcPts val="0"/>
              </a:spcAft>
              <a:buClr>
                <a:srgbClr val="434343"/>
              </a:buClr>
              <a:buSzPts val="1700"/>
              <a:buFont typeface="Lato"/>
              <a:buChar char="●"/>
            </a:pPr>
            <a:r>
              <a:rPr b="1" lang="en" sz="1700">
                <a:solidFill>
                  <a:srgbClr val="434343"/>
                </a:solidFill>
                <a:highlight>
                  <a:srgbClr val="FFFFFF"/>
                </a:highlight>
                <a:latin typeface="Lato"/>
                <a:ea typeface="Lato"/>
                <a:cs typeface="Lato"/>
                <a:sym typeface="Lato"/>
              </a:rPr>
              <a:t>Creating a  c</a:t>
            </a:r>
            <a:r>
              <a:rPr b="1" lang="en" sz="1700">
                <a:solidFill>
                  <a:srgbClr val="434343"/>
                </a:solidFill>
                <a:highlight>
                  <a:srgbClr val="FFFFFF"/>
                </a:highlight>
                <a:latin typeface="Lato"/>
                <a:ea typeface="Lato"/>
                <a:cs typeface="Lato"/>
                <a:sym typeface="Lato"/>
              </a:rPr>
              <a:t>onsolidated place for funding opportunities</a:t>
            </a:r>
            <a:endParaRPr b="1" sz="1700">
              <a:solidFill>
                <a:srgbClr val="434343"/>
              </a:solidFill>
              <a:highlight>
                <a:srgbClr val="FFFFFF"/>
              </a:highlight>
              <a:latin typeface="Lato"/>
              <a:ea typeface="Lato"/>
              <a:cs typeface="Lato"/>
              <a:sym typeface="Lato"/>
            </a:endParaRPr>
          </a:p>
          <a:p>
            <a:pPr indent="-336550" lvl="0" marL="457200" rtl="0" algn="l">
              <a:lnSpc>
                <a:spcPct val="100000"/>
              </a:lnSpc>
              <a:spcBef>
                <a:spcPts val="1000"/>
              </a:spcBef>
              <a:spcAft>
                <a:spcPts val="0"/>
              </a:spcAft>
              <a:buClr>
                <a:srgbClr val="434343"/>
              </a:buClr>
              <a:buSzPts val="1700"/>
              <a:buFont typeface="Lato"/>
              <a:buChar char="●"/>
            </a:pPr>
            <a:r>
              <a:rPr b="1" lang="en" sz="1700">
                <a:solidFill>
                  <a:srgbClr val="434343"/>
                </a:solidFill>
                <a:latin typeface="Lato"/>
                <a:ea typeface="Lato"/>
                <a:cs typeface="Lato"/>
                <a:sym typeface="Lato"/>
              </a:rPr>
              <a:t>Building t</a:t>
            </a:r>
            <a:r>
              <a:rPr b="1" lang="en" sz="1700">
                <a:solidFill>
                  <a:srgbClr val="434343"/>
                </a:solidFill>
                <a:latin typeface="Lato"/>
                <a:ea typeface="Lato"/>
                <a:cs typeface="Lato"/>
                <a:sym typeface="Lato"/>
              </a:rPr>
              <a:t>ools and resources (in consultation with employers)</a:t>
            </a:r>
            <a:endParaRPr b="1" sz="1700">
              <a:solidFill>
                <a:srgbClr val="434343"/>
              </a:solidFill>
              <a:latin typeface="Lato"/>
              <a:ea typeface="Lato"/>
              <a:cs typeface="Lato"/>
              <a:sym typeface="Lato"/>
            </a:endParaRPr>
          </a:p>
          <a:p>
            <a:pPr indent="-336550" lvl="1" marL="800100" rtl="0" algn="l">
              <a:lnSpc>
                <a:spcPct val="100000"/>
              </a:lnSpc>
              <a:spcBef>
                <a:spcPts val="1000"/>
              </a:spcBef>
              <a:spcAft>
                <a:spcPts val="0"/>
              </a:spcAft>
              <a:buClr>
                <a:srgbClr val="434343"/>
              </a:buClr>
              <a:buSzPts val="1700"/>
              <a:buFont typeface="Montserrat"/>
              <a:buChar char="○"/>
            </a:pPr>
            <a:r>
              <a:rPr b="1" lang="en" sz="1700">
                <a:solidFill>
                  <a:srgbClr val="434343"/>
                </a:solidFill>
                <a:latin typeface="Lato"/>
                <a:ea typeface="Lato"/>
                <a:cs typeface="Lato"/>
                <a:sym typeface="Lato"/>
              </a:rPr>
              <a:t>Financial supports guide</a:t>
            </a:r>
            <a:r>
              <a:rPr lang="en" sz="1700">
                <a:solidFill>
                  <a:srgbClr val="434343"/>
                </a:solidFill>
                <a:latin typeface="Lato"/>
                <a:ea typeface="Lato"/>
                <a:cs typeface="Lato"/>
                <a:sym typeface="Lato"/>
              </a:rPr>
              <a:t>: for employers (with sector and region specific data).</a:t>
            </a:r>
            <a:endParaRPr sz="1700">
              <a:solidFill>
                <a:srgbClr val="434343"/>
              </a:solidFill>
              <a:latin typeface="Lato"/>
              <a:ea typeface="Lato"/>
              <a:cs typeface="Lato"/>
              <a:sym typeface="Lato"/>
            </a:endParaRPr>
          </a:p>
          <a:p>
            <a:pPr indent="-336550" lvl="1" marL="800100" rtl="0" algn="l">
              <a:lnSpc>
                <a:spcPct val="100000"/>
              </a:lnSpc>
              <a:spcBef>
                <a:spcPts val="0"/>
              </a:spcBef>
              <a:spcAft>
                <a:spcPts val="0"/>
              </a:spcAft>
              <a:buClr>
                <a:srgbClr val="434343"/>
              </a:buClr>
              <a:buSzPts val="1700"/>
              <a:buFont typeface="Montserrat"/>
              <a:buChar char="○"/>
            </a:pPr>
            <a:r>
              <a:rPr b="1" lang="en" sz="1700">
                <a:solidFill>
                  <a:srgbClr val="434343"/>
                </a:solidFill>
                <a:latin typeface="Lato"/>
                <a:ea typeface="Lato"/>
                <a:cs typeface="Lato"/>
                <a:sym typeface="Lato"/>
              </a:rPr>
              <a:t>ROI</a:t>
            </a:r>
            <a:r>
              <a:rPr lang="en" sz="1700">
                <a:solidFill>
                  <a:srgbClr val="434343"/>
                </a:solidFill>
                <a:latin typeface="Lato"/>
                <a:ea typeface="Lato"/>
                <a:cs typeface="Lato"/>
                <a:sym typeface="Lato"/>
              </a:rPr>
              <a:t>: with steps and key factors to consider when determining the ROI on WIL</a:t>
            </a:r>
            <a:endParaRPr sz="1700">
              <a:solidFill>
                <a:srgbClr val="434343"/>
              </a:solidFill>
              <a:latin typeface="Lato"/>
              <a:ea typeface="Lato"/>
              <a:cs typeface="Lato"/>
              <a:sym typeface="Lato"/>
            </a:endParaRPr>
          </a:p>
          <a:p>
            <a:pPr indent="-336550" lvl="1" marL="800100" rtl="0" algn="l">
              <a:lnSpc>
                <a:spcPct val="100000"/>
              </a:lnSpc>
              <a:spcBef>
                <a:spcPts val="0"/>
              </a:spcBef>
              <a:spcAft>
                <a:spcPts val="0"/>
              </a:spcAft>
              <a:buClr>
                <a:srgbClr val="434343"/>
              </a:buClr>
              <a:buSzPts val="1700"/>
              <a:buFont typeface="Montserrat"/>
              <a:buChar char="○"/>
            </a:pPr>
            <a:r>
              <a:rPr b="1" lang="en" sz="1700">
                <a:solidFill>
                  <a:srgbClr val="434343"/>
                </a:solidFill>
                <a:latin typeface="Lato"/>
                <a:ea typeface="Lato"/>
                <a:cs typeface="Lato"/>
                <a:sym typeface="Lato"/>
              </a:rPr>
              <a:t>Recruitment and onboarding guide</a:t>
            </a:r>
            <a:r>
              <a:rPr lang="en" sz="1700">
                <a:solidFill>
                  <a:srgbClr val="434343"/>
                </a:solidFill>
                <a:latin typeface="Lato"/>
                <a:ea typeface="Lato"/>
                <a:cs typeface="Lato"/>
                <a:sym typeface="Lato"/>
              </a:rPr>
              <a:t>: with insights from senior executives and curated tips and strategies to support effective engagement of PSIs and students. </a:t>
            </a:r>
            <a:endParaRPr sz="1700">
              <a:solidFill>
                <a:srgbClr val="434343"/>
              </a:solidFill>
              <a:latin typeface="Lato"/>
              <a:ea typeface="Lato"/>
              <a:cs typeface="Lato"/>
              <a:sym typeface="Lato"/>
            </a:endParaRPr>
          </a:p>
          <a:p>
            <a:pPr indent="-336550" lvl="1" marL="800100" rtl="0" algn="l">
              <a:lnSpc>
                <a:spcPct val="100000"/>
              </a:lnSpc>
              <a:spcBef>
                <a:spcPts val="0"/>
              </a:spcBef>
              <a:spcAft>
                <a:spcPts val="0"/>
              </a:spcAft>
              <a:buClr>
                <a:srgbClr val="434343"/>
              </a:buClr>
              <a:buSzPts val="1700"/>
              <a:buFont typeface="Montserrat"/>
              <a:buChar char="○"/>
            </a:pPr>
            <a:r>
              <a:rPr b="1" lang="en" sz="1700">
                <a:solidFill>
                  <a:srgbClr val="434343"/>
                </a:solidFill>
                <a:latin typeface="Lato"/>
                <a:ea typeface="Lato"/>
                <a:cs typeface="Lato"/>
                <a:sym typeface="Lato"/>
              </a:rPr>
              <a:t>Mentorship guide</a:t>
            </a:r>
            <a:r>
              <a:rPr lang="en" sz="1700">
                <a:solidFill>
                  <a:srgbClr val="434343"/>
                </a:solidFill>
                <a:latin typeface="Lato"/>
                <a:ea typeface="Lato"/>
                <a:cs typeface="Lato"/>
                <a:sym typeface="Lato"/>
              </a:rPr>
              <a:t>: for managers/supervisors on effective mentorship strategies. </a:t>
            </a:r>
            <a:endParaRPr sz="1700">
              <a:solidFill>
                <a:srgbClr val="434343"/>
              </a:solidFill>
              <a:latin typeface="Lato"/>
              <a:ea typeface="Lato"/>
              <a:cs typeface="Lato"/>
              <a:sym typeface="Lato"/>
            </a:endParaRPr>
          </a:p>
          <a:p>
            <a:pPr indent="-336550" lvl="1" marL="800100" rtl="0" algn="l">
              <a:lnSpc>
                <a:spcPct val="100000"/>
              </a:lnSpc>
              <a:spcBef>
                <a:spcPts val="0"/>
              </a:spcBef>
              <a:spcAft>
                <a:spcPts val="0"/>
              </a:spcAft>
              <a:buClr>
                <a:srgbClr val="434343"/>
              </a:buClr>
              <a:buSzPts val="1700"/>
              <a:buFont typeface="Montserrat"/>
              <a:buChar char="○"/>
            </a:pPr>
            <a:r>
              <a:rPr b="1" lang="en" sz="1700">
                <a:solidFill>
                  <a:srgbClr val="434343"/>
                </a:solidFill>
                <a:latin typeface="Lato"/>
                <a:ea typeface="Lato"/>
                <a:cs typeface="Lato"/>
                <a:sym typeface="Lato"/>
              </a:rPr>
              <a:t>Diversity and inclusion guide</a:t>
            </a:r>
            <a:r>
              <a:rPr lang="en" sz="1700">
                <a:solidFill>
                  <a:srgbClr val="434343"/>
                </a:solidFill>
                <a:latin typeface="Lato"/>
                <a:ea typeface="Lato"/>
                <a:cs typeface="Lato"/>
                <a:sym typeface="Lato"/>
              </a:rPr>
              <a:t>: for managers/supervisors on effective engagement EDI strategies related to WIL</a:t>
            </a:r>
            <a:endParaRPr sz="1700">
              <a:solidFill>
                <a:srgbClr val="434343"/>
              </a:solidFill>
              <a:latin typeface="Lato"/>
              <a:ea typeface="Lato"/>
              <a:cs typeface="Lato"/>
              <a:sym typeface="Lato"/>
            </a:endParaRPr>
          </a:p>
          <a:p>
            <a:pPr indent="-336550" lvl="1" marL="800100" rtl="0" algn="l">
              <a:lnSpc>
                <a:spcPct val="100000"/>
              </a:lnSpc>
              <a:spcBef>
                <a:spcPts val="0"/>
              </a:spcBef>
              <a:spcAft>
                <a:spcPts val="0"/>
              </a:spcAft>
              <a:buClr>
                <a:srgbClr val="434343"/>
              </a:buClr>
              <a:buSzPts val="1700"/>
              <a:buFont typeface="Montserrat"/>
              <a:buChar char="○"/>
            </a:pPr>
            <a:r>
              <a:rPr b="1" lang="en" sz="1700">
                <a:solidFill>
                  <a:srgbClr val="434343"/>
                </a:solidFill>
                <a:latin typeface="Lato"/>
                <a:ea typeface="Lato"/>
                <a:cs typeface="Lato"/>
                <a:sym typeface="Lato"/>
              </a:rPr>
              <a:t>Assessment strategies guide</a:t>
            </a:r>
            <a:r>
              <a:rPr lang="en" sz="1700">
                <a:solidFill>
                  <a:srgbClr val="434343"/>
                </a:solidFill>
                <a:latin typeface="Lato"/>
                <a:ea typeface="Lato"/>
                <a:cs typeface="Lato"/>
                <a:sym typeface="Lato"/>
              </a:rPr>
              <a:t>: to support managers/supervisors’ ability to assess student learning and performance, including curated tools, tips, and strategies.</a:t>
            </a:r>
            <a:endParaRPr sz="1700">
              <a:solidFill>
                <a:srgbClr val="434343"/>
              </a:solidFill>
              <a:latin typeface="Lato"/>
              <a:ea typeface="Lato"/>
              <a:cs typeface="Lato"/>
              <a:sym typeface="Lato"/>
            </a:endParaRPr>
          </a:p>
          <a:p>
            <a:pPr indent="-336550" lvl="1" marL="800100" rtl="0" algn="l">
              <a:lnSpc>
                <a:spcPct val="100000"/>
              </a:lnSpc>
              <a:spcBef>
                <a:spcPts val="0"/>
              </a:spcBef>
              <a:spcAft>
                <a:spcPts val="0"/>
              </a:spcAft>
              <a:buClr>
                <a:srgbClr val="434343"/>
              </a:buClr>
              <a:buSzPts val="1700"/>
              <a:buFont typeface="Montserrat"/>
              <a:buChar char="○"/>
            </a:pPr>
            <a:r>
              <a:rPr b="1" lang="en" sz="1700">
                <a:solidFill>
                  <a:srgbClr val="434343"/>
                </a:solidFill>
                <a:latin typeface="Lato"/>
                <a:ea typeface="Lato"/>
                <a:cs typeface="Lato"/>
                <a:sym typeface="Lato"/>
              </a:rPr>
              <a:t>Interactive map: </a:t>
            </a:r>
            <a:r>
              <a:rPr lang="en" sz="1700">
                <a:solidFill>
                  <a:srgbClr val="434343"/>
                </a:solidFill>
                <a:latin typeface="Lato"/>
                <a:ea typeface="Lato"/>
                <a:cs typeface="Lato"/>
                <a:sym typeface="Lato"/>
              </a:rPr>
              <a:t>to illustrate the location of promising WIL initiatives across Canada.</a:t>
            </a:r>
            <a:endParaRPr sz="1700">
              <a:solidFill>
                <a:srgbClr val="434343"/>
              </a:solidFill>
              <a:latin typeface="Lato"/>
              <a:ea typeface="Lato"/>
              <a:cs typeface="Lato"/>
              <a:sym typeface="Lato"/>
            </a:endParaRPr>
          </a:p>
        </p:txBody>
      </p:sp>
      <p:sp>
        <p:nvSpPr>
          <p:cNvPr id="143" name="Google Shape;143;p24"/>
          <p:cNvSpPr txBox="1"/>
          <p:nvPr>
            <p:ph type="title"/>
          </p:nvPr>
        </p:nvSpPr>
        <p:spPr>
          <a:xfrm>
            <a:off x="86300" y="245775"/>
            <a:ext cx="714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2A56"/>
                </a:solidFill>
                <a:highlight>
                  <a:schemeClr val="lt1"/>
                </a:highlight>
                <a:latin typeface="Montserrat"/>
                <a:ea typeface="Montserrat"/>
                <a:cs typeface="Montserrat"/>
                <a:sym typeface="Montserrat"/>
              </a:rPr>
              <a:t>What we’re doing to help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5"/>
          <p:cNvPicPr preferRelativeResize="0"/>
          <p:nvPr/>
        </p:nvPicPr>
        <p:blipFill>
          <a:blip r:embed="rId3">
            <a:alphaModFix/>
          </a:blip>
          <a:stretch>
            <a:fillRect/>
          </a:stretch>
        </p:blipFill>
        <p:spPr>
          <a:xfrm>
            <a:off x="2031" y="0"/>
            <a:ext cx="9139940" cy="5143501"/>
          </a:xfrm>
          <a:prstGeom prst="rect">
            <a:avLst/>
          </a:prstGeom>
          <a:noFill/>
          <a:ln>
            <a:noFill/>
          </a:ln>
        </p:spPr>
      </p:pic>
      <p:sp>
        <p:nvSpPr>
          <p:cNvPr id="149" name="Google Shape;149;p25"/>
          <p:cNvSpPr txBox="1"/>
          <p:nvPr>
            <p:ph type="ctrTitle"/>
          </p:nvPr>
        </p:nvSpPr>
        <p:spPr>
          <a:xfrm>
            <a:off x="200425" y="1693050"/>
            <a:ext cx="6303000" cy="113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200">
                <a:solidFill>
                  <a:srgbClr val="FFFFFF"/>
                </a:solidFill>
                <a:latin typeface="Montserrat"/>
                <a:ea typeface="Montserrat"/>
                <a:cs typeface="Montserrat"/>
                <a:sym typeface="Montserrat"/>
              </a:rPr>
              <a:t>Thank you!</a:t>
            </a:r>
            <a:endParaRPr b="1" sz="3200">
              <a:solidFill>
                <a:srgbClr val="FFFFFF"/>
              </a:solidFill>
              <a:latin typeface="Montserrat"/>
              <a:ea typeface="Montserrat"/>
              <a:cs typeface="Montserrat"/>
              <a:sym typeface="Montserrat"/>
            </a:endParaRPr>
          </a:p>
        </p:txBody>
      </p:sp>
      <p:sp>
        <p:nvSpPr>
          <p:cNvPr id="150" name="Google Shape;150;p25"/>
          <p:cNvSpPr txBox="1"/>
          <p:nvPr>
            <p:ph idx="1" type="subTitle"/>
          </p:nvPr>
        </p:nvSpPr>
        <p:spPr>
          <a:xfrm>
            <a:off x="200425" y="2825250"/>
            <a:ext cx="61005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FFCB48"/>
                </a:solidFill>
                <a:latin typeface="Montserrat"/>
                <a:ea typeface="Montserrat"/>
                <a:cs typeface="Montserrat"/>
                <a:sym typeface="Montserrat"/>
              </a:rPr>
              <a:t>Valerie.Walker@bher.ca</a:t>
            </a:r>
            <a:endParaRPr sz="2200">
              <a:solidFill>
                <a:srgbClr val="FFCB48"/>
              </a:solidFill>
              <a:latin typeface="Montserrat"/>
              <a:ea typeface="Montserrat"/>
              <a:cs typeface="Montserrat"/>
              <a:sym typeface="Montserrat"/>
            </a:endParaRPr>
          </a:p>
        </p:txBody>
      </p:sp>
      <p:pic>
        <p:nvPicPr>
          <p:cNvPr id="151" name="Google Shape;151;p25"/>
          <p:cNvPicPr preferRelativeResize="0"/>
          <p:nvPr/>
        </p:nvPicPr>
        <p:blipFill rotWithShape="1">
          <a:blip r:embed="rId4">
            <a:alphaModFix/>
          </a:blip>
          <a:srcRect b="0" l="70846" r="0" t="0"/>
          <a:stretch/>
        </p:blipFill>
        <p:spPr>
          <a:xfrm>
            <a:off x="6477826" y="0"/>
            <a:ext cx="2665276"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b="12804" l="-170" r="10226" t="8641"/>
          <a:stretch/>
        </p:blipFill>
        <p:spPr>
          <a:xfrm>
            <a:off x="0" y="0"/>
            <a:ext cx="9238375" cy="5143500"/>
          </a:xfrm>
          <a:prstGeom prst="rect">
            <a:avLst/>
          </a:prstGeom>
          <a:noFill/>
          <a:ln>
            <a:noFill/>
          </a:ln>
        </p:spPr>
      </p:pic>
      <p:sp>
        <p:nvSpPr>
          <p:cNvPr id="64" name="Google Shape;64;p14"/>
          <p:cNvSpPr txBox="1"/>
          <p:nvPr/>
        </p:nvSpPr>
        <p:spPr>
          <a:xfrm>
            <a:off x="441425" y="602700"/>
            <a:ext cx="3249000" cy="40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ato"/>
                <a:ea typeface="Lato"/>
                <a:cs typeface="Lato"/>
                <a:sym typeface="Lato"/>
              </a:rPr>
              <a:t>How do we short circuit the way we think about education, work, and the transition between the two?</a:t>
            </a:r>
            <a:endParaRPr b="1" sz="2400">
              <a:latin typeface="Lato"/>
              <a:ea typeface="Lato"/>
              <a:cs typeface="Lato"/>
              <a:sym typeface="Lato"/>
            </a:endParaRPr>
          </a:p>
          <a:p>
            <a:pPr indent="0" lvl="0" marL="0" rtl="0" algn="l">
              <a:spcBef>
                <a:spcPts val="0"/>
              </a:spcBef>
              <a:spcAft>
                <a:spcPts val="0"/>
              </a:spcAft>
              <a:buNone/>
            </a:pPr>
            <a:r>
              <a:t/>
            </a:r>
            <a:endParaRPr sz="2400">
              <a:latin typeface="Lato"/>
              <a:ea typeface="Lato"/>
              <a:cs typeface="Lato"/>
              <a:sym typeface="Lato"/>
            </a:endParaRPr>
          </a:p>
          <a:p>
            <a:pPr indent="-381000" lvl="0" marL="457200" rtl="0" algn="l">
              <a:spcBef>
                <a:spcPts val="0"/>
              </a:spcBef>
              <a:spcAft>
                <a:spcPts val="0"/>
              </a:spcAft>
              <a:buSzPts val="2400"/>
              <a:buFont typeface="Lato"/>
              <a:buChar char="●"/>
            </a:pPr>
            <a:r>
              <a:rPr lang="en" sz="2400">
                <a:latin typeface="Lato"/>
                <a:ea typeface="Lato"/>
                <a:cs typeface="Lato"/>
                <a:sym typeface="Lato"/>
              </a:rPr>
              <a:t>Educators</a:t>
            </a:r>
            <a:endParaRPr sz="2400">
              <a:latin typeface="Lato"/>
              <a:ea typeface="Lato"/>
              <a:cs typeface="Lato"/>
              <a:sym typeface="Lato"/>
            </a:endParaRPr>
          </a:p>
          <a:p>
            <a:pPr indent="-381000" lvl="0" marL="457200" rtl="0" algn="l">
              <a:spcBef>
                <a:spcPts val="0"/>
              </a:spcBef>
              <a:spcAft>
                <a:spcPts val="0"/>
              </a:spcAft>
              <a:buSzPts val="2400"/>
              <a:buFont typeface="Lato"/>
              <a:buChar char="●"/>
            </a:pPr>
            <a:r>
              <a:rPr lang="en" sz="2400">
                <a:latin typeface="Lato"/>
                <a:ea typeface="Lato"/>
                <a:cs typeface="Lato"/>
                <a:sym typeface="Lato"/>
              </a:rPr>
              <a:t>Employers</a:t>
            </a:r>
            <a:endParaRPr sz="2400">
              <a:latin typeface="Lato"/>
              <a:ea typeface="Lato"/>
              <a:cs typeface="Lato"/>
              <a:sym typeface="Lato"/>
            </a:endParaRPr>
          </a:p>
          <a:p>
            <a:pPr indent="-381000" lvl="0" marL="457200" rtl="0" algn="l">
              <a:spcBef>
                <a:spcPts val="0"/>
              </a:spcBef>
              <a:spcAft>
                <a:spcPts val="0"/>
              </a:spcAft>
              <a:buSzPts val="2400"/>
              <a:buFont typeface="Lato"/>
              <a:buChar char="●"/>
            </a:pPr>
            <a:r>
              <a:rPr lang="en" sz="2400">
                <a:latin typeface="Lato"/>
                <a:ea typeface="Lato"/>
                <a:cs typeface="Lato"/>
                <a:sym typeface="Lato"/>
              </a:rPr>
              <a:t>Learners (life-long)</a:t>
            </a:r>
            <a:endParaRPr sz="24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nvSpPr>
        <p:spPr>
          <a:xfrm>
            <a:off x="281250" y="1405500"/>
            <a:ext cx="3154800" cy="233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500">
                <a:solidFill>
                  <a:srgbClr val="073763"/>
                </a:solidFill>
                <a:latin typeface="Lato"/>
                <a:ea typeface="Lato"/>
                <a:cs typeface="Lato"/>
                <a:sym typeface="Lato"/>
              </a:rPr>
              <a:t>Traditional credentials</a:t>
            </a:r>
            <a:endParaRPr b="1" sz="4500">
              <a:solidFill>
                <a:srgbClr val="073763"/>
              </a:solidFill>
              <a:latin typeface="Lato"/>
              <a:ea typeface="Lato"/>
              <a:cs typeface="Lato"/>
              <a:sym typeface="Lato"/>
            </a:endParaRPr>
          </a:p>
        </p:txBody>
      </p:sp>
      <p:sp>
        <p:nvSpPr>
          <p:cNvPr id="70" name="Google Shape;70;p15"/>
          <p:cNvSpPr/>
          <p:nvPr/>
        </p:nvSpPr>
        <p:spPr>
          <a:xfrm>
            <a:off x="3883675" y="2033400"/>
            <a:ext cx="1076700" cy="1076700"/>
          </a:xfrm>
          <a:prstGeom prst="mathNotEqual">
            <a:avLst>
              <a:gd fmla="val 13797" name="adj1"/>
              <a:gd fmla="val 6600000" name="adj2"/>
              <a:gd fmla="val 11760" name="adj3"/>
            </a:avLst>
          </a:prstGeom>
          <a:solidFill>
            <a:srgbClr val="4A86E8"/>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nvSpPr>
        <p:spPr>
          <a:xfrm>
            <a:off x="5080000" y="1405500"/>
            <a:ext cx="3888600" cy="233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500">
                <a:solidFill>
                  <a:srgbClr val="073763"/>
                </a:solidFill>
                <a:latin typeface="Lato"/>
                <a:ea typeface="Lato"/>
                <a:cs typeface="Lato"/>
                <a:sym typeface="Lato"/>
              </a:rPr>
              <a:t>Skills and </a:t>
            </a:r>
            <a:r>
              <a:rPr b="1" lang="en" sz="4500">
                <a:solidFill>
                  <a:srgbClr val="073763"/>
                </a:solidFill>
                <a:latin typeface="Lato"/>
                <a:ea typeface="Lato"/>
                <a:cs typeface="Lato"/>
                <a:sym typeface="Lato"/>
              </a:rPr>
              <a:t>competencies</a:t>
            </a:r>
            <a:endParaRPr b="1" sz="4500">
              <a:solidFill>
                <a:srgbClr val="073763"/>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b="0" l="68561" r="0" t="0"/>
          <a:stretch/>
        </p:blipFill>
        <p:spPr>
          <a:xfrm>
            <a:off x="6270450" y="0"/>
            <a:ext cx="2873550" cy="5143501"/>
          </a:xfrm>
          <a:prstGeom prst="rect">
            <a:avLst/>
          </a:prstGeom>
          <a:noFill/>
          <a:ln>
            <a:noFill/>
          </a:ln>
        </p:spPr>
      </p:pic>
      <p:graphicFrame>
        <p:nvGraphicFramePr>
          <p:cNvPr id="77" name="Google Shape;77;p16"/>
          <p:cNvGraphicFramePr/>
          <p:nvPr/>
        </p:nvGraphicFramePr>
        <p:xfrm>
          <a:off x="483625" y="1042375"/>
          <a:ext cx="3000000" cy="3000000"/>
        </p:xfrm>
        <a:graphic>
          <a:graphicData uri="http://schemas.openxmlformats.org/drawingml/2006/table">
            <a:tbl>
              <a:tblPr>
                <a:noFill/>
                <a:tableStyleId>{2A84BD08-EEA2-428B-B7F6-EB6B9CEACD13}</a:tableStyleId>
              </a:tblPr>
              <a:tblGrid>
                <a:gridCol w="3442500"/>
                <a:gridCol w="1476625"/>
                <a:gridCol w="1319050"/>
              </a:tblGrid>
              <a:tr h="549225">
                <a:tc>
                  <a:txBody>
                    <a:bodyPr/>
                    <a:lstStyle/>
                    <a:p>
                      <a:pPr indent="0" lvl="0" marL="0" rtl="0" algn="l">
                        <a:spcBef>
                          <a:spcPts val="0"/>
                        </a:spcBef>
                        <a:spcAft>
                          <a:spcPts val="0"/>
                        </a:spcAft>
                        <a:buNone/>
                      </a:pPr>
                      <a:r>
                        <a:t/>
                      </a:r>
                      <a:endParaRPr sz="1900">
                        <a:solidFill>
                          <a:srgbClr val="434343"/>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900">
                          <a:solidFill>
                            <a:srgbClr val="434343"/>
                          </a:solidFill>
                          <a:latin typeface="Lato"/>
                          <a:ea typeface="Lato"/>
                          <a:cs typeface="Lato"/>
                          <a:sym typeface="Lato"/>
                        </a:rPr>
                        <a:t>No WIL</a:t>
                      </a:r>
                      <a:endParaRPr sz="1900">
                        <a:solidFill>
                          <a:srgbClr val="434343"/>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900">
                          <a:solidFill>
                            <a:srgbClr val="434343"/>
                          </a:solidFill>
                          <a:latin typeface="Lato"/>
                          <a:ea typeface="Lato"/>
                          <a:cs typeface="Lato"/>
                          <a:sym typeface="Lato"/>
                        </a:rPr>
                        <a:t>With WIL</a:t>
                      </a:r>
                      <a:endParaRPr sz="1900">
                        <a:solidFill>
                          <a:srgbClr val="434343"/>
                        </a:solidFill>
                        <a:latin typeface="Lato"/>
                        <a:ea typeface="Lato"/>
                        <a:cs typeface="Lato"/>
                        <a:sym typeface="Lato"/>
                      </a:endParaRPr>
                    </a:p>
                  </a:txBody>
                  <a:tcPr marT="91425" marB="91425" marR="91425" marL="91425"/>
                </a:tc>
              </a:tr>
              <a:tr h="474450">
                <a:tc>
                  <a:txBody>
                    <a:bodyPr/>
                    <a:lstStyle/>
                    <a:p>
                      <a:pPr indent="0" lvl="0" marL="0" rtl="0" algn="l">
                        <a:spcBef>
                          <a:spcPts val="0"/>
                        </a:spcBef>
                        <a:spcAft>
                          <a:spcPts val="0"/>
                        </a:spcAft>
                        <a:buNone/>
                      </a:pPr>
                      <a:r>
                        <a:rPr b="1" lang="en" sz="1900">
                          <a:solidFill>
                            <a:srgbClr val="434343"/>
                          </a:solidFill>
                          <a:latin typeface="Lato"/>
                          <a:ea typeface="Lato"/>
                          <a:cs typeface="Lato"/>
                          <a:sym typeface="Lato"/>
                        </a:rPr>
                        <a:t>College</a:t>
                      </a:r>
                      <a:endParaRPr b="1" sz="1900">
                        <a:solidFill>
                          <a:srgbClr val="434343"/>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900">
                        <a:solidFill>
                          <a:srgbClr val="434343"/>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900">
                        <a:solidFill>
                          <a:srgbClr val="434343"/>
                        </a:solidFill>
                        <a:latin typeface="Lato"/>
                        <a:ea typeface="Lato"/>
                        <a:cs typeface="Lato"/>
                        <a:sym typeface="Lato"/>
                      </a:endParaRPr>
                    </a:p>
                  </a:txBody>
                  <a:tcPr marT="91425" marB="91425" marR="91425" marL="91425"/>
                </a:tc>
              </a:tr>
              <a:tr h="564200">
                <a:tc>
                  <a:txBody>
                    <a:bodyPr/>
                    <a:lstStyle/>
                    <a:p>
                      <a:pPr indent="0" lvl="0" marL="0" rtl="0" algn="l">
                        <a:spcBef>
                          <a:spcPts val="0"/>
                        </a:spcBef>
                        <a:spcAft>
                          <a:spcPts val="0"/>
                        </a:spcAft>
                        <a:buNone/>
                      </a:pPr>
                      <a:r>
                        <a:rPr lang="en" sz="1900">
                          <a:solidFill>
                            <a:srgbClr val="666666"/>
                          </a:solidFill>
                          <a:latin typeface="Lato"/>
                          <a:ea typeface="Lato"/>
                          <a:cs typeface="Lato"/>
                          <a:sym typeface="Lato"/>
                        </a:rPr>
                        <a:t>Job related to studies?</a:t>
                      </a:r>
                      <a:endParaRPr sz="1900">
                        <a:solidFill>
                          <a:srgbClr val="666666"/>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900">
                          <a:solidFill>
                            <a:srgbClr val="666666"/>
                          </a:solidFill>
                          <a:latin typeface="Lato"/>
                          <a:ea typeface="Lato"/>
                          <a:cs typeface="Lato"/>
                          <a:sym typeface="Lato"/>
                        </a:rPr>
                        <a:t>70%</a:t>
                      </a:r>
                      <a:endParaRPr sz="1900">
                        <a:solidFill>
                          <a:srgbClr val="666666"/>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900">
                          <a:solidFill>
                            <a:srgbClr val="666666"/>
                          </a:solidFill>
                          <a:latin typeface="Lato"/>
                          <a:ea typeface="Lato"/>
                          <a:cs typeface="Lato"/>
                          <a:sym typeface="Lato"/>
                        </a:rPr>
                        <a:t>82%</a:t>
                      </a:r>
                      <a:endParaRPr sz="1900">
                        <a:solidFill>
                          <a:srgbClr val="666666"/>
                        </a:solidFill>
                        <a:latin typeface="Lato"/>
                        <a:ea typeface="Lato"/>
                        <a:cs typeface="Lato"/>
                        <a:sym typeface="Lato"/>
                      </a:endParaRPr>
                    </a:p>
                  </a:txBody>
                  <a:tcPr marT="91425" marB="91425" marR="91425" marL="91425"/>
                </a:tc>
              </a:tr>
              <a:tr h="519325">
                <a:tc>
                  <a:txBody>
                    <a:bodyPr/>
                    <a:lstStyle/>
                    <a:p>
                      <a:pPr indent="0" lvl="0" marL="0" rtl="0" algn="l">
                        <a:spcBef>
                          <a:spcPts val="0"/>
                        </a:spcBef>
                        <a:spcAft>
                          <a:spcPts val="0"/>
                        </a:spcAft>
                        <a:buNone/>
                      </a:pPr>
                      <a:r>
                        <a:rPr lang="en" sz="1900">
                          <a:solidFill>
                            <a:srgbClr val="666666"/>
                          </a:solidFill>
                          <a:latin typeface="Lato"/>
                          <a:ea typeface="Lato"/>
                          <a:cs typeface="Lato"/>
                          <a:sym typeface="Lato"/>
                        </a:rPr>
                        <a:t>Satisfied with job?</a:t>
                      </a:r>
                      <a:endParaRPr sz="1900">
                        <a:solidFill>
                          <a:srgbClr val="666666"/>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900">
                          <a:solidFill>
                            <a:srgbClr val="666666"/>
                          </a:solidFill>
                          <a:latin typeface="Lato"/>
                          <a:ea typeface="Lato"/>
                          <a:cs typeface="Lato"/>
                          <a:sym typeface="Lato"/>
                        </a:rPr>
                        <a:t>83%</a:t>
                      </a:r>
                      <a:endParaRPr sz="1900">
                        <a:solidFill>
                          <a:srgbClr val="666666"/>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900">
                          <a:solidFill>
                            <a:srgbClr val="666666"/>
                          </a:solidFill>
                          <a:latin typeface="Lato"/>
                          <a:ea typeface="Lato"/>
                          <a:cs typeface="Lato"/>
                          <a:sym typeface="Lato"/>
                        </a:rPr>
                        <a:t>85%</a:t>
                      </a:r>
                      <a:endParaRPr sz="1900">
                        <a:solidFill>
                          <a:srgbClr val="666666"/>
                        </a:solidFill>
                        <a:latin typeface="Lato"/>
                        <a:ea typeface="Lato"/>
                        <a:cs typeface="Lato"/>
                        <a:sym typeface="Lato"/>
                      </a:endParaRPr>
                    </a:p>
                  </a:txBody>
                  <a:tcPr marT="91425" marB="91425" marR="91425" marL="91425"/>
                </a:tc>
              </a:tr>
              <a:tr h="459500">
                <a:tc>
                  <a:txBody>
                    <a:bodyPr/>
                    <a:lstStyle/>
                    <a:p>
                      <a:pPr indent="0" lvl="0" marL="0" rtl="0" algn="l">
                        <a:spcBef>
                          <a:spcPts val="0"/>
                        </a:spcBef>
                        <a:spcAft>
                          <a:spcPts val="0"/>
                        </a:spcAft>
                        <a:buNone/>
                      </a:pPr>
                      <a:r>
                        <a:rPr b="1" lang="en" sz="1900">
                          <a:solidFill>
                            <a:srgbClr val="434343"/>
                          </a:solidFill>
                          <a:latin typeface="Lato"/>
                          <a:ea typeface="Lato"/>
                          <a:cs typeface="Lato"/>
                          <a:sym typeface="Lato"/>
                        </a:rPr>
                        <a:t>Bachelors</a:t>
                      </a:r>
                      <a:endParaRPr b="1" sz="1900">
                        <a:solidFill>
                          <a:srgbClr val="434343"/>
                        </a:solidFill>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900">
                        <a:latin typeface="Lato"/>
                        <a:ea typeface="Lato"/>
                        <a:cs typeface="Lato"/>
                        <a:sym typeface="Lato"/>
                      </a:endParaRPr>
                    </a:p>
                  </a:txBody>
                  <a:tcPr marT="91425" marB="91425" marR="91425" marL="91425"/>
                </a:tc>
              </a:tr>
              <a:tr h="534275">
                <a:tc>
                  <a:txBody>
                    <a:bodyPr/>
                    <a:lstStyle/>
                    <a:p>
                      <a:pPr indent="0" lvl="0" marL="0" rtl="0" algn="l">
                        <a:spcBef>
                          <a:spcPts val="0"/>
                        </a:spcBef>
                        <a:spcAft>
                          <a:spcPts val="0"/>
                        </a:spcAft>
                        <a:buNone/>
                      </a:pPr>
                      <a:r>
                        <a:rPr lang="en" sz="1900">
                          <a:solidFill>
                            <a:srgbClr val="666666"/>
                          </a:solidFill>
                          <a:latin typeface="Lato"/>
                          <a:ea typeface="Lato"/>
                          <a:cs typeface="Lato"/>
                          <a:sym typeface="Lato"/>
                        </a:rPr>
                        <a:t>Job related to studies?</a:t>
                      </a:r>
                      <a:endParaRPr sz="1900">
                        <a:solidFill>
                          <a:srgbClr val="666666"/>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900">
                          <a:solidFill>
                            <a:srgbClr val="666666"/>
                          </a:solidFill>
                          <a:latin typeface="Lato"/>
                          <a:ea typeface="Lato"/>
                          <a:cs typeface="Lato"/>
                          <a:sym typeface="Lato"/>
                        </a:rPr>
                        <a:t>70%</a:t>
                      </a:r>
                      <a:endParaRPr sz="1900">
                        <a:solidFill>
                          <a:srgbClr val="666666"/>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900">
                          <a:solidFill>
                            <a:srgbClr val="666666"/>
                          </a:solidFill>
                          <a:latin typeface="Lato"/>
                          <a:ea typeface="Lato"/>
                          <a:cs typeface="Lato"/>
                          <a:sym typeface="Lato"/>
                        </a:rPr>
                        <a:t>92%</a:t>
                      </a:r>
                      <a:endParaRPr sz="1900">
                        <a:solidFill>
                          <a:srgbClr val="666666"/>
                        </a:solidFill>
                        <a:latin typeface="Lato"/>
                        <a:ea typeface="Lato"/>
                        <a:cs typeface="Lato"/>
                        <a:sym typeface="Lato"/>
                      </a:endParaRPr>
                    </a:p>
                  </a:txBody>
                  <a:tcPr marT="91425" marB="91425" marR="91425" marL="91425"/>
                </a:tc>
              </a:tr>
              <a:tr h="429625">
                <a:tc>
                  <a:txBody>
                    <a:bodyPr/>
                    <a:lstStyle/>
                    <a:p>
                      <a:pPr indent="0" lvl="0" marL="0" rtl="0" algn="l">
                        <a:spcBef>
                          <a:spcPts val="0"/>
                        </a:spcBef>
                        <a:spcAft>
                          <a:spcPts val="0"/>
                        </a:spcAft>
                        <a:buNone/>
                      </a:pPr>
                      <a:r>
                        <a:rPr lang="en" sz="1900">
                          <a:solidFill>
                            <a:srgbClr val="666666"/>
                          </a:solidFill>
                          <a:latin typeface="Lato"/>
                          <a:ea typeface="Lato"/>
                          <a:cs typeface="Lato"/>
                          <a:sym typeface="Lato"/>
                        </a:rPr>
                        <a:t>Satisfied with job?</a:t>
                      </a:r>
                      <a:endParaRPr sz="1900">
                        <a:solidFill>
                          <a:srgbClr val="666666"/>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900">
                          <a:solidFill>
                            <a:srgbClr val="666666"/>
                          </a:solidFill>
                          <a:latin typeface="Lato"/>
                          <a:ea typeface="Lato"/>
                          <a:cs typeface="Lato"/>
                          <a:sym typeface="Lato"/>
                        </a:rPr>
                        <a:t>76%</a:t>
                      </a:r>
                      <a:endParaRPr sz="1900">
                        <a:solidFill>
                          <a:srgbClr val="666666"/>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900">
                          <a:solidFill>
                            <a:srgbClr val="666666"/>
                          </a:solidFill>
                          <a:latin typeface="Lato"/>
                          <a:ea typeface="Lato"/>
                          <a:cs typeface="Lato"/>
                          <a:sym typeface="Lato"/>
                        </a:rPr>
                        <a:t>85%</a:t>
                      </a:r>
                      <a:endParaRPr sz="1900">
                        <a:solidFill>
                          <a:srgbClr val="666666"/>
                        </a:solidFill>
                        <a:latin typeface="Lato"/>
                        <a:ea typeface="Lato"/>
                        <a:cs typeface="Lato"/>
                        <a:sym typeface="Lato"/>
                      </a:endParaRPr>
                    </a:p>
                  </a:txBody>
                  <a:tcPr marT="91425" marB="91425" marR="91425" marL="91425"/>
                </a:tc>
              </a:tr>
            </a:tbl>
          </a:graphicData>
        </a:graphic>
      </p:graphicFrame>
      <p:graphicFrame>
        <p:nvGraphicFramePr>
          <p:cNvPr id="78" name="Google Shape;78;p16"/>
          <p:cNvGraphicFramePr/>
          <p:nvPr/>
        </p:nvGraphicFramePr>
        <p:xfrm>
          <a:off x="0" y="4689075"/>
          <a:ext cx="3000000" cy="3000000"/>
        </p:xfrm>
        <a:graphic>
          <a:graphicData uri="http://schemas.openxmlformats.org/drawingml/2006/table">
            <a:tbl>
              <a:tblPr>
                <a:noFill/>
                <a:tableStyleId>{62910BF9-F620-4420-BC89-A7962E0C17FA}</a:tableStyleId>
              </a:tblPr>
              <a:tblGrid>
                <a:gridCol w="9144000"/>
              </a:tblGrid>
              <a:tr h="496050">
                <a:tc>
                  <a:txBody>
                    <a:bodyPr/>
                    <a:lstStyle/>
                    <a:p>
                      <a:pPr indent="0" lvl="0" marL="0" rtl="0" algn="l">
                        <a:spcBef>
                          <a:spcPts val="0"/>
                        </a:spcBef>
                        <a:spcAft>
                          <a:spcPts val="0"/>
                        </a:spcAft>
                        <a:buNone/>
                      </a:pPr>
                      <a:r>
                        <a:rPr lang="en" sz="1100"/>
                        <a:t>Statistics Canada. Table 37-10-0188-01 National Graduates Survey (NGS), labour market outcomes of postsecondary graduates at time of interview, by province of study, level of study, field of study, sex and work-integrated learning (WIL) participation</a:t>
                      </a:r>
                      <a:endParaRPr sz="1100"/>
                    </a:p>
                  </a:txBody>
                  <a:tcPr marT="91425" marB="91425" marR="91425" marL="91425"/>
                </a:tc>
              </a:tr>
            </a:tbl>
          </a:graphicData>
        </a:graphic>
      </p:graphicFrame>
      <p:sp>
        <p:nvSpPr>
          <p:cNvPr id="79" name="Google Shape;79;p16"/>
          <p:cNvSpPr txBox="1"/>
          <p:nvPr>
            <p:ph type="title"/>
          </p:nvPr>
        </p:nvSpPr>
        <p:spPr>
          <a:xfrm>
            <a:off x="86300" y="245775"/>
            <a:ext cx="6534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2A56"/>
                </a:solidFill>
                <a:highlight>
                  <a:schemeClr val="lt1"/>
                </a:highlight>
                <a:latin typeface="Montserrat"/>
                <a:ea typeface="Montserrat"/>
                <a:cs typeface="Montserrat"/>
                <a:sym typeface="Montserrat"/>
              </a:rPr>
              <a:t>WIL &amp; labour market outcomes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b="74657" l="64585" r="0" t="0"/>
          <a:stretch/>
        </p:blipFill>
        <p:spPr>
          <a:xfrm>
            <a:off x="5905097" y="0"/>
            <a:ext cx="3236880" cy="1303475"/>
          </a:xfrm>
          <a:prstGeom prst="rect">
            <a:avLst/>
          </a:prstGeom>
          <a:noFill/>
          <a:ln>
            <a:noFill/>
          </a:ln>
        </p:spPr>
      </p:pic>
      <p:pic>
        <p:nvPicPr>
          <p:cNvPr id="85" name="Google Shape;85;p17"/>
          <p:cNvPicPr preferRelativeResize="0"/>
          <p:nvPr/>
        </p:nvPicPr>
        <p:blipFill>
          <a:blip r:embed="rId4">
            <a:alphaModFix/>
          </a:blip>
          <a:stretch>
            <a:fillRect/>
          </a:stretch>
        </p:blipFill>
        <p:spPr>
          <a:xfrm>
            <a:off x="4683750" y="1825850"/>
            <a:ext cx="4373950" cy="2340850"/>
          </a:xfrm>
          <a:prstGeom prst="rect">
            <a:avLst/>
          </a:prstGeom>
          <a:noFill/>
          <a:ln>
            <a:noFill/>
          </a:ln>
        </p:spPr>
      </p:pic>
      <p:pic>
        <p:nvPicPr>
          <p:cNvPr id="86" name="Google Shape;86;p17"/>
          <p:cNvPicPr preferRelativeResize="0"/>
          <p:nvPr/>
        </p:nvPicPr>
        <p:blipFill>
          <a:blip r:embed="rId5">
            <a:alphaModFix/>
          </a:blip>
          <a:stretch>
            <a:fillRect/>
          </a:stretch>
        </p:blipFill>
        <p:spPr>
          <a:xfrm>
            <a:off x="86300" y="1832036"/>
            <a:ext cx="4373950" cy="2328486"/>
          </a:xfrm>
          <a:prstGeom prst="rect">
            <a:avLst/>
          </a:prstGeom>
          <a:noFill/>
          <a:ln>
            <a:noFill/>
          </a:ln>
        </p:spPr>
      </p:pic>
      <p:sp>
        <p:nvSpPr>
          <p:cNvPr id="87" name="Google Shape;87;p17"/>
          <p:cNvSpPr txBox="1"/>
          <p:nvPr/>
        </p:nvSpPr>
        <p:spPr>
          <a:xfrm>
            <a:off x="86300" y="1303475"/>
            <a:ext cx="3654300" cy="4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666666"/>
                </a:solidFill>
                <a:latin typeface="Lato"/>
                <a:ea typeface="Lato"/>
                <a:cs typeface="Lato"/>
                <a:sym typeface="Lato"/>
              </a:rPr>
              <a:t>Bachelors - 2015 graduates</a:t>
            </a:r>
            <a:endParaRPr b="1" sz="1700">
              <a:solidFill>
                <a:srgbClr val="666666"/>
              </a:solidFill>
              <a:latin typeface="Lato"/>
              <a:ea typeface="Lato"/>
              <a:cs typeface="Lato"/>
              <a:sym typeface="Lato"/>
            </a:endParaRPr>
          </a:p>
        </p:txBody>
      </p:sp>
      <p:sp>
        <p:nvSpPr>
          <p:cNvPr id="88" name="Google Shape;88;p17"/>
          <p:cNvSpPr txBox="1"/>
          <p:nvPr/>
        </p:nvSpPr>
        <p:spPr>
          <a:xfrm>
            <a:off x="4683750" y="1303475"/>
            <a:ext cx="3654300" cy="4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666666"/>
                </a:solidFill>
                <a:latin typeface="Lato"/>
                <a:ea typeface="Lato"/>
                <a:cs typeface="Lato"/>
                <a:sym typeface="Lato"/>
              </a:rPr>
              <a:t>College </a:t>
            </a:r>
            <a:r>
              <a:rPr b="1" lang="en" sz="1700">
                <a:solidFill>
                  <a:srgbClr val="666666"/>
                </a:solidFill>
                <a:latin typeface="Lato"/>
                <a:ea typeface="Lato"/>
                <a:cs typeface="Lato"/>
                <a:sym typeface="Lato"/>
              </a:rPr>
              <a:t>- 2015 graduates</a:t>
            </a:r>
            <a:endParaRPr b="1" sz="1700">
              <a:solidFill>
                <a:srgbClr val="666666"/>
              </a:solidFill>
              <a:latin typeface="Lato"/>
              <a:ea typeface="Lato"/>
              <a:cs typeface="Lato"/>
              <a:sym typeface="Lato"/>
            </a:endParaRPr>
          </a:p>
        </p:txBody>
      </p:sp>
      <p:sp>
        <p:nvSpPr>
          <p:cNvPr id="89" name="Google Shape;89;p17"/>
          <p:cNvSpPr txBox="1"/>
          <p:nvPr>
            <p:ph type="title"/>
          </p:nvPr>
        </p:nvSpPr>
        <p:spPr>
          <a:xfrm>
            <a:off x="86300" y="245775"/>
            <a:ext cx="6534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2A56"/>
                </a:solidFill>
                <a:highlight>
                  <a:schemeClr val="lt1"/>
                </a:highlight>
                <a:latin typeface="Montserrat"/>
                <a:ea typeface="Montserrat"/>
                <a:cs typeface="Montserrat"/>
                <a:sym typeface="Montserrat"/>
              </a:rPr>
              <a:t>WIL &amp; labour market outcomes </a:t>
            </a:r>
            <a:endParaRPr/>
          </a:p>
        </p:txBody>
      </p:sp>
      <p:sp>
        <p:nvSpPr>
          <p:cNvPr id="90" name="Google Shape;90;p17"/>
          <p:cNvSpPr txBox="1"/>
          <p:nvPr/>
        </p:nvSpPr>
        <p:spPr>
          <a:xfrm>
            <a:off x="2254200" y="4166700"/>
            <a:ext cx="4635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Lato"/>
                <a:ea typeface="Lato"/>
                <a:cs typeface="Lato"/>
                <a:sym typeface="Lato"/>
              </a:rPr>
              <a:t>Estimated Gross Annual Earnings</a:t>
            </a:r>
            <a:r>
              <a:rPr lang="en" sz="2400">
                <a:latin typeface="Lato"/>
                <a:ea typeface="Lato"/>
                <a:cs typeface="Lato"/>
                <a:sym typeface="Lato"/>
              </a:rPr>
              <a:t> </a:t>
            </a:r>
            <a:endParaRPr sz="2400">
              <a:latin typeface="Lato"/>
              <a:ea typeface="Lato"/>
              <a:cs typeface="Lato"/>
              <a:sym typeface="Lato"/>
            </a:endParaRPr>
          </a:p>
        </p:txBody>
      </p:sp>
      <p:graphicFrame>
        <p:nvGraphicFramePr>
          <p:cNvPr id="91" name="Google Shape;91;p17"/>
          <p:cNvGraphicFramePr/>
          <p:nvPr/>
        </p:nvGraphicFramePr>
        <p:xfrm>
          <a:off x="0" y="4689075"/>
          <a:ext cx="3000000" cy="3000000"/>
        </p:xfrm>
        <a:graphic>
          <a:graphicData uri="http://schemas.openxmlformats.org/drawingml/2006/table">
            <a:tbl>
              <a:tblPr>
                <a:noFill/>
                <a:tableStyleId>{62910BF9-F620-4420-BC89-A7962E0C17FA}</a:tableStyleId>
              </a:tblPr>
              <a:tblGrid>
                <a:gridCol w="9144000"/>
              </a:tblGrid>
              <a:tr h="496050">
                <a:tc>
                  <a:txBody>
                    <a:bodyPr/>
                    <a:lstStyle/>
                    <a:p>
                      <a:pPr indent="0" lvl="0" marL="0" rtl="0" algn="l">
                        <a:spcBef>
                          <a:spcPts val="0"/>
                        </a:spcBef>
                        <a:spcAft>
                          <a:spcPts val="0"/>
                        </a:spcAft>
                        <a:buNone/>
                      </a:pPr>
                      <a:r>
                        <a:rPr lang="en" sz="1100"/>
                        <a:t>S</a:t>
                      </a:r>
                      <a:r>
                        <a:rPr lang="en" sz="1100"/>
                        <a:t>tatistics Canada. Table 37-10-0188-01 National Graduates Survey (NGS), labour market outcomes of postsecondary graduates at time of interview, by province of study, level of study, field of study, sex and work-integrated learning (WIL) participation</a:t>
                      </a:r>
                      <a:endParaRPr sz="1100"/>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rotWithShape="1">
          <a:blip r:embed="rId3">
            <a:alphaModFix/>
          </a:blip>
          <a:srcRect b="74657" l="64585" r="0" t="0"/>
          <a:stretch/>
        </p:blipFill>
        <p:spPr>
          <a:xfrm>
            <a:off x="5905097" y="0"/>
            <a:ext cx="3236880" cy="1303475"/>
          </a:xfrm>
          <a:prstGeom prst="rect">
            <a:avLst/>
          </a:prstGeom>
          <a:noFill/>
          <a:ln>
            <a:noFill/>
          </a:ln>
        </p:spPr>
      </p:pic>
      <p:sp>
        <p:nvSpPr>
          <p:cNvPr id="97" name="Google Shape;97;p18"/>
          <p:cNvSpPr txBox="1"/>
          <p:nvPr>
            <p:ph type="title"/>
          </p:nvPr>
        </p:nvSpPr>
        <p:spPr>
          <a:xfrm>
            <a:off x="86300" y="245775"/>
            <a:ext cx="714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2A56"/>
                </a:solidFill>
                <a:highlight>
                  <a:schemeClr val="lt1"/>
                </a:highlight>
                <a:latin typeface="Montserrat"/>
                <a:ea typeface="Montserrat"/>
                <a:cs typeface="Montserrat"/>
                <a:sym typeface="Montserrat"/>
              </a:rPr>
              <a:t>What we’re hearing from </a:t>
            </a:r>
            <a:endParaRPr b="1">
              <a:solidFill>
                <a:srgbClr val="002A56"/>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b="1" lang="en">
                <a:solidFill>
                  <a:srgbClr val="002A56"/>
                </a:solidFill>
                <a:highlight>
                  <a:schemeClr val="lt1"/>
                </a:highlight>
                <a:latin typeface="Montserrat"/>
                <a:ea typeface="Montserrat"/>
                <a:cs typeface="Montserrat"/>
                <a:sym typeface="Montserrat"/>
              </a:rPr>
              <a:t>employers: why participate in WIL?</a:t>
            </a:r>
            <a:endParaRPr/>
          </a:p>
        </p:txBody>
      </p:sp>
      <p:sp>
        <p:nvSpPr>
          <p:cNvPr id="98" name="Google Shape;98;p18"/>
          <p:cNvSpPr txBox="1"/>
          <p:nvPr>
            <p:ph idx="1" type="body"/>
          </p:nvPr>
        </p:nvSpPr>
        <p:spPr>
          <a:xfrm>
            <a:off x="677250" y="1393175"/>
            <a:ext cx="7789500" cy="3601800"/>
          </a:xfrm>
          <a:prstGeom prst="rect">
            <a:avLst/>
          </a:prstGeom>
        </p:spPr>
        <p:txBody>
          <a:bodyPr anchorCtr="0" anchor="t" bIns="91425" lIns="91425" spcFirstLastPara="1" rIns="91425" wrap="square" tIns="91425">
            <a:noAutofit/>
          </a:bodyPr>
          <a:lstStyle/>
          <a:p>
            <a:pPr indent="-247650" lvl="0" marL="457200" rtl="0" algn="l">
              <a:lnSpc>
                <a:spcPct val="90000"/>
              </a:lnSpc>
              <a:spcBef>
                <a:spcPts val="1000"/>
              </a:spcBef>
              <a:spcAft>
                <a:spcPts val="0"/>
              </a:spcAft>
              <a:buClr>
                <a:srgbClr val="434343"/>
              </a:buClr>
              <a:buSzPts val="1900"/>
              <a:buFont typeface="Lato"/>
              <a:buAutoNum type="arabicPeriod"/>
            </a:pPr>
            <a:r>
              <a:rPr b="1" lang="en" sz="1900">
                <a:solidFill>
                  <a:srgbClr val="434343"/>
                </a:solidFill>
                <a:latin typeface="Lato"/>
                <a:ea typeface="Lato"/>
                <a:cs typeface="Lato"/>
                <a:sym typeface="Lato"/>
              </a:rPr>
              <a:t>Skilled Talent Pipeline: </a:t>
            </a:r>
            <a:r>
              <a:rPr lang="en" sz="1900">
                <a:solidFill>
                  <a:srgbClr val="434343"/>
                </a:solidFill>
                <a:latin typeface="Lato"/>
                <a:ea typeface="Lato"/>
                <a:cs typeface="Lato"/>
                <a:sym typeface="Lato"/>
              </a:rPr>
              <a:t>employers </a:t>
            </a:r>
            <a:r>
              <a:rPr lang="en" sz="1900">
                <a:solidFill>
                  <a:srgbClr val="434343"/>
                </a:solidFill>
                <a:latin typeface="Lato"/>
                <a:ea typeface="Lato"/>
                <a:cs typeface="Lato"/>
                <a:sym typeface="Lato"/>
              </a:rPr>
              <a:t>gain access to a pool of potential candidates who have relevant skills and who are prepared to fill key roles within their organizations.</a:t>
            </a:r>
            <a:endParaRPr sz="1900">
              <a:solidFill>
                <a:srgbClr val="434343"/>
              </a:solidFill>
              <a:latin typeface="Lato"/>
              <a:ea typeface="Lato"/>
              <a:cs typeface="Lato"/>
              <a:sym typeface="Lato"/>
            </a:endParaRPr>
          </a:p>
          <a:p>
            <a:pPr indent="-247650" lvl="0" marL="457200" rtl="0" algn="l">
              <a:lnSpc>
                <a:spcPct val="90000"/>
              </a:lnSpc>
              <a:spcBef>
                <a:spcPts val="1000"/>
              </a:spcBef>
              <a:spcAft>
                <a:spcPts val="0"/>
              </a:spcAft>
              <a:buClr>
                <a:srgbClr val="434343"/>
              </a:buClr>
              <a:buSzPts val="1900"/>
              <a:buFont typeface="Lato"/>
              <a:buAutoNum type="arabicPeriod"/>
            </a:pPr>
            <a:r>
              <a:rPr b="1" lang="en" sz="1900">
                <a:solidFill>
                  <a:srgbClr val="434343"/>
                </a:solidFill>
                <a:latin typeface="Lato"/>
                <a:ea typeface="Lato"/>
                <a:cs typeface="Lato"/>
                <a:sym typeface="Lato"/>
              </a:rPr>
              <a:t>Innovation and Knowledge Translation:</a:t>
            </a:r>
            <a:r>
              <a:rPr lang="en" sz="1900">
                <a:solidFill>
                  <a:srgbClr val="434343"/>
                </a:solidFill>
                <a:latin typeface="Lato"/>
                <a:ea typeface="Lato"/>
                <a:cs typeface="Lato"/>
                <a:sym typeface="Lato"/>
              </a:rPr>
              <a:t> students contribute ideas and/or innovations to organizations during their work placements.</a:t>
            </a:r>
            <a:endParaRPr sz="1900">
              <a:solidFill>
                <a:srgbClr val="434343"/>
              </a:solidFill>
              <a:latin typeface="Lato"/>
              <a:ea typeface="Lato"/>
              <a:cs typeface="Lato"/>
              <a:sym typeface="Lato"/>
            </a:endParaRPr>
          </a:p>
          <a:p>
            <a:pPr indent="-247650" lvl="0" marL="457200" rtl="0" algn="l">
              <a:lnSpc>
                <a:spcPct val="90000"/>
              </a:lnSpc>
              <a:spcBef>
                <a:spcPts val="1000"/>
              </a:spcBef>
              <a:spcAft>
                <a:spcPts val="0"/>
              </a:spcAft>
              <a:buClr>
                <a:srgbClr val="434343"/>
              </a:buClr>
              <a:buSzPts val="1900"/>
              <a:buFont typeface="Lato"/>
              <a:buAutoNum type="arabicPeriod"/>
            </a:pPr>
            <a:r>
              <a:rPr b="1" lang="en" sz="1900">
                <a:solidFill>
                  <a:srgbClr val="434343"/>
                </a:solidFill>
                <a:latin typeface="Lato"/>
                <a:ea typeface="Lato"/>
                <a:cs typeface="Lato"/>
                <a:sym typeface="Lato"/>
              </a:rPr>
              <a:t>Diversity &amp; Inclusion: </a:t>
            </a:r>
            <a:r>
              <a:rPr lang="en" sz="1900">
                <a:solidFill>
                  <a:srgbClr val="434343"/>
                </a:solidFill>
                <a:latin typeface="Lato"/>
                <a:ea typeface="Lato"/>
                <a:cs typeface="Lato"/>
                <a:sym typeface="Lato"/>
              </a:rPr>
              <a:t>WIL programs and/or students contribute to  an organization’s mission, strategies, and practices to support a diverse workplace. </a:t>
            </a:r>
            <a:endParaRPr sz="1900">
              <a:solidFill>
                <a:srgbClr val="434343"/>
              </a:solidFill>
              <a:latin typeface="Lato"/>
              <a:ea typeface="Lato"/>
              <a:cs typeface="Lato"/>
              <a:sym typeface="Lato"/>
            </a:endParaRPr>
          </a:p>
          <a:p>
            <a:pPr indent="-247650" lvl="0" marL="457200" rtl="0" algn="l">
              <a:lnSpc>
                <a:spcPct val="90000"/>
              </a:lnSpc>
              <a:spcBef>
                <a:spcPts val="1000"/>
              </a:spcBef>
              <a:spcAft>
                <a:spcPts val="0"/>
              </a:spcAft>
              <a:buClr>
                <a:srgbClr val="434343"/>
              </a:buClr>
              <a:buSzPts val="1900"/>
              <a:buFont typeface="Lato"/>
              <a:buAutoNum type="arabicPeriod"/>
            </a:pPr>
            <a:r>
              <a:rPr b="1" lang="en" sz="1900">
                <a:solidFill>
                  <a:srgbClr val="434343"/>
                </a:solidFill>
                <a:latin typeface="Lato"/>
                <a:ea typeface="Lato"/>
                <a:cs typeface="Lato"/>
                <a:sym typeface="Lato"/>
              </a:rPr>
              <a:t>Corporate Social Responsibility: </a:t>
            </a:r>
            <a:r>
              <a:rPr lang="en" sz="1900">
                <a:solidFill>
                  <a:srgbClr val="434343"/>
                </a:solidFill>
                <a:latin typeface="Lato"/>
                <a:ea typeface="Lato"/>
                <a:cs typeface="Lato"/>
                <a:sym typeface="Lato"/>
              </a:rPr>
              <a:t>students help to</a:t>
            </a:r>
            <a:r>
              <a:rPr lang="en" sz="1900">
                <a:solidFill>
                  <a:srgbClr val="434343"/>
                </a:solidFill>
                <a:latin typeface="Lato"/>
                <a:ea typeface="Lato"/>
                <a:cs typeface="Lato"/>
                <a:sym typeface="Lato"/>
              </a:rPr>
              <a:t> advance an organization’s corporate social responsibility goals. </a:t>
            </a:r>
            <a:endParaRPr sz="1900">
              <a:solidFill>
                <a:srgbClr val="434343"/>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9"/>
          <p:cNvPicPr preferRelativeResize="0"/>
          <p:nvPr/>
        </p:nvPicPr>
        <p:blipFill rotWithShape="1">
          <a:blip r:embed="rId3">
            <a:alphaModFix/>
          </a:blip>
          <a:srcRect b="74657" l="64585" r="0" t="0"/>
          <a:stretch/>
        </p:blipFill>
        <p:spPr>
          <a:xfrm>
            <a:off x="5905097" y="0"/>
            <a:ext cx="3236880" cy="1303475"/>
          </a:xfrm>
          <a:prstGeom prst="rect">
            <a:avLst/>
          </a:prstGeom>
          <a:noFill/>
          <a:ln>
            <a:noFill/>
          </a:ln>
        </p:spPr>
      </p:pic>
      <p:sp>
        <p:nvSpPr>
          <p:cNvPr id="104" name="Google Shape;104;p19"/>
          <p:cNvSpPr txBox="1"/>
          <p:nvPr>
            <p:ph idx="1" type="body"/>
          </p:nvPr>
        </p:nvSpPr>
        <p:spPr>
          <a:xfrm>
            <a:off x="550400" y="1466300"/>
            <a:ext cx="7996200" cy="342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434343"/>
                </a:solidFill>
                <a:latin typeface="Lato"/>
                <a:ea typeface="Lato"/>
                <a:cs typeface="Lato"/>
                <a:sym typeface="Lato"/>
              </a:rPr>
              <a:t>“I want a student who has held a job -- any job -- painting or retail -- to show they have actually worked in the real world.”</a:t>
            </a:r>
            <a:endParaRPr sz="2300">
              <a:solidFill>
                <a:srgbClr val="434343"/>
              </a:solidFill>
              <a:latin typeface="Lato"/>
              <a:ea typeface="Lato"/>
              <a:cs typeface="Lato"/>
              <a:sym typeface="Lato"/>
            </a:endParaRPr>
          </a:p>
          <a:p>
            <a:pPr indent="0" lvl="0" marL="0" rtl="0" algn="l">
              <a:spcBef>
                <a:spcPts val="1600"/>
              </a:spcBef>
              <a:spcAft>
                <a:spcPts val="0"/>
              </a:spcAft>
              <a:buNone/>
            </a:pPr>
            <a:r>
              <a:rPr lang="en" sz="2300">
                <a:solidFill>
                  <a:srgbClr val="434343"/>
                </a:solidFill>
                <a:latin typeface="Lato"/>
                <a:ea typeface="Lato"/>
                <a:cs typeface="Lato"/>
                <a:sym typeface="Lato"/>
              </a:rPr>
              <a:t>"We need students who can communicate, know how to troubleshoot in an office environment, conduct themselves in meetings."</a:t>
            </a:r>
            <a:endParaRPr sz="2400">
              <a:solidFill>
                <a:srgbClr val="434343"/>
              </a:solidFill>
              <a:latin typeface="Lato"/>
              <a:ea typeface="Lato"/>
              <a:cs typeface="Lato"/>
              <a:sym typeface="Lato"/>
            </a:endParaRPr>
          </a:p>
          <a:p>
            <a:pPr indent="0" lvl="0" marL="0" rtl="0" algn="l">
              <a:spcBef>
                <a:spcPts val="1600"/>
              </a:spcBef>
              <a:spcAft>
                <a:spcPts val="1600"/>
              </a:spcAft>
              <a:buNone/>
            </a:pPr>
            <a:r>
              <a:rPr lang="en" sz="2300">
                <a:solidFill>
                  <a:srgbClr val="434343"/>
                </a:solidFill>
                <a:latin typeface="Lato"/>
                <a:ea typeface="Lato"/>
                <a:cs typeface="Lato"/>
                <a:sym typeface="Lato"/>
              </a:rPr>
              <a:t>“We can teach technical skills but attitude is absolutely everything.”</a:t>
            </a:r>
            <a:endParaRPr sz="2300">
              <a:solidFill>
                <a:srgbClr val="434343"/>
              </a:solidFill>
              <a:latin typeface="Lato"/>
              <a:ea typeface="Lato"/>
              <a:cs typeface="Lato"/>
              <a:sym typeface="Lato"/>
            </a:endParaRPr>
          </a:p>
        </p:txBody>
      </p:sp>
      <p:sp>
        <p:nvSpPr>
          <p:cNvPr id="105" name="Google Shape;105;p19"/>
          <p:cNvSpPr txBox="1"/>
          <p:nvPr>
            <p:ph type="title"/>
          </p:nvPr>
        </p:nvSpPr>
        <p:spPr>
          <a:xfrm>
            <a:off x="86300" y="245775"/>
            <a:ext cx="714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2A56"/>
                </a:solidFill>
                <a:highlight>
                  <a:schemeClr val="lt1"/>
                </a:highlight>
                <a:latin typeface="Montserrat"/>
                <a:ea typeface="Montserrat"/>
                <a:cs typeface="Montserrat"/>
                <a:sym typeface="Montserrat"/>
              </a:rPr>
              <a:t>What we’re hearing from </a:t>
            </a:r>
            <a:endParaRPr b="1">
              <a:solidFill>
                <a:srgbClr val="002A56"/>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b="1" lang="en">
                <a:solidFill>
                  <a:srgbClr val="002A56"/>
                </a:solidFill>
                <a:highlight>
                  <a:schemeClr val="lt1"/>
                </a:highlight>
                <a:latin typeface="Montserrat"/>
                <a:ea typeface="Montserrat"/>
                <a:cs typeface="Montserrat"/>
                <a:sym typeface="Montserrat"/>
              </a:rPr>
              <a:t>employers: who are they looking for?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0" y="0"/>
            <a:ext cx="9144000" cy="5443538"/>
          </a:xfrm>
          <a:prstGeom prst="rect">
            <a:avLst/>
          </a:prstGeom>
          <a:noFill/>
          <a:ln>
            <a:noFill/>
          </a:ln>
        </p:spPr>
      </p:pic>
      <p:sp>
        <p:nvSpPr>
          <p:cNvPr id="111" name="Google Shape;111;p20"/>
          <p:cNvSpPr txBox="1"/>
          <p:nvPr/>
        </p:nvSpPr>
        <p:spPr>
          <a:xfrm>
            <a:off x="595275" y="0"/>
            <a:ext cx="2930700" cy="15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Lato"/>
                <a:ea typeface="Lato"/>
                <a:cs typeface="Lato"/>
                <a:sym typeface="Lato"/>
              </a:rPr>
              <a:t>What else do employers want? </a:t>
            </a:r>
            <a:endParaRPr b="1" sz="3300">
              <a:latin typeface="Lato"/>
              <a:ea typeface="Lato"/>
              <a:cs typeface="Lato"/>
              <a:sym typeface="Lato"/>
            </a:endParaRPr>
          </a:p>
        </p:txBody>
      </p:sp>
      <p:sp>
        <p:nvSpPr>
          <p:cNvPr id="112" name="Google Shape;112;p20"/>
          <p:cNvSpPr txBox="1"/>
          <p:nvPr/>
        </p:nvSpPr>
        <p:spPr>
          <a:xfrm>
            <a:off x="595275" y="3559550"/>
            <a:ext cx="3842700" cy="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F3F3F3"/>
                </a:solidFill>
                <a:latin typeface="Lato"/>
                <a:ea typeface="Lato"/>
                <a:cs typeface="Lato"/>
                <a:sym typeface="Lato"/>
              </a:rPr>
              <a:t>Relevant experience; not just time served</a:t>
            </a:r>
            <a:endParaRPr b="1" sz="2800">
              <a:solidFill>
                <a:srgbClr val="F3F3F3"/>
              </a:solidFill>
              <a:latin typeface="Lato"/>
              <a:ea typeface="Lato"/>
              <a:cs typeface="Lato"/>
              <a:sym typeface="Lato"/>
            </a:endParaRPr>
          </a:p>
        </p:txBody>
      </p:sp>
      <p:sp>
        <p:nvSpPr>
          <p:cNvPr id="113" name="Google Shape;113;p20"/>
          <p:cNvSpPr txBox="1"/>
          <p:nvPr/>
        </p:nvSpPr>
        <p:spPr>
          <a:xfrm>
            <a:off x="6112500" y="1669850"/>
            <a:ext cx="3031500" cy="24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F3F3F3"/>
                </a:solidFill>
                <a:latin typeface="Lato"/>
                <a:ea typeface="Lato"/>
                <a:cs typeface="Lato"/>
                <a:sym typeface="Lato"/>
              </a:rPr>
              <a:t>Employees/</a:t>
            </a:r>
            <a:endParaRPr b="1" sz="2800">
              <a:solidFill>
                <a:srgbClr val="F3F3F3"/>
              </a:solidFill>
              <a:latin typeface="Lato"/>
              <a:ea typeface="Lato"/>
              <a:cs typeface="Lato"/>
              <a:sym typeface="Lato"/>
            </a:endParaRPr>
          </a:p>
          <a:p>
            <a:pPr indent="0" lvl="0" marL="0" rtl="0" algn="l">
              <a:spcBef>
                <a:spcPts val="0"/>
              </a:spcBef>
              <a:spcAft>
                <a:spcPts val="0"/>
              </a:spcAft>
              <a:buNone/>
            </a:pPr>
            <a:r>
              <a:rPr b="1" lang="en" sz="2800">
                <a:solidFill>
                  <a:srgbClr val="F3F3F3"/>
                </a:solidFill>
                <a:latin typeface="Lato"/>
                <a:ea typeface="Lato"/>
                <a:cs typeface="Lato"/>
                <a:sym typeface="Lato"/>
              </a:rPr>
              <a:t>candidates who can communicate their skills and tell their stories</a:t>
            </a:r>
            <a:endParaRPr b="1" sz="2800">
              <a:solidFill>
                <a:srgbClr val="F3F3F3"/>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1"/>
          <p:cNvPicPr preferRelativeResize="0"/>
          <p:nvPr/>
        </p:nvPicPr>
        <p:blipFill rotWithShape="1">
          <a:blip r:embed="rId3">
            <a:alphaModFix/>
          </a:blip>
          <a:srcRect b="0" l="68561" r="0" t="0"/>
          <a:stretch/>
        </p:blipFill>
        <p:spPr>
          <a:xfrm>
            <a:off x="6270450" y="0"/>
            <a:ext cx="2873550" cy="5143501"/>
          </a:xfrm>
          <a:prstGeom prst="rect">
            <a:avLst/>
          </a:prstGeom>
          <a:noFill/>
          <a:ln>
            <a:noFill/>
          </a:ln>
        </p:spPr>
      </p:pic>
      <p:sp>
        <p:nvSpPr>
          <p:cNvPr id="119" name="Google Shape;119;p21"/>
          <p:cNvSpPr txBox="1"/>
          <p:nvPr>
            <p:ph type="title"/>
          </p:nvPr>
        </p:nvSpPr>
        <p:spPr>
          <a:xfrm>
            <a:off x="274000" y="175900"/>
            <a:ext cx="641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2A56"/>
                </a:solidFill>
                <a:highlight>
                  <a:schemeClr val="lt1"/>
                </a:highlight>
                <a:latin typeface="Montserrat"/>
                <a:ea typeface="Montserrat"/>
                <a:cs typeface="Montserrat"/>
                <a:sym typeface="Montserrat"/>
              </a:rPr>
              <a:t>Employers want social and emotional skills</a:t>
            </a:r>
            <a:endParaRPr/>
          </a:p>
        </p:txBody>
      </p:sp>
      <p:sp>
        <p:nvSpPr>
          <p:cNvPr id="120" name="Google Shape;120;p21"/>
          <p:cNvSpPr txBox="1"/>
          <p:nvPr>
            <p:ph idx="1" type="body"/>
          </p:nvPr>
        </p:nvSpPr>
        <p:spPr>
          <a:xfrm>
            <a:off x="706750" y="1483463"/>
            <a:ext cx="5958900" cy="246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Top skills employers are looking for in entry level hires*:</a:t>
            </a:r>
            <a:endParaRPr sz="2200"/>
          </a:p>
          <a:p>
            <a:pPr indent="-368300" lvl="0" marL="457200" rtl="0" algn="l">
              <a:spcBef>
                <a:spcPts val="1600"/>
              </a:spcBef>
              <a:spcAft>
                <a:spcPts val="0"/>
              </a:spcAft>
              <a:buSzPts val="2200"/>
              <a:buAutoNum type="arabicPeriod"/>
            </a:pPr>
            <a:r>
              <a:rPr lang="en" sz="2200"/>
              <a:t>Collaboration</a:t>
            </a:r>
            <a:endParaRPr sz="2200"/>
          </a:p>
          <a:p>
            <a:pPr indent="-368300" lvl="0" marL="457200" rtl="0" algn="l">
              <a:spcBef>
                <a:spcPts val="0"/>
              </a:spcBef>
              <a:spcAft>
                <a:spcPts val="0"/>
              </a:spcAft>
              <a:buSzPts val="2200"/>
              <a:buAutoNum type="arabicPeriod"/>
            </a:pPr>
            <a:r>
              <a:rPr lang="en" sz="2200"/>
              <a:t>Communication</a:t>
            </a:r>
            <a:endParaRPr sz="2200"/>
          </a:p>
          <a:p>
            <a:pPr indent="-368300" lvl="0" marL="457200" rtl="0" algn="l">
              <a:spcBef>
                <a:spcPts val="0"/>
              </a:spcBef>
              <a:spcAft>
                <a:spcPts val="0"/>
              </a:spcAft>
              <a:buSzPts val="2200"/>
              <a:buAutoNum type="arabicPeriod"/>
            </a:pPr>
            <a:r>
              <a:rPr lang="en" sz="2200"/>
              <a:t>Problem solving</a:t>
            </a:r>
            <a:endParaRPr sz="2200"/>
          </a:p>
          <a:p>
            <a:pPr indent="-368300" lvl="0" marL="457200" rtl="0" algn="l">
              <a:spcBef>
                <a:spcPts val="0"/>
              </a:spcBef>
              <a:spcAft>
                <a:spcPts val="0"/>
              </a:spcAft>
              <a:buSzPts val="2200"/>
              <a:buAutoNum type="arabicPeriod"/>
            </a:pPr>
            <a:r>
              <a:rPr lang="en" sz="2200"/>
              <a:t>Resiliency</a:t>
            </a:r>
            <a:endParaRPr sz="2200"/>
          </a:p>
          <a:p>
            <a:pPr indent="-368300" lvl="0" marL="457200" rtl="0" algn="l">
              <a:spcBef>
                <a:spcPts val="0"/>
              </a:spcBef>
              <a:spcAft>
                <a:spcPts val="0"/>
              </a:spcAft>
              <a:buSzPts val="2200"/>
              <a:buAutoNum type="arabicPeriod"/>
            </a:pPr>
            <a:r>
              <a:rPr lang="en" sz="2200"/>
              <a:t>Analytical capabilities</a:t>
            </a:r>
            <a:endParaRPr sz="2200"/>
          </a:p>
          <a:p>
            <a:pPr indent="0" lvl="0" marL="0" rtl="0" algn="l">
              <a:spcBef>
                <a:spcPts val="1600"/>
              </a:spcBef>
              <a:spcAft>
                <a:spcPts val="0"/>
              </a:spcAft>
              <a:buNone/>
            </a:pPr>
            <a:r>
              <a:t/>
            </a:r>
            <a:endParaRPr sz="2200"/>
          </a:p>
          <a:p>
            <a:pPr indent="0" lvl="0" marL="0" rtl="0" algn="l">
              <a:spcBef>
                <a:spcPts val="1600"/>
              </a:spcBef>
              <a:spcAft>
                <a:spcPts val="1600"/>
              </a:spcAft>
              <a:buNone/>
            </a:pPr>
            <a:r>
              <a:t/>
            </a:r>
            <a:endParaRPr sz="2200"/>
          </a:p>
        </p:txBody>
      </p:sp>
      <p:sp>
        <p:nvSpPr>
          <p:cNvPr id="121" name="Google Shape;121;p21"/>
          <p:cNvSpPr txBox="1"/>
          <p:nvPr/>
        </p:nvSpPr>
        <p:spPr>
          <a:xfrm>
            <a:off x="161650" y="4625425"/>
            <a:ext cx="66387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a:t>
            </a:r>
            <a:r>
              <a:rPr lang="en">
                <a:latin typeface="Lato"/>
                <a:ea typeface="Lato"/>
                <a:cs typeface="Lato"/>
                <a:sym typeface="Lato"/>
              </a:rPr>
              <a:t>https://bher.ca/publications/investing-in-a-resilient-canadian-workforce-business-council-of-canada-skills-survey-2020</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