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7" r:id="rId3"/>
    <p:sldId id="325" r:id="rId4"/>
    <p:sldId id="258" r:id="rId5"/>
    <p:sldId id="328" r:id="rId6"/>
    <p:sldId id="329" r:id="rId7"/>
    <p:sldId id="330" r:id="rId8"/>
    <p:sldId id="270" r:id="rId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Brown" initials="AB" lastIdx="1" clrIdx="0">
    <p:extLst>
      <p:ext uri="{19B8F6BF-5375-455C-9EA6-DF929625EA0E}">
        <p15:presenceInfo xmlns:p15="http://schemas.microsoft.com/office/powerpoint/2012/main" userId="Amanda Brown" providerId="None"/>
      </p:ext>
    </p:extLst>
  </p:cmAuthor>
  <p:cmAuthor id="2" name="Kristine Dawson" initials="KD" lastIdx="6" clrIdx="1">
    <p:extLst>
      <p:ext uri="{19B8F6BF-5375-455C-9EA6-DF929625EA0E}">
        <p15:presenceInfo xmlns:p15="http://schemas.microsoft.com/office/powerpoint/2012/main" userId="S-1-5-21-3878558420-2716598543-3751540048-159404" providerId="AD"/>
      </p:ext>
    </p:extLst>
  </p:cmAuthor>
  <p:cmAuthor id="3" name="Anne Fannon" initials="AF" lastIdx="3" clrIdx="2">
    <p:extLst>
      <p:ext uri="{19B8F6BF-5375-455C-9EA6-DF929625EA0E}">
        <p15:presenceInfo xmlns:p15="http://schemas.microsoft.com/office/powerpoint/2012/main" userId="S-1-5-21-1417001333-651377827-839522115-248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32A"/>
    <a:srgbClr val="36A9E1"/>
    <a:srgbClr val="00AADC"/>
    <a:srgbClr val="E3E3E3"/>
    <a:srgbClr val="209CD9"/>
    <a:srgbClr val="0089B4"/>
    <a:srgbClr val="3C3C3C"/>
    <a:srgbClr val="3A3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0" autoAdjust="0"/>
    <p:restoredTop sz="81230" autoAdjust="0"/>
  </p:normalViewPr>
  <p:slideViewPr>
    <p:cSldViewPr snapToGrid="0">
      <p:cViewPr varScale="1">
        <p:scale>
          <a:sx n="70" d="100"/>
          <a:sy n="70" d="100"/>
        </p:scale>
        <p:origin x="102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8b890c05b5f22d2/CEWIL/Speaking%20Engagements/Data%20Presentation%20-%20COVID%20-%20Oct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8b890c05b5f22d2/CEWIL/Speaking%20Engagements/Data%20Presentation%20-%20COVID%20-%20Oct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600" dirty="0"/>
              <a:t>Students Still Seeking WIL (% of those scheduled)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'[Data Presentation - COVID - Oct 2020.xlsx]Sheet1'!$L$29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6A9E1"/>
            </a:solidFill>
            <a:ln>
              <a:noFill/>
            </a:ln>
            <a:effectLst/>
          </c:spPr>
          <c:invertIfNegative val="0"/>
          <c:cat>
            <c:strRef>
              <c:f>'[Data Presentation - COVID - Oct 2020.xlsx]Sheet1'!$M$28:$N$28</c:f>
              <c:strCache>
                <c:ptCount val="2"/>
                <c:pt idx="0">
                  <c:v>Summer (as of July 16)</c:v>
                </c:pt>
                <c:pt idx="1">
                  <c:v>Fall (as of Sept 23)</c:v>
                </c:pt>
              </c:strCache>
            </c:strRef>
          </c:cat>
          <c:val>
            <c:numRef>
              <c:f>'[Data Presentation - COVID - Oct 2020.xlsx]Sheet1'!$M$29:$N$29</c:f>
              <c:numCache>
                <c:formatCode>0%</c:formatCode>
                <c:ptCount val="2"/>
                <c:pt idx="0">
                  <c:v>0.11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87-4D32-B928-B759ED17FA5D}"/>
            </c:ext>
          </c:extLst>
        </c:ser>
        <c:ser>
          <c:idx val="1"/>
          <c:order val="1"/>
          <c:tx>
            <c:strRef>
              <c:f>'[Data Presentation - COVID - Oct 2020.xlsx]Sheet1'!$L$30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'[Data Presentation - COVID - Oct 2020.xlsx]Sheet1'!$M$28:$N$28</c:f>
              <c:strCache>
                <c:ptCount val="2"/>
                <c:pt idx="0">
                  <c:v>Summer (as of July 16)</c:v>
                </c:pt>
                <c:pt idx="1">
                  <c:v>Fall (as of Sept 23)</c:v>
                </c:pt>
              </c:strCache>
            </c:strRef>
          </c:cat>
          <c:val>
            <c:numRef>
              <c:f>'[Data Presentation - COVID - Oct 2020.xlsx]Sheet1'!$M$30:$N$30</c:f>
              <c:numCache>
                <c:formatCode>0%</c:formatCode>
                <c:ptCount val="2"/>
                <c:pt idx="0">
                  <c:v>0.28999999999999998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87-4D32-B928-B759ED17F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0871224"/>
        <c:axId val="770873848"/>
      </c:barChart>
      <c:catAx>
        <c:axId val="77087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873848"/>
        <c:crosses val="autoZero"/>
        <c:auto val="1"/>
        <c:lblAlgn val="ctr"/>
        <c:lblOffset val="100"/>
        <c:noMultiLvlLbl val="0"/>
      </c:catAx>
      <c:valAx>
        <c:axId val="770873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0871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600" dirty="0"/>
              <a:t>Co-op &amp; Employment</a:t>
            </a:r>
            <a:r>
              <a:rPr lang="en-CA" sz="1600" baseline="0" dirty="0"/>
              <a:t> Postings</a:t>
            </a:r>
            <a:endParaRPr lang="en-CA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'[Data Presentation - COVID - Oct 2020.xlsx]Sheet1'!$C$42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6A9E1"/>
            </a:solidFill>
            <a:ln>
              <a:noFill/>
            </a:ln>
            <a:effectLst/>
          </c:spPr>
          <c:invertIfNegative val="0"/>
          <c:cat>
            <c:strRef>
              <c:f>'[Data Presentation - COVID - Oct 2020.xlsx]Sheet1'!$D$41:$E$41</c:f>
              <c:strCache>
                <c:ptCount val="2"/>
                <c:pt idx="0">
                  <c:v>Co-op Postings</c:v>
                </c:pt>
                <c:pt idx="1">
                  <c:v>Career Centre Job Postings</c:v>
                </c:pt>
              </c:strCache>
            </c:strRef>
          </c:cat>
          <c:val>
            <c:numRef>
              <c:f>'[Data Presentation - COVID - Oct 2020.xlsx]Sheet1'!$D$42:$E$42</c:f>
              <c:numCache>
                <c:formatCode>General</c:formatCode>
                <c:ptCount val="2"/>
                <c:pt idx="0">
                  <c:v>8545</c:v>
                </c:pt>
                <c:pt idx="1">
                  <c:v>6970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E-4CE6-936B-16406B3A763F}"/>
            </c:ext>
          </c:extLst>
        </c:ser>
        <c:ser>
          <c:idx val="1"/>
          <c:order val="1"/>
          <c:tx>
            <c:strRef>
              <c:f>'[Data Presentation - COVID - Oct 2020.xlsx]Sheet1'!$C$43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E6332A"/>
            </a:solidFill>
            <a:ln>
              <a:noFill/>
            </a:ln>
            <a:effectLst/>
          </c:spPr>
          <c:invertIfNegative val="0"/>
          <c:cat>
            <c:strRef>
              <c:f>'[Data Presentation - COVID - Oct 2020.xlsx]Sheet1'!$D$41:$E$41</c:f>
              <c:strCache>
                <c:ptCount val="2"/>
                <c:pt idx="0">
                  <c:v>Co-op Postings</c:v>
                </c:pt>
                <c:pt idx="1">
                  <c:v>Career Centre Job Postings</c:v>
                </c:pt>
              </c:strCache>
            </c:strRef>
          </c:cat>
          <c:val>
            <c:numRef>
              <c:f>'[Data Presentation - COVID - Oct 2020.xlsx]Sheet1'!$D$43:$E$43</c:f>
              <c:numCache>
                <c:formatCode>General</c:formatCode>
                <c:ptCount val="2"/>
                <c:pt idx="0">
                  <c:v>4424</c:v>
                </c:pt>
                <c:pt idx="1">
                  <c:v>2511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E-4CE6-936B-16406B3A7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6705512"/>
        <c:axId val="766716336"/>
      </c:barChart>
      <c:catAx>
        <c:axId val="766705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716336"/>
        <c:crosses val="autoZero"/>
        <c:auto val="1"/>
        <c:lblAlgn val="ctr"/>
        <c:lblOffset val="100"/>
        <c:noMultiLvlLbl val="0"/>
      </c:catAx>
      <c:valAx>
        <c:axId val="76671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705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DC9228D-0B1B-4A80-A2BE-22379F128215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0DF63DA-4725-4054-8F4B-498647568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4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FB47419-32EE-443E-BE9A-0E05FDAAAFFF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BB262CE-3A21-4370-AC3B-F816193D2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262CE-3A21-4370-AC3B-F816193D2D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8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89" name="Google Shape;8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39438b2f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539438b2f0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</p:txBody>
      </p:sp>
      <p:sp>
        <p:nvSpPr>
          <p:cNvPr id="99" name="Google Shape;99;g539438b2f0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262CE-3A21-4370-AC3B-F816193D2D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97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B262CE-3A21-4370-AC3B-F816193D2D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24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39438b2f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539438b2f0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endParaRPr lang="en-CA" dirty="0"/>
          </a:p>
        </p:txBody>
      </p:sp>
      <p:sp>
        <p:nvSpPr>
          <p:cNvPr id="216" name="Google Shape;216;g539438b2f0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039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6" name="Google Shape;25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0C7-EF15-457D-904B-9825502DA4A9}" type="datetimeFigureOut">
              <a:rPr lang="en-CA" smtClean="0"/>
              <a:t>2020-10-07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27D7-1B61-4F68-876E-414A736B899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55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0C7-EF15-457D-904B-9825502DA4A9}" type="datetimeFigureOut">
              <a:rPr lang="en-CA" smtClean="0"/>
              <a:t>2020-10-07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27D7-1B61-4F68-876E-414A736B899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014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0C7-EF15-457D-904B-9825502DA4A9}" type="datetimeFigureOut">
              <a:rPr lang="en-CA" smtClean="0"/>
              <a:t>2020-10-07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27D7-1B61-4F68-876E-414A736B899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4897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EC6DAE8-45D3-6D41-9653-A911AADBBACD}"/>
              </a:ext>
            </a:extLst>
          </p:cNvPr>
          <p:cNvGrpSpPr/>
          <p:nvPr userDrawn="1"/>
        </p:nvGrpSpPr>
        <p:grpSpPr>
          <a:xfrm>
            <a:off x="454345" y="5443211"/>
            <a:ext cx="7893344" cy="976108"/>
            <a:chOff x="454345" y="5443211"/>
            <a:chExt cx="7893344" cy="9761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E5978C8-C557-2A42-833B-49F5D8CD1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345" y="5443211"/>
              <a:ext cx="3657600" cy="97610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8D907A-EB6D-BA47-B658-D36096FFB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0089" y="5534083"/>
              <a:ext cx="3657600" cy="819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0635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976F-EA2A-7546-9D7C-560C9D23A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833EA-BA07-094F-910A-6B3BC1045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FB0E-5FC1-E44D-B6F0-0C6C0D6E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1B1F6-E870-F245-9D8C-37B652F722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105AA-0C0A-7245-85AC-E10B4616C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F7885-2317-074B-958B-0A3330D7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A92C3-9AAD-7846-A54F-7C99BB8E49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133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DE30-C2AD-5046-B21B-D1476663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03C71-66EE-E14F-B970-9D058F807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DFF33-E624-4645-B341-4A22C384C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1B1F6-E870-F245-9D8C-37B652F722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2A80A-A33B-8940-8FC9-BB7105FB9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2ECDA-1FCC-D947-8E5F-5EBBD8F2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A92C3-9AAD-7846-A54F-7C99BB8E49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858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432C6-11C3-1442-9511-246ECA6B2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358B9-37B8-8C48-BB25-CC74A4AC5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AAA50-36F2-014F-BDD6-CBEFF0281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5B48D-F594-C740-86D8-EC723ECD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1B1F6-E870-F245-9D8C-37B652F722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4AB57-6593-A54C-8B8B-DD6BCFA0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E4C2E-194D-8941-B39E-E3791A5D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A92C3-9AAD-7846-A54F-7C99BB8E49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131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0BF47-DEFB-FE40-921B-226209C2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72FBF-C1F9-CD4C-B489-4BF52673B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CDC2E-BBC4-AA48-B1A1-E257571DD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B78AB5-18F1-144B-8992-27B34E5DB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E6293-A497-0541-B289-5E6614ABB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508CC7-B3AC-8041-AB99-C6FAFBB6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1B1F6-E870-F245-9D8C-37B652F722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06949B-A9DD-EB4D-ACA1-28D7AEB9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278856-74D1-8C49-BD11-C37C1C84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A92C3-9AAD-7846-A54F-7C99BB8E49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29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E3E5A-A4C8-7E4F-8D68-BCDBB1A4E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7F6C8-5368-AB4F-9D50-AED33D88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1B1F6-E870-F245-9D8C-37B652F722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45A17-8F91-974D-BBE5-156A0DE5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25549-05C9-6845-A4E8-4E19DD50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A92C3-9AAD-7846-A54F-7C99BB8E49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639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8CF92-0777-4542-BE2C-5414A17A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1B1F6-E870-F245-9D8C-37B652F722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D3021-AA2B-D246-904A-6EBE2FA8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56E99-75C6-5B49-B990-4AB45970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A92C3-9AAD-7846-A54F-7C99BB8E49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058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73C38-A910-FD4D-9D4F-6FBF07A6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15C67-F322-7845-A168-00F64D80E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401EE0-7022-7A4D-A513-76C1FEF24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B0873-6D33-654B-94FE-DDE5FAB3F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1B1F6-E870-F245-9D8C-37B652F722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1A5BF-F699-AE4B-88C0-F5D9AF316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8CADF-50F2-7F46-8B43-4E3EDF4D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A92C3-9AAD-7846-A54F-7C99BB8E49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7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0C7-EF15-457D-904B-9825502DA4A9}" type="datetimeFigureOut">
              <a:rPr lang="en-CA" smtClean="0"/>
              <a:t>2020-10-07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27D7-1B61-4F68-876E-414A736B899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4928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28A6D-5941-804E-B15C-68CAD1851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80C5D2-C1DE-7541-B4F9-02D0C9353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D8934-C043-E648-B65C-F0EDF1C6E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3984B-7E01-984C-A5EA-9D402BB83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1B1F6-E870-F245-9D8C-37B652F722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BC5C7-56F5-2540-B883-DFD552B95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1DEA-FBE3-C440-A7E1-3F4A6843B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A92C3-9AAD-7846-A54F-7C99BB8E49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625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2482E-672D-184C-A638-422958E7A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27CAD-4FC4-C447-B034-CEEDBFC45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CAF8B-5B50-C148-910A-FADBFD31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1B1F6-E870-F245-9D8C-37B652F722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3D724-A7D9-F746-976E-D3B6CE070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B0B68-A7D6-484D-8BCD-9DC512432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A92C3-9AAD-7846-A54F-7C99BB8E49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320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42DCDB-B167-3848-A681-FAA24E7B2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686BA-F0F4-B046-9D7B-1D4DC3AC0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056BF-3298-7442-9D89-A7E3BBA7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1B1F6-E870-F245-9D8C-37B652F722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726AF-0AED-0A4C-93A4-4494E9AA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2A8DA-FA86-4E4B-A4F7-D9230EB7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A92C3-9AAD-7846-A54F-7C99BB8E49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4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0C7-EF15-457D-904B-9825502DA4A9}" type="datetimeFigureOut">
              <a:rPr lang="en-CA" smtClean="0"/>
              <a:t>2020-10-07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27D7-1B61-4F68-876E-414A736B899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144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0C7-EF15-457D-904B-9825502DA4A9}" type="datetimeFigureOut">
              <a:rPr lang="en-CA" smtClean="0"/>
              <a:t>2020-10-07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27D7-1B61-4F68-876E-414A736B899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564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0C7-EF15-457D-904B-9825502DA4A9}" type="datetimeFigureOut">
              <a:rPr lang="en-CA" smtClean="0"/>
              <a:t>2020-10-07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27D7-1B61-4F68-876E-414A736B899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7946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0C7-EF15-457D-904B-9825502DA4A9}" type="datetimeFigureOut">
              <a:rPr lang="en-CA" smtClean="0"/>
              <a:t>2020-10-07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27D7-1B61-4F68-876E-414A736B899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539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0C7-EF15-457D-904B-9825502DA4A9}" type="datetimeFigureOut">
              <a:rPr lang="en-CA" smtClean="0"/>
              <a:t>2020-10-07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27D7-1B61-4F68-876E-414A736B899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363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0C7-EF15-457D-904B-9825502DA4A9}" type="datetimeFigureOut">
              <a:rPr lang="en-CA" smtClean="0"/>
              <a:t>2020-10-07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27D7-1B61-4F68-876E-414A736B899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987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70C7-EF15-457D-904B-9825502DA4A9}" type="datetimeFigureOut">
              <a:rPr lang="en-CA" smtClean="0"/>
              <a:t>2020-10-07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27D7-1B61-4F68-876E-414A736B899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776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C70C7-EF15-457D-904B-9825502DA4A9}" type="datetimeFigureOut">
              <a:rPr lang="en-CA" smtClean="0"/>
              <a:t>2020-10-07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327D7-1B61-4F68-876E-414A736B899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818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A7E189-FCD2-FE41-B2DA-1386464F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BEB3A-0530-9A46-AB88-C74845BEB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250B9-265C-9543-B9F3-2AA4BDA1B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01B1F6-E870-F245-9D8C-37B652F722F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29744-6ECD-8646-87CC-74A5801B8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47FD6-4D33-3E42-AB78-9E8245A50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A92C3-9AAD-7846-A54F-7C99BB8E49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3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442CC34-5330-1246-9604-FC5CA70F61AD}"/>
              </a:ext>
            </a:extLst>
          </p:cNvPr>
          <p:cNvSpPr txBox="1">
            <a:spLocks/>
          </p:cNvSpPr>
          <p:nvPr/>
        </p:nvSpPr>
        <p:spPr>
          <a:xfrm>
            <a:off x="1015909" y="1111882"/>
            <a:ext cx="8520210" cy="1954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4000" dirty="0">
                <a:solidFill>
                  <a:srgbClr val="209CD9"/>
                </a:solidFill>
                <a:latin typeface="Lato" panose="020F0502020204030203"/>
                <a:cs typeface="Rubik" pitchFamily="2" charset="-79"/>
              </a:rPr>
              <a:t>CEWIL Canada</a:t>
            </a:r>
            <a:endParaRPr lang="en-CA" sz="4000" b="1" dirty="0">
              <a:solidFill>
                <a:srgbClr val="209CD9"/>
              </a:solidFill>
              <a:latin typeface="Lato" panose="020F0502020204030203"/>
              <a:cs typeface="Rubik" pitchFamily="2" charset="-79"/>
            </a:endParaRPr>
          </a:p>
          <a:p>
            <a:pPr algn="l"/>
            <a:endParaRPr lang="en-US" sz="4000" b="1" dirty="0">
              <a:solidFill>
                <a:srgbClr val="209CD9"/>
              </a:solidFill>
              <a:latin typeface="Lato" panose="020F0502020204030203"/>
              <a:cs typeface="Rubik" pitchFamily="2" charset="-79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874BEE-AE8B-CD4D-B871-4356F81F110E}"/>
              </a:ext>
            </a:extLst>
          </p:cNvPr>
          <p:cNvSpPr txBox="1">
            <a:spLocks/>
          </p:cNvSpPr>
          <p:nvPr/>
        </p:nvSpPr>
        <p:spPr>
          <a:xfrm>
            <a:off x="389445" y="4400093"/>
            <a:ext cx="11557035" cy="1090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F53B3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b="1" dirty="0">
                <a:solidFill>
                  <a:srgbClr val="F43F38"/>
                </a:solidFill>
              </a:rPr>
              <a:t>Matt Rempel, President-Elect, CEWIL and </a:t>
            </a:r>
          </a:p>
          <a:p>
            <a:r>
              <a:rPr lang="en-CA" sz="2400" b="1" dirty="0">
                <a:solidFill>
                  <a:srgbClr val="F43F38"/>
                </a:solidFill>
              </a:rPr>
              <a:t>Director, Career-Integrated Learning, Sheridan</a:t>
            </a:r>
          </a:p>
          <a:p>
            <a:endParaRPr lang="en-US" sz="2400" b="1" dirty="0">
              <a:solidFill>
                <a:srgbClr val="F43F38"/>
              </a:solidFill>
            </a:endParaRPr>
          </a:p>
          <a:p>
            <a:endParaRPr lang="en-CA" sz="2400" b="1" dirty="0">
              <a:solidFill>
                <a:srgbClr val="F43F38"/>
              </a:solidFill>
            </a:endParaRPr>
          </a:p>
          <a:p>
            <a:endParaRPr lang="en-CA" sz="2400" b="1" dirty="0">
              <a:solidFill>
                <a:srgbClr val="F43F38"/>
              </a:solidFill>
            </a:endParaRPr>
          </a:p>
          <a:p>
            <a:br>
              <a:rPr lang="en-CA" sz="2400" b="1" dirty="0">
                <a:solidFill>
                  <a:srgbClr val="F43F38"/>
                </a:solidFill>
              </a:rPr>
            </a:br>
            <a:endParaRPr lang="en-CA" sz="2400" b="1" dirty="0">
              <a:solidFill>
                <a:srgbClr val="F43F38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3CF8BD-E8F5-9E43-8F47-4492D1679149}"/>
              </a:ext>
            </a:extLst>
          </p:cNvPr>
          <p:cNvGrpSpPr/>
          <p:nvPr/>
        </p:nvGrpSpPr>
        <p:grpSpPr>
          <a:xfrm>
            <a:off x="394711" y="5437663"/>
            <a:ext cx="8386218" cy="1014595"/>
            <a:chOff x="454345" y="5437663"/>
            <a:chExt cx="8386218" cy="10145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60DA299-60E8-2C40-A175-5BC2D32F0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345" y="5437663"/>
              <a:ext cx="3678390" cy="9816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F04B23-D63D-C140-9FDC-0EB4CF05B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0776" y="5572276"/>
              <a:ext cx="3929787" cy="87998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962A83C-A320-784C-BCF8-D0DC8CE0B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316" y="724544"/>
            <a:ext cx="2134669" cy="61438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DCDEC5-156E-4663-92ED-D8C60C22A5CD}"/>
              </a:ext>
            </a:extLst>
          </p:cNvPr>
          <p:cNvSpPr txBox="1">
            <a:spLocks/>
          </p:cNvSpPr>
          <p:nvPr/>
        </p:nvSpPr>
        <p:spPr>
          <a:xfrm>
            <a:off x="389445" y="2635843"/>
            <a:ext cx="10603233" cy="1467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b="1" dirty="0">
                <a:solidFill>
                  <a:srgbClr val="209CD9"/>
                </a:solidFill>
                <a:latin typeface="+mn-lt"/>
                <a:cs typeface="Rubik" pitchFamily="2" charset="-79"/>
              </a:rPr>
              <a:t>TRENDS AND QUALITY WORK-INTEGRATED LEARNING: Developing adaptable and resilient students</a:t>
            </a:r>
            <a:endParaRPr lang="en-US" sz="3500" b="1" dirty="0">
              <a:solidFill>
                <a:srgbClr val="00AADC"/>
              </a:solidFill>
              <a:latin typeface="+mn-lt"/>
              <a:cs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890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4336869" y="390651"/>
            <a:ext cx="7738654" cy="76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332A"/>
              </a:buClr>
              <a:buSzPts val="3300"/>
              <a:buFont typeface="Arial"/>
              <a:buNone/>
            </a:pPr>
            <a:r>
              <a:rPr lang="en-US" sz="3300" b="1" dirty="0">
                <a:solidFill>
                  <a:srgbClr val="E6332A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endParaRPr sz="3300" b="1" dirty="0">
              <a:solidFill>
                <a:srgbClr val="E633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20843" y="5945382"/>
            <a:ext cx="3154680" cy="768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24424" y="1"/>
            <a:ext cx="4842836" cy="154452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6274458" y="3274940"/>
            <a:ext cx="5277395" cy="2214925"/>
          </a:xfrm>
          <a:prstGeom prst="rect">
            <a:avLst/>
          </a:prstGeom>
          <a:solidFill>
            <a:srgbClr val="00AAD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Building the capacity to develop future-ready students through quality work-integrated learning</a:t>
            </a:r>
            <a:endParaRPr sz="5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147" y="3122541"/>
            <a:ext cx="4806120" cy="32073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1;p2">
            <a:extLst>
              <a:ext uri="{FF2B5EF4-FFF2-40B4-BE49-F238E27FC236}">
                <a16:creationId xmlns:a16="http://schemas.microsoft.com/office/drawing/2014/main" id="{17CECA4E-2380-41DB-979F-FFF75CE669B3}"/>
              </a:ext>
            </a:extLst>
          </p:cNvPr>
          <p:cNvSpPr txBox="1">
            <a:spLocks/>
          </p:cNvSpPr>
          <p:nvPr/>
        </p:nvSpPr>
        <p:spPr>
          <a:xfrm>
            <a:off x="640147" y="2053798"/>
            <a:ext cx="10911705" cy="7632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buClr>
                <a:srgbClr val="E6332A"/>
              </a:buClr>
              <a:buSzPts val="3300"/>
              <a:buFont typeface="Arial"/>
              <a:buNone/>
            </a:pPr>
            <a:r>
              <a:rPr lang="en-US" sz="3300" b="1" dirty="0">
                <a:solidFill>
                  <a:srgbClr val="E6332A"/>
                </a:solidFill>
                <a:latin typeface="Arial"/>
                <a:ea typeface="Arial"/>
                <a:cs typeface="Arial"/>
                <a:sym typeface="Arial"/>
              </a:rPr>
              <a:t>CO-OPERATIVE EDUCATION &amp; </a:t>
            </a:r>
          </a:p>
          <a:p>
            <a:pPr algn="r">
              <a:spcBef>
                <a:spcPts val="0"/>
              </a:spcBef>
              <a:buClr>
                <a:srgbClr val="E6332A"/>
              </a:buClr>
              <a:buSzPts val="3300"/>
              <a:buFont typeface="Arial"/>
              <a:buNone/>
            </a:pPr>
            <a:r>
              <a:rPr lang="en-US" sz="3300" b="1" dirty="0">
                <a:solidFill>
                  <a:srgbClr val="E6332A"/>
                </a:solidFill>
                <a:latin typeface="Arial"/>
                <a:ea typeface="Arial"/>
                <a:cs typeface="Arial"/>
                <a:sym typeface="Arial"/>
              </a:rPr>
              <a:t>WORK-INTEGRATED LEARNING (CEWIL)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39438b2f0_0_10"/>
          <p:cNvSpPr txBox="1">
            <a:spLocks noGrp="1"/>
          </p:cNvSpPr>
          <p:nvPr>
            <p:ph type="title"/>
          </p:nvPr>
        </p:nvSpPr>
        <p:spPr>
          <a:xfrm>
            <a:off x="4336869" y="390651"/>
            <a:ext cx="773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332A"/>
              </a:buClr>
              <a:buSzPts val="3300"/>
              <a:buFont typeface="Arial"/>
              <a:buNone/>
            </a:pPr>
            <a:r>
              <a:rPr lang="en-US" sz="3300" b="1">
                <a:solidFill>
                  <a:srgbClr val="E6332A"/>
                </a:solidFill>
                <a:latin typeface="Arial"/>
                <a:ea typeface="Arial"/>
                <a:cs typeface="Arial"/>
                <a:sym typeface="Arial"/>
              </a:rPr>
              <a:t>Work-Integrated Learning (WIL)</a:t>
            </a:r>
            <a:endParaRPr/>
          </a:p>
        </p:txBody>
      </p:sp>
      <p:pic>
        <p:nvPicPr>
          <p:cNvPr id="102" name="Google Shape;102;g539438b2f0_0_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20843" y="5945382"/>
            <a:ext cx="3154800" cy="76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539438b2f0_0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24424" y="1"/>
            <a:ext cx="4842836" cy="154452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539438b2f0_0_10"/>
          <p:cNvSpPr txBox="1"/>
          <p:nvPr/>
        </p:nvSpPr>
        <p:spPr>
          <a:xfrm>
            <a:off x="609602" y="1687868"/>
            <a:ext cx="5811076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1" i="0" u="none" strike="noStrike" cap="none" dirty="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Work-integrated learning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is a model and process of </a:t>
            </a:r>
            <a:r>
              <a:rPr lang="en-US" sz="24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curricular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experiential education which formally and intentionally </a:t>
            </a:r>
            <a:r>
              <a:rPr lang="en-US" sz="24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integrates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student’s academic studies within a workplace or practice setting. WIL experiences include an engaged </a:t>
            </a:r>
            <a:r>
              <a:rPr lang="en-US" sz="24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partnership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at least: an academic institution, a host organization and a student. </a:t>
            </a:r>
            <a:endParaRPr sz="2800" b="1" i="0" u="none" strike="noStrike" cap="none" dirty="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12;p3">
            <a:extLst>
              <a:ext uri="{FF2B5EF4-FFF2-40B4-BE49-F238E27FC236}">
                <a16:creationId xmlns:a16="http://schemas.microsoft.com/office/drawing/2014/main" id="{BF1C1D35-2CC3-41FA-83CF-3904EF98AECF}"/>
              </a:ext>
            </a:extLst>
          </p:cNvPr>
          <p:cNvSpPr txBox="1"/>
          <p:nvPr/>
        </p:nvSpPr>
        <p:spPr>
          <a:xfrm>
            <a:off x="6976869" y="1687868"/>
            <a:ext cx="5098774" cy="4154943"/>
          </a:xfrm>
          <a:prstGeom prst="rect">
            <a:avLst/>
          </a:prstGeom>
          <a:solidFill>
            <a:srgbClr val="36A9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Types of WIL 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Applied Research Projects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Apprenticeships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40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Co-operative Education</a:t>
            </a:r>
            <a:endParaRPr sz="140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Entrepreneurship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Field Placement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40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Internships</a:t>
            </a:r>
            <a:endParaRPr sz="140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Mandatory Professional Practicum/ Clinical Placements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Service Learning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Work Experience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59A20FC-BCC8-9347-8F0C-44B83B00CA91}"/>
              </a:ext>
            </a:extLst>
          </p:cNvPr>
          <p:cNvSpPr txBox="1">
            <a:spLocks/>
          </p:cNvSpPr>
          <p:nvPr/>
        </p:nvSpPr>
        <p:spPr>
          <a:xfrm>
            <a:off x="394711" y="271692"/>
            <a:ext cx="4886569" cy="1467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500" b="1" dirty="0">
                <a:solidFill>
                  <a:srgbClr val="209CD9"/>
                </a:solidFill>
                <a:latin typeface="+mn-lt"/>
                <a:cs typeface="Rubik" pitchFamily="2" charset="-79"/>
              </a:rPr>
              <a:t>CEWIL Quality Council &amp; Accreditation </a:t>
            </a:r>
            <a:endParaRPr lang="en-US" sz="3500" b="1" dirty="0">
              <a:solidFill>
                <a:srgbClr val="00AADC"/>
              </a:solidFill>
              <a:latin typeface="+mn-lt"/>
              <a:cs typeface="Rubik" pitchFamily="2" charset="-79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1E2D94-BB3C-1E48-92BA-054568E99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11" y="5590529"/>
            <a:ext cx="3123601" cy="83359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034A9E-29E1-436C-86C8-27EB52EC5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710" y="1845503"/>
            <a:ext cx="4543049" cy="4351338"/>
          </a:xfrm>
        </p:spPr>
        <p:txBody>
          <a:bodyPr>
            <a:normAutofit/>
          </a:bodyPr>
          <a:lstStyle/>
          <a:p>
            <a:r>
              <a:rPr lang="en-CA" sz="1800" dirty="0">
                <a:solidFill>
                  <a:srgbClr val="3C3C3C"/>
                </a:solidFill>
                <a:latin typeface="Arial" panose="020B0604020202020204" pitchFamily="34" charset="0"/>
              </a:rPr>
              <a:t>Global leadership as a national accreditation process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Over 50+ institutions have received program Accreditation by CEWIL</a:t>
            </a:r>
          </a:p>
          <a:p>
            <a:r>
              <a:rPr lang="en-CA" sz="1800" b="1" i="1" dirty="0">
                <a:solidFill>
                  <a:srgbClr val="3C3C3C"/>
                </a:solidFill>
                <a:latin typeface="Arial" panose="020B0604020202020204" pitchFamily="34" charset="0"/>
              </a:rPr>
              <a:t>Accreditation</a:t>
            </a:r>
            <a:r>
              <a:rPr lang="en-CA" sz="1800" dirty="0">
                <a:solidFill>
                  <a:srgbClr val="3C3C3C"/>
                </a:solidFill>
                <a:latin typeface="Arial" panose="020B0604020202020204" pitchFamily="34" charset="0"/>
              </a:rPr>
              <a:t>: Co-op programs must provide documentation demonstrating:</a:t>
            </a:r>
          </a:p>
          <a:p>
            <a:pPr lvl="1"/>
            <a:r>
              <a:rPr lang="en-CA" sz="1400" dirty="0">
                <a:solidFill>
                  <a:srgbClr val="3C3C3C"/>
                </a:solidFill>
                <a:latin typeface="Arial" panose="020B0604020202020204" pitchFamily="34" charset="0"/>
              </a:rPr>
              <a:t>structural criteria</a:t>
            </a:r>
          </a:p>
          <a:p>
            <a:pPr lvl="1"/>
            <a:r>
              <a:rPr lang="en-CA" sz="1400" dirty="0">
                <a:solidFill>
                  <a:srgbClr val="3C3C3C"/>
                </a:solidFill>
                <a:latin typeface="Arial" panose="020B0604020202020204" pitchFamily="34" charset="0"/>
              </a:rPr>
              <a:t>co-op in the institutional context</a:t>
            </a:r>
          </a:p>
          <a:p>
            <a:pPr lvl="1"/>
            <a:r>
              <a:rPr lang="en-CA" sz="1400" dirty="0">
                <a:solidFill>
                  <a:srgbClr val="3C3C3C"/>
                </a:solidFill>
                <a:latin typeface="Arial" panose="020B0604020202020204" pitchFamily="34" charset="0"/>
              </a:rPr>
              <a:t>institutional commitment criteria</a:t>
            </a:r>
          </a:p>
          <a:p>
            <a:pPr lvl="1"/>
            <a:r>
              <a:rPr lang="en-CA" sz="1400" dirty="0">
                <a:solidFill>
                  <a:srgbClr val="3C3C3C"/>
                </a:solidFill>
                <a:latin typeface="Arial" panose="020B0604020202020204" pitchFamily="34" charset="0"/>
              </a:rPr>
              <a:t>quality program delivery criteria</a:t>
            </a:r>
          </a:p>
          <a:p>
            <a:pPr lvl="1"/>
            <a:r>
              <a:rPr lang="en-CA" sz="1400" dirty="0">
                <a:solidFill>
                  <a:srgbClr val="3C3C3C"/>
                </a:solidFill>
                <a:latin typeface="Arial" panose="020B0604020202020204" pitchFamily="34" charset="0"/>
              </a:rPr>
              <a:t>monitoring and evaluation criteria</a:t>
            </a:r>
          </a:p>
          <a:p>
            <a:pPr>
              <a:lnSpc>
                <a:spcPct val="100000"/>
              </a:lnSpc>
            </a:pPr>
            <a:r>
              <a:rPr lang="en-CA" sz="1800" dirty="0">
                <a:solidFill>
                  <a:srgbClr val="3C3C3C"/>
                </a:solidFill>
                <a:latin typeface="Arial" panose="020B0604020202020204" pitchFamily="34" charset="0"/>
              </a:rPr>
              <a:t>Introduced a </a:t>
            </a:r>
            <a:r>
              <a:rPr lang="en-CA" sz="1800" b="1" i="1" dirty="0">
                <a:solidFill>
                  <a:srgbClr val="3C3C3C"/>
                </a:solidFill>
                <a:latin typeface="Arial" panose="020B0604020202020204" pitchFamily="34" charset="0"/>
              </a:rPr>
              <a:t>Quality Council </a:t>
            </a:r>
            <a:r>
              <a:rPr lang="en-CA" sz="1800" dirty="0">
                <a:solidFill>
                  <a:srgbClr val="3C3C3C"/>
                </a:solidFill>
                <a:latin typeface="Arial" panose="020B0604020202020204" pitchFamily="34" charset="0"/>
              </a:rPr>
              <a:t>for Canadian WIL post-secondary programs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57000-B196-47BC-9C56-4A8850405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280" y="366475"/>
            <a:ext cx="6516009" cy="63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3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CE813A-7A15-40CE-BFEF-B1A635761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627" y="7627"/>
            <a:ext cx="6850373" cy="685037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D26736-D086-4624-A606-994581A65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" y="1356595"/>
            <a:ext cx="5337313" cy="5337313"/>
          </a:xfrm>
          <a:prstGeom prst="rect">
            <a:avLst/>
          </a:prstGeom>
        </p:spPr>
      </p:pic>
      <p:sp>
        <p:nvSpPr>
          <p:cNvPr id="9" name="Google Shape;212;p9">
            <a:extLst>
              <a:ext uri="{FF2B5EF4-FFF2-40B4-BE49-F238E27FC236}">
                <a16:creationId xmlns:a16="http://schemas.microsoft.com/office/drawing/2014/main" id="{37AA98E5-0ED9-47B4-A9CB-756CC965C84E}"/>
              </a:ext>
            </a:extLst>
          </p:cNvPr>
          <p:cNvSpPr txBox="1"/>
          <p:nvPr/>
        </p:nvSpPr>
        <p:spPr>
          <a:xfrm>
            <a:off x="422101" y="261374"/>
            <a:ext cx="4484479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March 2020 … everything changes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014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39438b2f0_0_27"/>
          <p:cNvSpPr txBox="1">
            <a:spLocks noGrp="1"/>
          </p:cNvSpPr>
          <p:nvPr>
            <p:ph type="title"/>
          </p:nvPr>
        </p:nvSpPr>
        <p:spPr>
          <a:xfrm>
            <a:off x="4336869" y="390651"/>
            <a:ext cx="77388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332A"/>
              </a:buClr>
              <a:buSzPts val="3300"/>
              <a:buFont typeface="Arial"/>
              <a:buNone/>
            </a:pPr>
            <a:r>
              <a:rPr lang="en-US" sz="3300" b="1">
                <a:solidFill>
                  <a:srgbClr val="E6332A"/>
                </a:solidFill>
                <a:latin typeface="Arial"/>
                <a:ea typeface="Arial"/>
                <a:cs typeface="Arial"/>
                <a:sym typeface="Arial"/>
              </a:rPr>
              <a:t>CEWIL COVID Data</a:t>
            </a:r>
            <a:endParaRPr/>
          </a:p>
        </p:txBody>
      </p:sp>
      <p:pic>
        <p:nvPicPr>
          <p:cNvPr id="219" name="Google Shape;219;g539438b2f0_0_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20843" y="5945382"/>
            <a:ext cx="3154800" cy="76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539438b2f0_0_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24424" y="1"/>
            <a:ext cx="4842836" cy="15445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C6D719E-BD22-4138-8893-FD60341CB2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947097"/>
              </p:ext>
            </p:extLst>
          </p:nvPr>
        </p:nvGraphicFramePr>
        <p:xfrm>
          <a:off x="553452" y="2014477"/>
          <a:ext cx="5171517" cy="339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68F7F47-05E7-47A0-A268-8D66EE167F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061709"/>
              </p:ext>
            </p:extLst>
          </p:nvPr>
        </p:nvGraphicFramePr>
        <p:xfrm>
          <a:off x="6047873" y="2014476"/>
          <a:ext cx="5494423" cy="339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07B3235-F023-448C-9A2E-F91E2CA5C6C2}"/>
              </a:ext>
            </a:extLst>
          </p:cNvPr>
          <p:cNvSpPr txBox="1"/>
          <p:nvPr/>
        </p:nvSpPr>
        <p:spPr>
          <a:xfrm>
            <a:off x="940525" y="5500987"/>
            <a:ext cx="4858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Data: Summer placement rates as of July 16 reported by 55 WIL programs from 37 schools (majority co-op programs) &amp; 46 WIL programs at 36 schools for Fall placement rates.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5F7B9A-FEB7-4CE0-ACA6-F5579CDFADB8}"/>
              </a:ext>
            </a:extLst>
          </p:cNvPr>
          <p:cNvSpPr txBox="1"/>
          <p:nvPr/>
        </p:nvSpPr>
        <p:spPr>
          <a:xfrm>
            <a:off x="6491495" y="5500987"/>
            <a:ext cx="4858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Data: Institutional job board postings reported by 17 schools   August 2019 vs 2020</a:t>
            </a:r>
          </a:p>
        </p:txBody>
      </p:sp>
    </p:spTree>
    <p:extLst>
      <p:ext uri="{BB962C8B-B14F-4D97-AF65-F5344CB8AC3E}">
        <p14:creationId xmlns:p14="http://schemas.microsoft.com/office/powerpoint/2010/main" val="27898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 txBox="1">
            <a:spLocks noGrp="1"/>
          </p:cNvSpPr>
          <p:nvPr>
            <p:ph type="title"/>
          </p:nvPr>
        </p:nvSpPr>
        <p:spPr>
          <a:xfrm>
            <a:off x="2226672" y="1988791"/>
            <a:ext cx="7738654" cy="76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332A"/>
              </a:buClr>
              <a:buSzPts val="3300"/>
              <a:buFont typeface="Arial"/>
              <a:buNone/>
            </a:pPr>
            <a:r>
              <a:rPr lang="en-US" sz="3300" b="1" dirty="0">
                <a:solidFill>
                  <a:srgbClr val="E6332A"/>
                </a:solidFill>
                <a:latin typeface="Arial"/>
                <a:cs typeface="Arial"/>
                <a:sym typeface="Arial"/>
              </a:rPr>
              <a:t>Adapt and become resilient #YesWeWIL</a:t>
            </a:r>
            <a:endParaRPr dirty="0"/>
          </a:p>
        </p:txBody>
      </p:sp>
      <p:pic>
        <p:nvPicPr>
          <p:cNvPr id="259" name="Google Shape;259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20843" y="5945382"/>
            <a:ext cx="3154680" cy="768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24424" y="1"/>
            <a:ext cx="4842836" cy="154452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2"/>
          <p:cNvSpPr txBox="1"/>
          <p:nvPr/>
        </p:nvSpPr>
        <p:spPr>
          <a:xfrm>
            <a:off x="844731" y="1834662"/>
            <a:ext cx="1050253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9A8723-77F1-42AA-B523-B67E2E4BD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115" y="3070843"/>
            <a:ext cx="9869277" cy="23053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11596</TotalTime>
  <Words>265</Words>
  <Application>Microsoft Office PowerPoint</Application>
  <PresentationFormat>Widescreen</PresentationFormat>
  <Paragraphs>49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Rubik</vt:lpstr>
      <vt:lpstr>Office Theme</vt:lpstr>
      <vt:lpstr>1_Office Theme</vt:lpstr>
      <vt:lpstr>PowerPoint Presentation</vt:lpstr>
      <vt:lpstr>MISSION</vt:lpstr>
      <vt:lpstr>Work-Integrated Learning (WIL)</vt:lpstr>
      <vt:lpstr>PowerPoint Presentation</vt:lpstr>
      <vt:lpstr>PowerPoint Presentation</vt:lpstr>
      <vt:lpstr>CEWIL COVID Data</vt:lpstr>
      <vt:lpstr>Adapt and become resilient #YesWeWIL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Brown</dc:creator>
  <cp:lastModifiedBy>Hillary Barron</cp:lastModifiedBy>
  <cp:revision>87</cp:revision>
  <cp:lastPrinted>2019-02-23T20:03:07Z</cp:lastPrinted>
  <dcterms:created xsi:type="dcterms:W3CDTF">2018-07-23T19:53:28Z</dcterms:created>
  <dcterms:modified xsi:type="dcterms:W3CDTF">2020-10-07T15:56:33Z</dcterms:modified>
</cp:coreProperties>
</file>