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handoutMasterIdLst>
    <p:handoutMasterId r:id="rId58"/>
  </p:handoutMasterIdLst>
  <p:sldIdLst>
    <p:sldId id="256" r:id="rId2"/>
    <p:sldId id="257" r:id="rId3"/>
    <p:sldId id="317" r:id="rId4"/>
    <p:sldId id="323" r:id="rId5"/>
    <p:sldId id="324" r:id="rId6"/>
    <p:sldId id="318" r:id="rId7"/>
    <p:sldId id="267" r:id="rId8"/>
    <p:sldId id="278" r:id="rId9"/>
    <p:sldId id="319" r:id="rId10"/>
    <p:sldId id="320" r:id="rId11"/>
    <p:sldId id="321" r:id="rId12"/>
    <p:sldId id="325" r:id="rId13"/>
    <p:sldId id="284" r:id="rId14"/>
    <p:sldId id="326" r:id="rId15"/>
    <p:sldId id="327" r:id="rId16"/>
    <p:sldId id="279" r:id="rId17"/>
    <p:sldId id="322" r:id="rId18"/>
    <p:sldId id="328" r:id="rId19"/>
    <p:sldId id="334" r:id="rId20"/>
    <p:sldId id="335" r:id="rId21"/>
    <p:sldId id="329" r:id="rId22"/>
    <p:sldId id="330" r:id="rId23"/>
    <p:sldId id="331" r:id="rId24"/>
    <p:sldId id="333" r:id="rId25"/>
    <p:sldId id="308" r:id="rId26"/>
    <p:sldId id="332" r:id="rId27"/>
    <p:sldId id="277" r:id="rId28"/>
    <p:sldId id="268" r:id="rId29"/>
    <p:sldId id="270" r:id="rId30"/>
    <p:sldId id="285" r:id="rId31"/>
    <p:sldId id="310" r:id="rId32"/>
    <p:sldId id="311" r:id="rId33"/>
    <p:sldId id="303" r:id="rId34"/>
    <p:sldId id="286" r:id="rId35"/>
    <p:sldId id="287" r:id="rId36"/>
    <p:sldId id="289" r:id="rId37"/>
    <p:sldId id="288" r:id="rId38"/>
    <p:sldId id="299" r:id="rId39"/>
    <p:sldId id="300" r:id="rId40"/>
    <p:sldId id="297" r:id="rId41"/>
    <p:sldId id="298" r:id="rId42"/>
    <p:sldId id="295" r:id="rId43"/>
    <p:sldId id="296" r:id="rId44"/>
    <p:sldId id="294" r:id="rId45"/>
    <p:sldId id="293" r:id="rId46"/>
    <p:sldId id="291" r:id="rId47"/>
    <p:sldId id="290" r:id="rId48"/>
    <p:sldId id="282" r:id="rId49"/>
    <p:sldId id="315" r:id="rId50"/>
    <p:sldId id="269" r:id="rId51"/>
    <p:sldId id="271" r:id="rId52"/>
    <p:sldId id="272" r:id="rId53"/>
    <p:sldId id="262" r:id="rId54"/>
    <p:sldId id="314" r:id="rId55"/>
    <p:sldId id="266"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4DF493-E2D0-2643-8A84-98CD34AF2E72}" type="datetimeFigureOut">
              <a:rPr lang="en-US" smtClean="0"/>
              <a:t>10/8/2020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18D943-C058-F247-A295-FA114C18ABC6}" type="slidenum">
              <a:rPr lang="en-US" smtClean="0"/>
              <a:t>‹#›</a:t>
            </a:fld>
            <a:endParaRPr lang="en-US"/>
          </a:p>
        </p:txBody>
      </p:sp>
    </p:spTree>
    <p:extLst>
      <p:ext uri="{BB962C8B-B14F-4D97-AF65-F5344CB8AC3E}">
        <p14:creationId xmlns:p14="http://schemas.microsoft.com/office/powerpoint/2010/main" val="1542763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B9AF9A-992E-9F4D-B0FB-A897B012A076}" type="datetimeFigureOut">
              <a:rPr lang="en-US" smtClean="0"/>
              <a:t>10/8/2020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74C736-4FAE-2A47-BCF6-CBCF16665770}" type="slidenum">
              <a:rPr lang="en-US" smtClean="0"/>
              <a:t>‹#›</a:t>
            </a:fld>
            <a:endParaRPr lang="en-US"/>
          </a:p>
        </p:txBody>
      </p:sp>
    </p:spTree>
    <p:extLst>
      <p:ext uri="{BB962C8B-B14F-4D97-AF65-F5344CB8AC3E}">
        <p14:creationId xmlns:p14="http://schemas.microsoft.com/office/powerpoint/2010/main" val="11755966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F148E4D-A4EF-5D41-97FA-39368AE9D52C}" type="slidenum">
              <a:rPr lang="en-US" sz="1200"/>
              <a:pPr/>
              <a:t>4</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All societies design an educational system that will ensure that they will continue and exist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E1BDBE-7666-AB47-A3AE-332FE4762AF8}" type="slidenum">
              <a:rPr lang="en-US"/>
              <a:pPr/>
              <a:t>40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1A061D9-2ED1-4240-83DF-F56789F4C195}" type="slidenum">
              <a:rPr lang="en-US"/>
              <a:pPr/>
              <a:t>41</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BFF8F8-5C9E-1342-A985-F5FC5A25D494}" type="slidenum">
              <a:rPr lang="en-US" smtClean="0"/>
              <a:pPr/>
              <a:t>42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5A1B739-169C-FE4F-98A2-FBFF9F0786D8}" type="slidenum">
              <a:rPr lang="en-US"/>
              <a:pPr/>
              <a:t>43</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Skia" pitchFamily="-107" charset="0"/>
              <a:ea typeface="ＭＳ Ｐゴシック" pitchFamily="-107" charset="-128"/>
              <a:cs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0F0DDE8-0B3D-DB49-AB9D-7EBB28996FF3}" type="slidenum">
              <a:rPr lang="en-US"/>
              <a:pPr/>
              <a:t>44</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BA9C7C9-3060-784B-9C42-CD5B3BC57BD9}" type="slidenum">
              <a:rPr lang="en-US"/>
              <a:pPr/>
              <a:t>45</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C3A02E6-A4A1-1546-935D-90786762B87F}" type="slidenum">
              <a:rPr lang="en-US"/>
              <a:pPr/>
              <a:t>46</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9CDA92A-0D13-ED44-AF27-3CFA8C3BB08E}" type="slidenum">
              <a:rPr lang="en-US" sz="1200"/>
              <a:pPr/>
              <a:t>5</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000000"/>
                </a:solidFill>
                <a:latin typeface="Lucida Grande"/>
                <a:ea typeface="Lucida Grande"/>
                <a:cs typeface="Lucida Grande"/>
              </a:rPr>
              <a:t>Loether</a:t>
            </a:r>
            <a:r>
              <a:rPr lang="en-US" dirty="0">
                <a:solidFill>
                  <a:srgbClr val="000000"/>
                </a:solidFill>
                <a:latin typeface="Lucida Grande"/>
                <a:ea typeface="Lucida Grande"/>
                <a:cs typeface="Lucida Grande"/>
              </a:rPr>
              <a:t>, </a:t>
            </a:r>
            <a:r>
              <a:rPr lang="en-US" dirty="0" err="1">
                <a:solidFill>
                  <a:srgbClr val="000000"/>
                </a:solidFill>
                <a:latin typeface="Lucida Grande"/>
                <a:ea typeface="Lucida Grande"/>
                <a:cs typeface="Lucida Grande"/>
              </a:rPr>
              <a:t>Kroskrity</a:t>
            </a:r>
            <a:r>
              <a:rPr lang="en-US" dirty="0">
                <a:solidFill>
                  <a:srgbClr val="000000"/>
                </a:solidFill>
                <a:latin typeface="Lucida Grande"/>
                <a:ea typeface="Lucida Grande"/>
                <a:cs typeface="Lucida Grande"/>
              </a:rPr>
              <a:t> and Field </a:t>
            </a:r>
            <a:r>
              <a:rPr lang="en-US" baseline="0" dirty="0">
                <a:solidFill>
                  <a:srgbClr val="000000"/>
                </a:solidFill>
                <a:latin typeface="Lucida Grande"/>
                <a:ea typeface="Lucida Grande"/>
                <a:cs typeface="Lucida Grande"/>
              </a:rPr>
              <a:t> </a:t>
            </a:r>
            <a:r>
              <a:rPr lang="en-US" dirty="0"/>
              <a:t>Native American language ideologies: beliefs, practices and struggles in Indian</a:t>
            </a:r>
            <a:r>
              <a:rPr lang="en-US" baseline="0" dirty="0"/>
              <a:t> Country, 2009</a:t>
            </a:r>
          </a:p>
          <a:p>
            <a:endParaRPr lang="en-US" baseline="0" dirty="0"/>
          </a:p>
          <a:p>
            <a:r>
              <a:rPr lang="en-US" baseline="0" dirty="0"/>
              <a:t>PM108 N28 McPherson Library</a:t>
            </a:r>
            <a:endParaRPr lang="en-US" dirty="0"/>
          </a:p>
        </p:txBody>
      </p:sp>
      <p:sp>
        <p:nvSpPr>
          <p:cNvPr id="4" name="Slide Number Placeholder 3"/>
          <p:cNvSpPr>
            <a:spLocks noGrp="1"/>
          </p:cNvSpPr>
          <p:nvPr>
            <p:ph type="sldNum" sz="quarter" idx="10"/>
          </p:nvPr>
        </p:nvSpPr>
        <p:spPr/>
        <p:txBody>
          <a:bodyPr/>
          <a:lstStyle/>
          <a:p>
            <a:fld id="{C974C736-4FAE-2A47-BCF6-CBCF16665770}" type="slidenum">
              <a:rPr lang="en-US" smtClean="0"/>
              <a:t>7</a:t>
            </a:fld>
            <a:endParaRPr lang="en-US"/>
          </a:p>
        </p:txBody>
      </p:sp>
    </p:spTree>
    <p:extLst>
      <p:ext uri="{BB962C8B-B14F-4D97-AF65-F5344CB8AC3E}">
        <p14:creationId xmlns:p14="http://schemas.microsoft.com/office/powerpoint/2010/main" val="88168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0EE7E64-F653-DC4E-AA2D-2A3EDF39BDE2}" type="slidenum">
              <a:rPr lang="en-US" sz="1200"/>
              <a:pPr/>
              <a:t>15</a:t>
            </a:fld>
            <a:endParaRPr 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27484F6-EAFC-DC4D-BF51-9A491B828507}" type="slidenum">
              <a:rPr lang="en-US" sz="1200"/>
              <a:pPr/>
              <a:t>18</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Indigenous knowledge and wisdom:</a:t>
            </a:r>
          </a:p>
          <a:p>
            <a:pPr lvl="1"/>
            <a:r>
              <a:rPr lang="en-US" dirty="0"/>
              <a:t>Invisibility</a:t>
            </a:r>
          </a:p>
          <a:p>
            <a:pPr lvl="1"/>
            <a:r>
              <a:rPr lang="en-US" dirty="0"/>
              <a:t>Devaluation</a:t>
            </a:r>
          </a:p>
          <a:p>
            <a:pPr lvl="1"/>
            <a:r>
              <a:rPr lang="en-US" dirty="0"/>
              <a:t>Irrelevant, unnecessary</a:t>
            </a:r>
          </a:p>
          <a:p>
            <a:pPr lvl="1"/>
            <a:r>
              <a:rPr lang="en-US" dirty="0"/>
              <a:t>demeaning</a:t>
            </a:r>
          </a:p>
          <a:p>
            <a:pPr lvl="1"/>
            <a:r>
              <a:rPr lang="en-US" dirty="0"/>
              <a:t>Fear and abhorrence</a:t>
            </a:r>
          </a:p>
          <a:p>
            <a:pPr lvl="1"/>
            <a:r>
              <a:rPr lang="en-US" dirty="0"/>
              <a:t>mistrust</a:t>
            </a:r>
          </a:p>
          <a:p>
            <a:endParaRPr lang="en-US" dirty="0"/>
          </a:p>
        </p:txBody>
      </p:sp>
      <p:sp>
        <p:nvSpPr>
          <p:cNvPr id="4" name="Slide Number Placeholder 3"/>
          <p:cNvSpPr>
            <a:spLocks noGrp="1"/>
          </p:cNvSpPr>
          <p:nvPr>
            <p:ph type="sldNum" sz="quarter" idx="10"/>
          </p:nvPr>
        </p:nvSpPr>
        <p:spPr/>
        <p:txBody>
          <a:bodyPr/>
          <a:lstStyle/>
          <a:p>
            <a:fld id="{B9BFF8F8-5C9E-1342-A985-F5FC5A25D494}"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Work in pairs</a:t>
            </a:r>
            <a:r>
              <a:rPr lang="en-US" baseline="0" dirty="0"/>
              <a:t> or triads, post definitions 5 minutes</a:t>
            </a:r>
            <a:endParaRPr lang="en-US" dirty="0"/>
          </a:p>
        </p:txBody>
      </p:sp>
      <p:sp>
        <p:nvSpPr>
          <p:cNvPr id="4" name="Slide Number Placeholder 3"/>
          <p:cNvSpPr>
            <a:spLocks noGrp="1"/>
          </p:cNvSpPr>
          <p:nvPr>
            <p:ph type="sldNum" sz="quarter" idx="10"/>
          </p:nvPr>
        </p:nvSpPr>
        <p:spPr/>
        <p:txBody>
          <a:bodyPr/>
          <a:lstStyle/>
          <a:p>
            <a:fld id="{24B232A0-70F1-F940-A798-DF7A6DC5E6E9}" type="slidenum">
              <a:rPr lang="en-US" smtClean="0"/>
              <a:pPr/>
              <a:t>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916329C-C4D0-AF4C-8024-EE494CD03E0F}" type="slidenum">
              <a:rPr lang="en-US"/>
              <a:pPr/>
              <a:t>38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E91A113-2F4F-0243-9D24-29AA5FAFB307}" type="slidenum">
              <a:rPr lang="en-US"/>
              <a:pPr/>
              <a:t>39</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CA"/>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CA"/>
              <a:t>Click to edit Master subtitle style</a:t>
            </a:r>
            <a:endParaRPr kumimoji="0" lang="en-US"/>
          </a:p>
        </p:txBody>
      </p:sp>
      <p:sp>
        <p:nvSpPr>
          <p:cNvPr id="30" name="Date Placeholder 29"/>
          <p:cNvSpPr>
            <a:spLocks noGrp="1"/>
          </p:cNvSpPr>
          <p:nvPr>
            <p:ph type="dt" sz="half" idx="10"/>
          </p:nvPr>
        </p:nvSpPr>
        <p:spPr/>
        <p:txBody>
          <a:bodyPr/>
          <a:lstStyle/>
          <a:p>
            <a:r>
              <a:rPr lang="en-US"/>
              <a:t>2020 10 08</a:t>
            </a:r>
          </a:p>
        </p:txBody>
      </p:sp>
      <p:sp>
        <p:nvSpPr>
          <p:cNvPr id="19" name="Footer Placeholder 18"/>
          <p:cNvSpPr>
            <a:spLocks noGrp="1"/>
          </p:cNvSpPr>
          <p:nvPr>
            <p:ph type="ftr" sz="quarter" idx="11"/>
          </p:nvPr>
        </p:nvSpPr>
        <p:spPr/>
        <p:txBody>
          <a:bodyPr/>
          <a:lstStyle/>
          <a:p>
            <a:r>
              <a:rPr lang="en-US"/>
              <a:t>Lorna Wanosts'a7 Williams</a:t>
            </a:r>
          </a:p>
        </p:txBody>
      </p:sp>
      <p:sp>
        <p:nvSpPr>
          <p:cNvPr id="27" name="Slide Number Placeholder 26"/>
          <p:cNvSpPr>
            <a:spLocks noGrp="1"/>
          </p:cNvSpPr>
          <p:nvPr>
            <p:ph type="sldNum" sz="quarter" idx="12"/>
          </p:nvPr>
        </p:nvSpPr>
        <p:spPr/>
        <p:txBody>
          <a:bodyPr/>
          <a:lstStyle/>
          <a:p>
            <a:fld id="{FF89845F-A5BE-5E43-9E5C-4EF3741E6B3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p>
        </p:txBody>
      </p:sp>
      <p:sp>
        <p:nvSpPr>
          <p:cNvPr id="6" name="Slide Number Placeholder 5"/>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CA"/>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p>
        </p:txBody>
      </p:sp>
      <p:sp>
        <p:nvSpPr>
          <p:cNvPr id="6" name="Slide Number Placeholder 5"/>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t>1/16/2014</a:t>
            </a:r>
          </a:p>
        </p:txBody>
      </p:sp>
      <p:sp>
        <p:nvSpPr>
          <p:cNvPr id="6" name="Rectangle 5"/>
          <p:cNvSpPr>
            <a:spLocks noGrp="1" noChangeArrowheads="1"/>
          </p:cNvSpPr>
          <p:nvPr>
            <p:ph type="ftr" sz="quarter" idx="11"/>
          </p:nvPr>
        </p:nvSpPr>
        <p:spPr>
          <a:ln/>
        </p:spPr>
        <p:txBody>
          <a:bodyPr/>
          <a:lstStyle>
            <a:lvl1pPr>
              <a:defRPr/>
            </a:lvl1pPr>
          </a:lstStyle>
          <a:p>
            <a:r>
              <a:rPr lang="en-US"/>
              <a:t>Dr. LB Williams Lil'wat</a:t>
            </a:r>
          </a:p>
        </p:txBody>
      </p:sp>
      <p:sp>
        <p:nvSpPr>
          <p:cNvPr id="7" name="Rectangle 6"/>
          <p:cNvSpPr>
            <a:spLocks noGrp="1" noChangeArrowheads="1"/>
          </p:cNvSpPr>
          <p:nvPr>
            <p:ph type="sldNum" sz="quarter" idx="12"/>
          </p:nvPr>
        </p:nvSpPr>
        <p:spPr>
          <a:ln/>
        </p:spPr>
        <p:txBody>
          <a:bodyPr/>
          <a:lstStyle>
            <a:lvl1pPr>
              <a:defRPr/>
            </a:lvl1pPr>
          </a:lstStyle>
          <a:p>
            <a:fld id="{E369F2A2-10EB-B043-939B-6E90F1BF9CE4}" type="slidenum">
              <a:rPr lang="en-US"/>
              <a:pPr/>
              <a:t>‹#›</a:t>
            </a:fld>
            <a:endParaRPr lang="en-US"/>
          </a:p>
        </p:txBody>
      </p:sp>
    </p:spTree>
    <p:extLst>
      <p:ext uri="{BB962C8B-B14F-4D97-AF65-F5344CB8AC3E}">
        <p14:creationId xmlns:p14="http://schemas.microsoft.com/office/powerpoint/2010/main" val="1583939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C8D91425-0036-EB49-9225-5B9978E7601A}" type="slidenum">
              <a:rPr lang="en-US"/>
              <a:pPr/>
              <a:t>‹#›</a:t>
            </a:fld>
            <a:endParaRPr lang="en-US"/>
          </a:p>
        </p:txBody>
      </p:sp>
    </p:spTree>
    <p:extLst>
      <p:ext uri="{BB962C8B-B14F-4D97-AF65-F5344CB8AC3E}">
        <p14:creationId xmlns:p14="http://schemas.microsoft.com/office/powerpoint/2010/main" val="53820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p>
        </p:txBody>
      </p:sp>
      <p:sp>
        <p:nvSpPr>
          <p:cNvPr id="6" name="Slide Number Placeholder 5"/>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CA"/>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CA"/>
              <a:t>Click to edit Master text styles</a:t>
            </a:r>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p>
        </p:txBody>
      </p:sp>
      <p:sp>
        <p:nvSpPr>
          <p:cNvPr id="6" name="Slide Number Placeholder 5"/>
          <p:cNvSpPr>
            <a:spLocks noGrp="1"/>
          </p:cNvSpPr>
          <p:nvPr>
            <p:ph type="sldNum" sz="quarter" idx="12"/>
          </p:nvPr>
        </p:nvSpPr>
        <p:spPr/>
        <p:txBody>
          <a:bodyPr/>
          <a:lstStyle/>
          <a:p>
            <a:fld id="{FF89845F-A5BE-5E43-9E5C-4EF3741E6B3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CA"/>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5" name="Date Placeholder 4"/>
          <p:cNvSpPr>
            <a:spLocks noGrp="1"/>
          </p:cNvSpPr>
          <p:nvPr>
            <p:ph type="dt" sz="half" idx="10"/>
          </p:nvPr>
        </p:nvSpPr>
        <p:spPr/>
        <p:txBody>
          <a:bodyPr/>
          <a:lstStyle/>
          <a:p>
            <a:r>
              <a:rPr lang="en-US"/>
              <a:t>2020 10 08</a:t>
            </a:r>
          </a:p>
        </p:txBody>
      </p:sp>
      <p:sp>
        <p:nvSpPr>
          <p:cNvPr id="6" name="Footer Placeholder 5"/>
          <p:cNvSpPr>
            <a:spLocks noGrp="1"/>
          </p:cNvSpPr>
          <p:nvPr>
            <p:ph type="ftr" sz="quarter" idx="11"/>
          </p:nvPr>
        </p:nvSpPr>
        <p:spPr/>
        <p:txBody>
          <a:bodyPr/>
          <a:lstStyle/>
          <a:p>
            <a:r>
              <a:rPr lang="en-US"/>
              <a:t>Lorna Wanosts'a7 Williams</a:t>
            </a:r>
          </a:p>
        </p:txBody>
      </p:sp>
      <p:sp>
        <p:nvSpPr>
          <p:cNvPr id="7" name="Slide Number Placeholder 6"/>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CA"/>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CA"/>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CA"/>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7" name="Date Placeholder 6"/>
          <p:cNvSpPr>
            <a:spLocks noGrp="1"/>
          </p:cNvSpPr>
          <p:nvPr>
            <p:ph type="dt" sz="half" idx="10"/>
          </p:nvPr>
        </p:nvSpPr>
        <p:spPr/>
        <p:txBody>
          <a:bodyPr/>
          <a:lstStyle/>
          <a:p>
            <a:r>
              <a:rPr lang="en-US"/>
              <a:t>2020 10 08</a:t>
            </a:r>
          </a:p>
        </p:txBody>
      </p:sp>
      <p:sp>
        <p:nvSpPr>
          <p:cNvPr id="8" name="Footer Placeholder 7"/>
          <p:cNvSpPr>
            <a:spLocks noGrp="1"/>
          </p:cNvSpPr>
          <p:nvPr>
            <p:ph type="ftr" sz="quarter" idx="11"/>
          </p:nvPr>
        </p:nvSpPr>
        <p:spPr/>
        <p:txBody>
          <a:bodyPr/>
          <a:lstStyle/>
          <a:p>
            <a:r>
              <a:rPr lang="en-US"/>
              <a:t>Lorna Wanosts'a7 Williams</a:t>
            </a:r>
          </a:p>
        </p:txBody>
      </p:sp>
      <p:sp>
        <p:nvSpPr>
          <p:cNvPr id="9" name="Slide Number Placeholder 8"/>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CA"/>
              <a:t>Click to edit Master title style</a:t>
            </a:r>
            <a:endParaRPr kumimoji="0" lang="en-US"/>
          </a:p>
        </p:txBody>
      </p:sp>
      <p:sp>
        <p:nvSpPr>
          <p:cNvPr id="3" name="Date Placeholder 2"/>
          <p:cNvSpPr>
            <a:spLocks noGrp="1"/>
          </p:cNvSpPr>
          <p:nvPr>
            <p:ph type="dt" sz="half" idx="10"/>
          </p:nvPr>
        </p:nvSpPr>
        <p:spPr/>
        <p:txBody>
          <a:bodyPr/>
          <a:lstStyle/>
          <a:p>
            <a:r>
              <a:rPr lang="en-US"/>
              <a:t>2020 10 08</a:t>
            </a:r>
          </a:p>
        </p:txBody>
      </p:sp>
      <p:sp>
        <p:nvSpPr>
          <p:cNvPr id="4" name="Footer Placeholder 3"/>
          <p:cNvSpPr>
            <a:spLocks noGrp="1"/>
          </p:cNvSpPr>
          <p:nvPr>
            <p:ph type="ftr" sz="quarter" idx="11"/>
          </p:nvPr>
        </p:nvSpPr>
        <p:spPr/>
        <p:txBody>
          <a:bodyPr/>
          <a:lstStyle/>
          <a:p>
            <a:r>
              <a:rPr lang="en-US"/>
              <a:t>Lorna Wanosts'a7 Williams</a:t>
            </a:r>
          </a:p>
        </p:txBody>
      </p:sp>
      <p:sp>
        <p:nvSpPr>
          <p:cNvPr id="5" name="Slide Number Placeholder 4"/>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2020 10 08</a:t>
            </a:r>
          </a:p>
        </p:txBody>
      </p:sp>
      <p:sp>
        <p:nvSpPr>
          <p:cNvPr id="3" name="Footer Placeholder 2"/>
          <p:cNvSpPr>
            <a:spLocks noGrp="1"/>
          </p:cNvSpPr>
          <p:nvPr>
            <p:ph type="ftr" sz="quarter" idx="11"/>
          </p:nvPr>
        </p:nvSpPr>
        <p:spPr/>
        <p:txBody>
          <a:bodyPr/>
          <a:lstStyle/>
          <a:p>
            <a:r>
              <a:rPr lang="en-US"/>
              <a:t>Lorna Wanosts'a7 Williams</a:t>
            </a:r>
          </a:p>
        </p:txBody>
      </p:sp>
      <p:sp>
        <p:nvSpPr>
          <p:cNvPr id="4" name="Slide Number Placeholder 3"/>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CA"/>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CA"/>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CA"/>
              <a:t>Click to edit Master text styles</a:t>
            </a:r>
          </a:p>
          <a:p>
            <a:pPr lvl="1" eaLnBrk="1" latinLnBrk="0" hangingPunct="1"/>
            <a:r>
              <a:rPr lang="en-CA"/>
              <a:t>Second level</a:t>
            </a:r>
          </a:p>
          <a:p>
            <a:pPr lvl="2" eaLnBrk="1" latinLnBrk="0" hangingPunct="1"/>
            <a:r>
              <a:rPr lang="en-CA"/>
              <a:t>Third level</a:t>
            </a:r>
          </a:p>
          <a:p>
            <a:pPr lvl="3" eaLnBrk="1" latinLnBrk="0" hangingPunct="1"/>
            <a:r>
              <a:rPr lang="en-CA"/>
              <a:t>Fourth level</a:t>
            </a:r>
          </a:p>
          <a:p>
            <a:pPr lvl="4" eaLnBrk="1" latinLnBrk="0" hangingPunct="1"/>
            <a:r>
              <a:rPr lang="en-CA"/>
              <a:t>Fifth level</a:t>
            </a:r>
            <a:endParaRPr kumimoji="0" lang="en-US"/>
          </a:p>
        </p:txBody>
      </p:sp>
      <p:sp>
        <p:nvSpPr>
          <p:cNvPr id="5" name="Date Placeholder 4"/>
          <p:cNvSpPr>
            <a:spLocks noGrp="1"/>
          </p:cNvSpPr>
          <p:nvPr>
            <p:ph type="dt" sz="half" idx="10"/>
          </p:nvPr>
        </p:nvSpPr>
        <p:spPr/>
        <p:txBody>
          <a:bodyPr/>
          <a:lstStyle/>
          <a:p>
            <a:r>
              <a:rPr lang="en-US"/>
              <a:t>2020 10 08</a:t>
            </a:r>
          </a:p>
        </p:txBody>
      </p:sp>
      <p:sp>
        <p:nvSpPr>
          <p:cNvPr id="6" name="Footer Placeholder 5"/>
          <p:cNvSpPr>
            <a:spLocks noGrp="1"/>
          </p:cNvSpPr>
          <p:nvPr>
            <p:ph type="ftr" sz="quarter" idx="11"/>
          </p:nvPr>
        </p:nvSpPr>
        <p:spPr/>
        <p:txBody>
          <a:bodyPr/>
          <a:lstStyle/>
          <a:p>
            <a:r>
              <a:rPr lang="en-US"/>
              <a:t>Lorna Wanosts'a7 Williams</a:t>
            </a:r>
          </a:p>
        </p:txBody>
      </p:sp>
      <p:sp>
        <p:nvSpPr>
          <p:cNvPr id="7" name="Slide Number Placeholder 6"/>
          <p:cNvSpPr>
            <a:spLocks noGrp="1"/>
          </p:cNvSpPr>
          <p:nvPr>
            <p:ph type="sldNum" sz="quarter" idx="12"/>
          </p:nvPr>
        </p:nvSpPr>
        <p:spPr/>
        <p:txBody>
          <a:bodyPr/>
          <a:lstStyle/>
          <a:p>
            <a:fld id="{FF89845F-A5BE-5E43-9E5C-4EF3741E6B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CA"/>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CA"/>
              <a:t>Click to edit Master text styles</a:t>
            </a:r>
          </a:p>
        </p:txBody>
      </p:sp>
      <p:sp>
        <p:nvSpPr>
          <p:cNvPr id="5" name="Date Placeholder 4"/>
          <p:cNvSpPr>
            <a:spLocks noGrp="1"/>
          </p:cNvSpPr>
          <p:nvPr>
            <p:ph type="dt" sz="half" idx="10"/>
          </p:nvPr>
        </p:nvSpPr>
        <p:spPr/>
        <p:txBody>
          <a:bodyPr/>
          <a:lstStyle/>
          <a:p>
            <a:r>
              <a:rPr lang="en-US"/>
              <a:t>2020 10 08</a:t>
            </a:r>
          </a:p>
        </p:txBody>
      </p:sp>
      <p:sp>
        <p:nvSpPr>
          <p:cNvPr id="6" name="Footer Placeholder 5"/>
          <p:cNvSpPr>
            <a:spLocks noGrp="1"/>
          </p:cNvSpPr>
          <p:nvPr>
            <p:ph type="ftr" sz="quarter" idx="11"/>
          </p:nvPr>
        </p:nvSpPr>
        <p:spPr/>
        <p:txBody>
          <a:bodyPr/>
          <a:lstStyle/>
          <a:p>
            <a:r>
              <a:rPr lang="en-US"/>
              <a:t>Lorna Wanosts'a7 Williams</a:t>
            </a:r>
          </a:p>
        </p:txBody>
      </p:sp>
      <p:sp>
        <p:nvSpPr>
          <p:cNvPr id="7" name="Slide Number Placeholder 6"/>
          <p:cNvSpPr>
            <a:spLocks noGrp="1"/>
          </p:cNvSpPr>
          <p:nvPr>
            <p:ph type="sldNum" sz="quarter" idx="12"/>
          </p:nvPr>
        </p:nvSpPr>
        <p:spPr>
          <a:xfrm>
            <a:off x="8077200" y="6356350"/>
            <a:ext cx="609600" cy="365125"/>
          </a:xfrm>
        </p:spPr>
        <p:txBody>
          <a:bodyPr/>
          <a:lstStyle/>
          <a:p>
            <a:fld id="{FF89845F-A5BE-5E43-9E5C-4EF3741E6B3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CA"/>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CA"/>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CA"/>
              <a:t>Click to edit Master text styles</a:t>
            </a:r>
          </a:p>
          <a:p>
            <a:pPr lvl="1" eaLnBrk="1" latinLnBrk="0" hangingPunct="1"/>
            <a:r>
              <a:rPr kumimoji="0" lang="en-CA"/>
              <a:t>Second level</a:t>
            </a:r>
          </a:p>
          <a:p>
            <a:pPr lvl="2" eaLnBrk="1" latinLnBrk="0" hangingPunct="1"/>
            <a:r>
              <a:rPr kumimoji="0" lang="en-CA"/>
              <a:t>Third level</a:t>
            </a:r>
          </a:p>
          <a:p>
            <a:pPr lvl="3" eaLnBrk="1" latinLnBrk="0" hangingPunct="1"/>
            <a:r>
              <a:rPr kumimoji="0" lang="en-CA"/>
              <a:t>Fourth level</a:t>
            </a:r>
          </a:p>
          <a:p>
            <a:pPr lvl="4" eaLnBrk="1" latinLnBrk="0" hangingPunct="1"/>
            <a:r>
              <a:rPr kumimoji="0" lang="en-CA"/>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2020 10 08</a:t>
            </a: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Lorna Wanosts'a7 Williams</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F89845F-A5BE-5E43-9E5C-4EF3741E6B3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448" y="757250"/>
            <a:ext cx="7851648" cy="2443150"/>
          </a:xfrm>
        </p:spPr>
        <p:txBody>
          <a:bodyPr>
            <a:normAutofit fontScale="90000"/>
          </a:bodyPr>
          <a:lstStyle/>
          <a:p>
            <a:r>
              <a:rPr lang="en-US" dirty="0"/>
              <a:t>Ti wa7 </a:t>
            </a:r>
            <a:r>
              <a:rPr lang="en-US" dirty="0" err="1"/>
              <a:t>szwatemem</a:t>
            </a:r>
            <a:r>
              <a:rPr lang="en-US" dirty="0"/>
              <a:t>: What we know. Indigenous knowledge and learning in the academy</a:t>
            </a:r>
          </a:p>
        </p:txBody>
      </p:sp>
      <p:sp>
        <p:nvSpPr>
          <p:cNvPr id="3" name="Subtitle 2"/>
          <p:cNvSpPr>
            <a:spLocks noGrp="1"/>
          </p:cNvSpPr>
          <p:nvPr>
            <p:ph type="subTitle" idx="1"/>
          </p:nvPr>
        </p:nvSpPr>
        <p:spPr/>
        <p:txBody>
          <a:bodyPr/>
          <a:lstStyle/>
          <a:p>
            <a:r>
              <a:rPr lang="en-US" dirty="0"/>
              <a:t>Ontario Universities Council on Quality Assurance</a:t>
            </a:r>
          </a:p>
          <a:p>
            <a:r>
              <a:rPr lang="en-US" dirty="0"/>
              <a:t>2020</a:t>
            </a:r>
          </a:p>
        </p:txBody>
      </p:sp>
      <p:sp>
        <p:nvSpPr>
          <p:cNvPr id="4" name="TextBox 3"/>
          <p:cNvSpPr txBox="1"/>
          <p:nvPr/>
        </p:nvSpPr>
        <p:spPr>
          <a:xfrm flipH="1">
            <a:off x="3981225" y="4567930"/>
            <a:ext cx="4219155" cy="1754327"/>
          </a:xfrm>
          <a:prstGeom prst="rect">
            <a:avLst/>
          </a:prstGeom>
          <a:noFill/>
        </p:spPr>
        <p:txBody>
          <a:bodyPr wrap="square" rtlCol="0">
            <a:spAutoFit/>
          </a:bodyPr>
          <a:lstStyle/>
          <a:p>
            <a:r>
              <a:rPr lang="en-US" dirty="0"/>
              <a:t>Dr. Lorna Wanosts’a7 Williams, </a:t>
            </a:r>
            <a:r>
              <a:rPr lang="en-US" dirty="0" err="1"/>
              <a:t>Lil’watul</a:t>
            </a:r>
            <a:endParaRPr lang="en-US" dirty="0"/>
          </a:p>
          <a:p>
            <a:r>
              <a:rPr lang="en-US" dirty="0"/>
              <a:t>Professor Emerita, C&amp;I Indigenous Ed</a:t>
            </a:r>
          </a:p>
          <a:p>
            <a:r>
              <a:rPr lang="en-US" dirty="0"/>
              <a:t>CRC Indigenous Knowledge and Learning</a:t>
            </a:r>
          </a:p>
          <a:p>
            <a:r>
              <a:rPr lang="en-US" dirty="0"/>
              <a:t>University of Victoria</a:t>
            </a:r>
          </a:p>
        </p:txBody>
      </p:sp>
      <p:sp>
        <p:nvSpPr>
          <p:cNvPr id="5" name="Date Placeholder 4"/>
          <p:cNvSpPr>
            <a:spLocks noGrp="1"/>
          </p:cNvSpPr>
          <p:nvPr>
            <p:ph type="dt" sz="half" idx="10"/>
          </p:nvPr>
        </p:nvSpPr>
        <p:spPr/>
        <p:txBody>
          <a:bodyPr/>
          <a:lstStyle/>
          <a:p>
            <a:r>
              <a:rPr lang="en-US"/>
              <a:t>2020 10 08</a:t>
            </a:r>
          </a:p>
        </p:txBody>
      </p:sp>
      <p:sp>
        <p:nvSpPr>
          <p:cNvPr id="6" name="Footer Placeholder 5"/>
          <p:cNvSpPr>
            <a:spLocks noGrp="1"/>
          </p:cNvSpPr>
          <p:nvPr>
            <p:ph type="ftr" sz="quarter" idx="11"/>
          </p:nvPr>
        </p:nvSpPr>
        <p:spPr>
          <a:xfrm>
            <a:off x="4157133" y="6356350"/>
            <a:ext cx="3352800" cy="365125"/>
          </a:xfrm>
        </p:spPr>
        <p:txBody>
          <a:bodyPr/>
          <a:lstStyle/>
          <a:p>
            <a:r>
              <a:rPr lang="en-US" dirty="0"/>
              <a:t>Lorna Wanosts'a7 Williams</a:t>
            </a:r>
          </a:p>
        </p:txBody>
      </p:sp>
      <p:sp>
        <p:nvSpPr>
          <p:cNvPr id="7" name="Slide Number Placeholder 6"/>
          <p:cNvSpPr>
            <a:spLocks noGrp="1"/>
          </p:cNvSpPr>
          <p:nvPr>
            <p:ph type="sldNum" sz="quarter" idx="12"/>
          </p:nvPr>
        </p:nvSpPr>
        <p:spPr/>
        <p:txBody>
          <a:bodyPr/>
          <a:lstStyle/>
          <a:p>
            <a:fld id="{FF89845F-A5BE-5E43-9E5C-4EF3741E6B36}"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atin typeface="Futura" charset="0"/>
                <a:ea typeface="ＭＳ Ｐゴシック" charset="0"/>
                <a:cs typeface="ＭＳ Ｐゴシック" charset="0"/>
              </a:rPr>
              <a:t>Legacy</a:t>
            </a:r>
          </a:p>
        </p:txBody>
      </p:sp>
      <p:sp>
        <p:nvSpPr>
          <p:cNvPr id="22531" name="Content Placeholder 2"/>
          <p:cNvSpPr>
            <a:spLocks noGrp="1"/>
          </p:cNvSpPr>
          <p:nvPr>
            <p:ph idx="1"/>
          </p:nvPr>
        </p:nvSpPr>
        <p:spPr/>
        <p:txBody>
          <a:bodyPr/>
          <a:lstStyle/>
          <a:p>
            <a:r>
              <a:rPr lang="en-US">
                <a:latin typeface="Arial" charset="0"/>
                <a:ea typeface="ＭＳ Ｐゴシック" charset="0"/>
                <a:cs typeface="ＭＳ Ｐゴシック" charset="0"/>
              </a:rPr>
              <a:t>Indigenous knowledge and wisdom:</a:t>
            </a:r>
          </a:p>
          <a:p>
            <a:pPr lvl="1"/>
            <a:r>
              <a:rPr lang="en-US">
                <a:latin typeface="Arial" charset="0"/>
                <a:ea typeface="ＭＳ Ｐゴシック" charset="0"/>
              </a:rPr>
              <a:t>Invisibility</a:t>
            </a:r>
          </a:p>
          <a:p>
            <a:pPr lvl="1"/>
            <a:r>
              <a:rPr lang="en-US">
                <a:latin typeface="Arial" charset="0"/>
                <a:ea typeface="ＭＳ Ｐゴシック" charset="0"/>
              </a:rPr>
              <a:t>Devaluation</a:t>
            </a:r>
          </a:p>
          <a:p>
            <a:pPr lvl="1"/>
            <a:r>
              <a:rPr lang="en-US">
                <a:latin typeface="Arial" charset="0"/>
                <a:ea typeface="ＭＳ Ｐゴシック" charset="0"/>
              </a:rPr>
              <a:t>Irrelevant, unnecessary</a:t>
            </a:r>
          </a:p>
          <a:p>
            <a:pPr lvl="1"/>
            <a:r>
              <a:rPr lang="en-US">
                <a:latin typeface="Arial" charset="0"/>
                <a:ea typeface="ＭＳ Ｐゴシック" charset="0"/>
              </a:rPr>
              <a:t>demeaning</a:t>
            </a:r>
          </a:p>
          <a:p>
            <a:pPr lvl="1"/>
            <a:r>
              <a:rPr lang="en-US">
                <a:latin typeface="Arial" charset="0"/>
                <a:ea typeface="ＭＳ Ｐゴシック" charset="0"/>
              </a:rPr>
              <a:t>Fear and abhorrence</a:t>
            </a:r>
          </a:p>
          <a:p>
            <a:pPr lvl="1"/>
            <a:r>
              <a:rPr lang="en-US">
                <a:latin typeface="Arial" charset="0"/>
                <a:ea typeface="ＭＳ Ｐゴシック" charset="0"/>
              </a:rPr>
              <a:t>mistrust</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15518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5"/>
          <p:cNvSpPr>
            <a:spLocks noGrp="1"/>
          </p:cNvSpPr>
          <p:nvPr>
            <p:ph type="title"/>
          </p:nvPr>
        </p:nvSpPr>
        <p:spPr>
          <a:xfrm>
            <a:off x="685800" y="609600"/>
            <a:ext cx="7772400" cy="4876800"/>
          </a:xfrm>
        </p:spPr>
        <p:txBody>
          <a:bodyPr/>
          <a:lstStyle/>
          <a:p>
            <a:r>
              <a:rPr lang="en-US">
                <a:latin typeface="Futura" charset="0"/>
                <a:ea typeface="ＭＳ Ｐゴシック" charset="0"/>
                <a:cs typeface="ＭＳ Ｐゴシック" charset="0"/>
              </a:rPr>
              <a:t>Education, learning and teaching – key to our continuation and existence</a:t>
            </a:r>
          </a:p>
        </p:txBody>
      </p:sp>
    </p:spTree>
    <p:extLst>
      <p:ext uri="{BB962C8B-B14F-4D97-AF65-F5344CB8AC3E}">
        <p14:creationId xmlns:p14="http://schemas.microsoft.com/office/powerpoint/2010/main" val="196165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5800" y="609600"/>
            <a:ext cx="7772400" cy="3810000"/>
          </a:xfrm>
        </p:spPr>
        <p:txBody>
          <a:bodyPr/>
          <a:lstStyle/>
          <a:p>
            <a:r>
              <a:rPr lang="en-US">
                <a:latin typeface="Futura" charset="0"/>
                <a:ea typeface="ＭＳ Ｐゴシック" charset="0"/>
                <a:cs typeface="ＭＳ Ｐゴシック" charset="0"/>
              </a:rPr>
              <a:t>Decolonization, </a:t>
            </a:r>
            <a:br>
              <a:rPr lang="en-US">
                <a:latin typeface="Futura" charset="0"/>
                <a:ea typeface="ＭＳ Ｐゴシック" charset="0"/>
                <a:cs typeface="ＭＳ Ｐゴシック" charset="0"/>
              </a:rPr>
            </a:br>
            <a:r>
              <a:rPr lang="en-US">
                <a:latin typeface="Futura" charset="0"/>
                <a:ea typeface="ＭＳ Ｐゴシック" charset="0"/>
                <a:cs typeface="ＭＳ Ｐゴシック" charset="0"/>
              </a:rPr>
              <a:t>understanding the effects of colonization</a:t>
            </a:r>
          </a:p>
        </p:txBody>
      </p:sp>
    </p:spTree>
    <p:extLst>
      <p:ext uri="{BB962C8B-B14F-4D97-AF65-F5344CB8AC3E}">
        <p14:creationId xmlns:p14="http://schemas.microsoft.com/office/powerpoint/2010/main" val="23728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a tool of colonization</a:t>
            </a:r>
          </a:p>
        </p:txBody>
      </p:sp>
      <p:sp>
        <p:nvSpPr>
          <p:cNvPr id="3" name="Content Placeholder 2"/>
          <p:cNvSpPr>
            <a:spLocks noGrp="1"/>
          </p:cNvSpPr>
          <p:nvPr>
            <p:ph idx="1"/>
          </p:nvPr>
        </p:nvSpPr>
        <p:spPr/>
        <p:txBody>
          <a:bodyPr/>
          <a:lstStyle/>
          <a:p>
            <a:r>
              <a:rPr lang="en-US" dirty="0"/>
              <a:t>Separate children from parents, family, community</a:t>
            </a:r>
          </a:p>
          <a:p>
            <a:r>
              <a:rPr lang="en-US" dirty="0"/>
              <a:t>Separate children from the land</a:t>
            </a:r>
          </a:p>
          <a:p>
            <a:r>
              <a:rPr lang="en-US" dirty="0"/>
              <a:t>Learn in a fragmented, disconnected silo</a:t>
            </a:r>
          </a:p>
          <a:p>
            <a:r>
              <a:rPr lang="en-US" dirty="0"/>
              <a:t>Learn shame, silence, </a:t>
            </a:r>
          </a:p>
          <a:p>
            <a:r>
              <a:rPr lang="en-US" dirty="0"/>
              <a:t>Learn to distrust own knowledge and wisdom</a:t>
            </a:r>
          </a:p>
          <a:p>
            <a:r>
              <a:rPr lang="en-US" dirty="0"/>
              <a:t>Learn to leave knowledge and experiences at the door both going in and leaving school</a:t>
            </a:r>
          </a:p>
          <a:p>
            <a:r>
              <a:rPr lang="en-US" b="1" dirty="0"/>
              <a:t>“How can I get an education without giving up who I am and what I know?”</a:t>
            </a:r>
          </a:p>
          <a:p>
            <a:endParaRPr lang="en-US" dirty="0"/>
          </a:p>
        </p:txBody>
      </p:sp>
      <p:sp>
        <p:nvSpPr>
          <p:cNvPr id="4" name="Footer Placeholder 3"/>
          <p:cNvSpPr>
            <a:spLocks noGrp="1"/>
          </p:cNvSpPr>
          <p:nvPr>
            <p:ph type="ftr" sz="quarter" idx="11"/>
          </p:nvPr>
        </p:nvSpPr>
        <p:spPr/>
        <p:txBody>
          <a:bodyPr/>
          <a:lstStyle/>
          <a:p>
            <a:r>
              <a:rPr lang="en-US"/>
              <a:t>Lorna Wanosts'a7 Williams</a:t>
            </a:r>
          </a:p>
        </p:txBody>
      </p:sp>
      <p:sp>
        <p:nvSpPr>
          <p:cNvPr id="5" name="Slide Number Placeholder 4"/>
          <p:cNvSpPr>
            <a:spLocks noGrp="1"/>
          </p:cNvSpPr>
          <p:nvPr>
            <p:ph type="sldNum" sz="quarter" idx="12"/>
          </p:nvPr>
        </p:nvSpPr>
        <p:spPr/>
        <p:txBody>
          <a:bodyPr/>
          <a:lstStyle/>
          <a:p>
            <a:fld id="{FF89845F-A5BE-5E43-9E5C-4EF3741E6B36}" type="slidenum">
              <a:rPr lang="en-US" smtClean="0"/>
              <a:t>13</a:t>
            </a:fld>
            <a:endParaRPr lang="en-US"/>
          </a:p>
        </p:txBody>
      </p:sp>
    </p:spTree>
    <p:extLst>
      <p:ext uri="{BB962C8B-B14F-4D97-AF65-F5344CB8AC3E}">
        <p14:creationId xmlns:p14="http://schemas.microsoft.com/office/powerpoint/2010/main" val="1260626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p:txBody>
          <a:bodyPr>
            <a:normAutofit fontScale="90000"/>
          </a:bodyPr>
          <a:lstStyle/>
          <a:p>
            <a:r>
              <a:rPr lang="en-US">
                <a:latin typeface="Futura" charset="0"/>
                <a:ea typeface="ＭＳ Ｐゴシック" charset="0"/>
                <a:cs typeface="ＭＳ Ｐゴシック" charset="0"/>
              </a:rPr>
              <a:t>Shifting, Border Crossing</a:t>
            </a:r>
          </a:p>
        </p:txBody>
      </p:sp>
      <p:sp>
        <p:nvSpPr>
          <p:cNvPr id="33795" name="Content Placeholder 3"/>
          <p:cNvSpPr>
            <a:spLocks noGrp="1"/>
          </p:cNvSpPr>
          <p:nvPr>
            <p:ph idx="1"/>
          </p:nvPr>
        </p:nvSpPr>
        <p:spPr/>
        <p:txBody>
          <a:bodyPr/>
          <a:lstStyle/>
          <a:p>
            <a:r>
              <a:rPr lang="en-US">
                <a:latin typeface="Arial" charset="0"/>
                <a:ea typeface="ＭＳ Ｐゴシック" charset="0"/>
                <a:cs typeface="ＭＳ Ｐゴシック" charset="0"/>
              </a:rPr>
              <a:t>Indigenous world to Euro western academic world and back again</a:t>
            </a:r>
          </a:p>
          <a:p>
            <a:pPr lvl="1"/>
            <a:r>
              <a:rPr lang="en-US">
                <a:latin typeface="Arial" charset="0"/>
                <a:ea typeface="ＭＳ Ｐゴシック" charset="0"/>
              </a:rPr>
              <a:t>Starting point – traditional knowledge, concepts, processes, from itself</a:t>
            </a:r>
          </a:p>
          <a:p>
            <a:pPr lvl="1"/>
            <a:r>
              <a:rPr lang="en-US">
                <a:latin typeface="Arial" charset="0"/>
                <a:ea typeface="ＭＳ Ｐゴシック" charset="0"/>
              </a:rPr>
              <a:t>Awareness that traditional knowledge is always interacting with modern world, colonialism</a:t>
            </a:r>
          </a:p>
        </p:txBody>
      </p:sp>
    </p:spTree>
    <p:extLst>
      <p:ext uri="{BB962C8B-B14F-4D97-AF65-F5344CB8AC3E}">
        <p14:creationId xmlns:p14="http://schemas.microsoft.com/office/powerpoint/2010/main" val="216190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solidFill>
                  <a:srgbClr val="2D0913"/>
                </a:solidFill>
                <a:latin typeface="Skia" charset="0"/>
                <a:ea typeface="ＭＳ Ｐゴシック" charset="0"/>
                <a:cs typeface="ＭＳ Ｐゴシック" charset="0"/>
              </a:rPr>
              <a:t>SHIFTING</a:t>
            </a:r>
          </a:p>
        </p:txBody>
      </p:sp>
      <p:sp>
        <p:nvSpPr>
          <p:cNvPr id="34819" name="Rectangle 4"/>
          <p:cNvSpPr>
            <a:spLocks noGrp="1" noChangeArrowheads="1"/>
          </p:cNvSpPr>
          <p:nvPr>
            <p:ph type="body" idx="1"/>
          </p:nvPr>
        </p:nvSpPr>
        <p:spPr/>
        <p:txBody>
          <a:bodyPr/>
          <a:lstStyle/>
          <a:p>
            <a:pPr eaLnBrk="1" hangingPunct="1"/>
            <a:r>
              <a:rPr lang="en-US">
                <a:latin typeface="Arial" charset="0"/>
                <a:ea typeface="ＭＳ Ｐゴシック" charset="0"/>
                <a:cs typeface="ＭＳ Ｐゴシック" charset="0"/>
              </a:rPr>
              <a:t>Indigenous knowing, knowledge and wisdom – colonized thinking</a:t>
            </a:r>
          </a:p>
          <a:p>
            <a:pPr eaLnBrk="1" hangingPunct="1"/>
            <a:r>
              <a:rPr lang="en-US">
                <a:latin typeface="Arial" charset="0"/>
                <a:ea typeface="ＭＳ Ｐゴシック" charset="0"/>
                <a:cs typeface="ＭＳ Ｐゴシック" charset="0"/>
              </a:rPr>
              <a:t>Oral traditions to literate traditions</a:t>
            </a:r>
          </a:p>
          <a:p>
            <a:pPr eaLnBrk="1" hangingPunct="1"/>
            <a:r>
              <a:rPr lang="en-US">
                <a:latin typeface="Arial" charset="0"/>
                <a:ea typeface="ＭＳ Ｐゴシック" charset="0"/>
                <a:cs typeface="ＭＳ Ｐゴシック" charset="0"/>
              </a:rPr>
              <a:t>Sharing to saving</a:t>
            </a:r>
          </a:p>
          <a:p>
            <a:pPr eaLnBrk="1" hangingPunct="1"/>
            <a:r>
              <a:rPr lang="en-US">
                <a:latin typeface="Arial" charset="0"/>
                <a:ea typeface="ＭＳ Ｐゴシック" charset="0"/>
                <a:cs typeface="ＭＳ Ｐゴシック" charset="0"/>
              </a:rPr>
              <a:t>Communal relations to individualism</a:t>
            </a:r>
          </a:p>
          <a:p>
            <a:pPr eaLnBrk="1" hangingPunct="1"/>
            <a:r>
              <a:rPr lang="en-US">
                <a:latin typeface="Arial" charset="0"/>
                <a:ea typeface="ＭＳ Ｐゴシック" charset="0"/>
                <a:cs typeface="ＭＳ Ｐゴシック" charset="0"/>
              </a:rPr>
              <a:t>Returning to the community and to the Indigenous world</a:t>
            </a:r>
          </a:p>
        </p:txBody>
      </p:sp>
    </p:spTree>
    <p:extLst>
      <p:ext uri="{BB962C8B-B14F-4D97-AF65-F5344CB8AC3E}">
        <p14:creationId xmlns:p14="http://schemas.microsoft.com/office/powerpoint/2010/main" val="3885280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581" y="1993301"/>
            <a:ext cx="8229600" cy="2349988"/>
          </a:xfrm>
        </p:spPr>
        <p:txBody>
          <a:bodyPr>
            <a:normAutofit fontScale="90000"/>
          </a:bodyPr>
          <a:lstStyle/>
          <a:p>
            <a:r>
              <a:rPr lang="en-US" dirty="0"/>
              <a:t>“WE ARE TRYING TO PUT TOGETHER A MIRROR SHATTERED INTO A MILLION PIECES” </a:t>
            </a:r>
            <a:r>
              <a:rPr lang="en-US" sz="2800" dirty="0"/>
              <a:t>ANGELINA STUMP  </a:t>
            </a:r>
            <a:br>
              <a:rPr lang="en-US" sz="2800" dirty="0"/>
            </a:br>
            <a:endParaRPr lang="en-US" dirty="0"/>
          </a:p>
        </p:txBody>
      </p:sp>
    </p:spTree>
    <p:extLst>
      <p:ext uri="{BB962C8B-B14F-4D97-AF65-F5344CB8AC3E}">
        <p14:creationId xmlns:p14="http://schemas.microsoft.com/office/powerpoint/2010/main" val="957894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685800" y="609600"/>
            <a:ext cx="7772400" cy="3352800"/>
          </a:xfrm>
        </p:spPr>
        <p:txBody>
          <a:bodyPr/>
          <a:lstStyle/>
          <a:p>
            <a:r>
              <a:rPr lang="en-US">
                <a:latin typeface="Futura" charset="0"/>
                <a:ea typeface="ＭＳ Ｐゴシック" charset="0"/>
                <a:cs typeface="ＭＳ Ｐゴシック" charset="0"/>
              </a:rPr>
              <a:t>Indigenous Knowledge, Learning and teaching</a:t>
            </a:r>
          </a:p>
        </p:txBody>
      </p:sp>
    </p:spTree>
    <p:extLst>
      <p:ext uri="{BB962C8B-B14F-4D97-AF65-F5344CB8AC3E}">
        <p14:creationId xmlns:p14="http://schemas.microsoft.com/office/powerpoint/2010/main" val="330598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685800"/>
            <a:ext cx="7772400" cy="1143000"/>
          </a:xfrm>
        </p:spPr>
        <p:txBody>
          <a:bodyPr>
            <a:normAutofit fontScale="90000"/>
          </a:bodyPr>
          <a:lstStyle/>
          <a:p>
            <a:pPr eaLnBrk="1" hangingPunct="1"/>
            <a:r>
              <a:rPr lang="en-US">
                <a:latin typeface="Futura" charset="0"/>
                <a:ea typeface="ＭＳ Ｐゴシック" charset="0"/>
                <a:cs typeface="ＭＳ Ｐゴシック" charset="0"/>
              </a:rPr>
              <a:t>WISDOM AND KNOWLEDGE</a:t>
            </a:r>
          </a:p>
        </p:txBody>
      </p:sp>
      <p:sp>
        <p:nvSpPr>
          <p:cNvPr id="53251" name="Rectangle 4"/>
          <p:cNvSpPr>
            <a:spLocks noGrp="1" noChangeArrowheads="1"/>
          </p:cNvSpPr>
          <p:nvPr>
            <p:ph type="body" idx="1"/>
          </p:nvPr>
        </p:nvSpPr>
        <p:spPr/>
        <p:txBody>
          <a:bodyPr/>
          <a:lstStyle/>
          <a:p>
            <a:pPr eaLnBrk="1" hangingPunct="1"/>
            <a:r>
              <a:rPr lang="en-US">
                <a:latin typeface="Arial" charset="0"/>
                <a:ea typeface="ＭＳ Ｐゴシック" charset="0"/>
                <a:cs typeface="ＭＳ Ｐゴシック" charset="0"/>
              </a:rPr>
              <a:t>Bring your knowledge bag with you</a:t>
            </a:r>
          </a:p>
          <a:p>
            <a:pPr eaLnBrk="1" hangingPunct="1"/>
            <a:r>
              <a:rPr lang="en-US">
                <a:latin typeface="Arial" charset="0"/>
                <a:ea typeface="ＭＳ Ｐゴシック" charset="0"/>
                <a:cs typeface="ＭＳ Ｐゴシック" charset="0"/>
              </a:rPr>
              <a:t>Don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t be afraid to ask your ancestors for help</a:t>
            </a:r>
          </a:p>
          <a:p>
            <a:pPr eaLnBrk="1" hangingPunct="1"/>
            <a:r>
              <a:rPr lang="en-US">
                <a:latin typeface="Arial" charset="0"/>
                <a:ea typeface="ＭＳ Ｐゴシック" charset="0"/>
                <a:cs typeface="ＭＳ Ｐゴシック" charset="0"/>
              </a:rPr>
              <a:t>Knowledge is not only found in books</a:t>
            </a:r>
          </a:p>
          <a:p>
            <a:pPr eaLnBrk="1" hangingPunct="1"/>
            <a:endParaRPr lang="en-US">
              <a:latin typeface="Arial" charset="0"/>
              <a:ea typeface="ＭＳ Ｐゴシック" charset="0"/>
              <a:cs typeface="ＭＳ Ｐゴシック" charset="0"/>
            </a:endParaRPr>
          </a:p>
          <a:p>
            <a:pPr eaLnBrk="1" hangingPunct="1">
              <a:buFont typeface="Wingdings" charset="0"/>
              <a:buNone/>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0282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Líl’wat</a:t>
            </a:r>
            <a:r>
              <a:rPr lang="en-US" dirty="0"/>
              <a:t> Principles of learning</a:t>
            </a:r>
          </a:p>
        </p:txBody>
      </p:sp>
      <p:sp>
        <p:nvSpPr>
          <p:cNvPr id="3" name="Content Placeholder 2"/>
          <p:cNvSpPr>
            <a:spLocks noGrp="1"/>
          </p:cNvSpPr>
          <p:nvPr>
            <p:ph idx="1"/>
          </p:nvPr>
        </p:nvSpPr>
        <p:spPr/>
        <p:txBody>
          <a:bodyPr>
            <a:normAutofit fontScale="70000" lnSpcReduction="20000"/>
          </a:bodyPr>
          <a:lstStyle/>
          <a:p>
            <a:r>
              <a:rPr lang="en-CA" b="1" dirty="0" err="1"/>
              <a:t>Cwelelep</a:t>
            </a:r>
            <a:r>
              <a:rPr lang="en-CA" dirty="0"/>
              <a:t> – being in a place of dissonance, uncertainty in anticipation of new learning, to spin like a dust storm</a:t>
            </a:r>
          </a:p>
          <a:p>
            <a:r>
              <a:rPr lang="en-CA" b="1" dirty="0"/>
              <a:t> </a:t>
            </a:r>
            <a:endParaRPr lang="en-CA" dirty="0"/>
          </a:p>
          <a:p>
            <a:r>
              <a:rPr lang="en-CA" b="1" dirty="0" err="1"/>
              <a:t>Kamucwkalha</a:t>
            </a:r>
            <a:r>
              <a:rPr lang="en-CA" b="1" dirty="0"/>
              <a:t> </a:t>
            </a:r>
            <a:r>
              <a:rPr lang="en-CA" dirty="0"/>
              <a:t>– the felt energy indicating group </a:t>
            </a:r>
            <a:r>
              <a:rPr lang="en-CA" dirty="0" err="1"/>
              <a:t>attunement</a:t>
            </a:r>
            <a:r>
              <a:rPr lang="en-CA" dirty="0"/>
              <a:t> and the emergence of a common group purpose, group is ready to work together, to listen to one another and speak without fear</a:t>
            </a:r>
          </a:p>
          <a:p>
            <a:r>
              <a:rPr lang="en-CA" b="1" dirty="0"/>
              <a:t> </a:t>
            </a:r>
            <a:endParaRPr lang="en-CA" dirty="0"/>
          </a:p>
          <a:p>
            <a:r>
              <a:rPr lang="en-CA" b="1" dirty="0" err="1"/>
              <a:t>Celhcelh</a:t>
            </a:r>
            <a:r>
              <a:rPr lang="en-CA" dirty="0"/>
              <a:t> – each person is responsible for their learning, it means finding and taking advantage of all opportunities to learn, and maintain openness to learning. Each person must take the initiative to become part of the learning community by finding their place and fitting themselves into the community. It means offering what knowledge and expertise you have to benefit the communal work being carried out</a:t>
            </a:r>
          </a:p>
          <a:p>
            <a:r>
              <a:rPr lang="en-CA" b="1" dirty="0"/>
              <a:t> </a:t>
            </a:r>
            <a:endParaRPr lang="en-CA" dirty="0"/>
          </a:p>
          <a:p>
            <a:r>
              <a:rPr lang="en-CA" b="1" dirty="0"/>
              <a:t>Emhaka7</a:t>
            </a:r>
            <a:r>
              <a:rPr lang="en-CA" dirty="0"/>
              <a:t> – each person does the best they can at whatever the task, and keeps an eye on others to be helpful. To work respectfully and with good thoughts and good hands</a:t>
            </a:r>
          </a:p>
          <a:p>
            <a:endParaRPr lang="en-US" dirty="0"/>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p>
        </p:txBody>
      </p:sp>
      <p:sp>
        <p:nvSpPr>
          <p:cNvPr id="6" name="Slide Number Placeholder 5"/>
          <p:cNvSpPr>
            <a:spLocks noGrp="1"/>
          </p:cNvSpPr>
          <p:nvPr>
            <p:ph type="sldNum" sz="quarter" idx="12"/>
          </p:nvPr>
        </p:nvSpPr>
        <p:spPr/>
        <p:txBody>
          <a:bodyPr/>
          <a:lstStyle/>
          <a:p>
            <a:fld id="{FF89845F-A5BE-5E43-9E5C-4EF3741E6B36}" type="slidenum">
              <a:rPr lang="en-US" smtClean="0"/>
              <a:t>19</a:t>
            </a:fld>
            <a:endParaRPr lang="en-US"/>
          </a:p>
        </p:txBody>
      </p:sp>
    </p:spTree>
    <p:extLst>
      <p:ext uri="{BB962C8B-B14F-4D97-AF65-F5344CB8AC3E}">
        <p14:creationId xmlns:p14="http://schemas.microsoft.com/office/powerpoint/2010/main" val="557414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Kukwstúm’cwi</a:t>
            </a:r>
            <a:r>
              <a:rPr lang="en-US" dirty="0"/>
              <a:t>, </a:t>
            </a:r>
            <a:r>
              <a:rPr lang="en-US" dirty="0" err="1"/>
              <a:t>K’alan’wi</a:t>
            </a:r>
            <a:endParaRPr lang="en-US" dirty="0"/>
          </a:p>
        </p:txBody>
      </p:sp>
      <p:sp>
        <p:nvSpPr>
          <p:cNvPr id="3" name="Content Placeholder 2"/>
          <p:cNvSpPr>
            <a:spLocks noGrp="1"/>
          </p:cNvSpPr>
          <p:nvPr>
            <p:ph idx="1"/>
          </p:nvPr>
        </p:nvSpPr>
        <p:spPr/>
        <p:txBody>
          <a:bodyPr/>
          <a:lstStyle/>
          <a:p>
            <a:r>
              <a:rPr lang="en-US" dirty="0"/>
              <a:t>Nsnúk’wnuk’w7a</a:t>
            </a:r>
          </a:p>
          <a:p>
            <a:r>
              <a:rPr lang="en-US" dirty="0"/>
              <a:t>Kukúpi7a</a:t>
            </a:r>
          </a:p>
          <a:p>
            <a:r>
              <a:rPr lang="en-US" dirty="0"/>
              <a:t>Kekla7lhkálha</a:t>
            </a:r>
          </a:p>
          <a:p>
            <a:r>
              <a:rPr lang="en-US" dirty="0"/>
              <a:t>Apa7</a:t>
            </a:r>
          </a:p>
          <a:p>
            <a:r>
              <a:rPr lang="en-US" dirty="0"/>
              <a:t>Kika7</a:t>
            </a:r>
          </a:p>
          <a:p>
            <a:r>
              <a:rPr lang="en-US" dirty="0"/>
              <a:t>All the language champions and knowledge keepers present and at home</a:t>
            </a:r>
          </a:p>
          <a:p>
            <a:r>
              <a:rPr lang="en-US" dirty="0"/>
              <a:t> I acknowledge the people and the ancestors on whose lands we gather today. </a:t>
            </a:r>
            <a:endParaRPr lang="en-CA" dirty="0"/>
          </a:p>
          <a:p>
            <a:endParaRPr lang="en-US" dirty="0"/>
          </a:p>
        </p:txBody>
      </p:sp>
      <p:sp>
        <p:nvSpPr>
          <p:cNvPr id="4" name="Date Placeholder 3"/>
          <p:cNvSpPr>
            <a:spLocks noGrp="1"/>
          </p:cNvSpPr>
          <p:nvPr>
            <p:ph type="dt" sz="half" idx="10"/>
          </p:nvPr>
        </p:nvSpPr>
        <p:spPr/>
        <p:txBody>
          <a:bodyPr/>
          <a:lstStyle/>
          <a:p>
            <a:r>
              <a:rPr lang="en-US"/>
              <a:t>2020 10 08</a:t>
            </a:r>
            <a:endParaRPr lang="en-US" dirty="0"/>
          </a:p>
        </p:txBody>
      </p:sp>
      <p:sp>
        <p:nvSpPr>
          <p:cNvPr id="5" name="Footer Placeholder 4"/>
          <p:cNvSpPr>
            <a:spLocks noGrp="1"/>
          </p:cNvSpPr>
          <p:nvPr>
            <p:ph type="ftr" sz="quarter" idx="11"/>
          </p:nvPr>
        </p:nvSpPr>
        <p:spPr/>
        <p:txBody>
          <a:bodyPr/>
          <a:lstStyle/>
          <a:p>
            <a:r>
              <a:rPr lang="en-US" dirty="0"/>
              <a:t>Lorna Wanosts'a7 Williams</a:t>
            </a:r>
          </a:p>
        </p:txBody>
      </p:sp>
      <p:sp>
        <p:nvSpPr>
          <p:cNvPr id="6" name="Slide Number Placeholder 5"/>
          <p:cNvSpPr>
            <a:spLocks noGrp="1"/>
          </p:cNvSpPr>
          <p:nvPr>
            <p:ph type="sldNum" sz="quarter" idx="12"/>
          </p:nvPr>
        </p:nvSpPr>
        <p:spPr/>
        <p:txBody>
          <a:bodyPr/>
          <a:lstStyle/>
          <a:p>
            <a:fld id="{FF89845F-A5BE-5E43-9E5C-4EF3741E6B36}"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Líl’wat</a:t>
            </a:r>
            <a:r>
              <a:rPr lang="en-US" dirty="0"/>
              <a:t> Principles of Learning</a:t>
            </a:r>
          </a:p>
        </p:txBody>
      </p:sp>
      <p:sp>
        <p:nvSpPr>
          <p:cNvPr id="3" name="Content Placeholder 2"/>
          <p:cNvSpPr>
            <a:spLocks noGrp="1"/>
          </p:cNvSpPr>
          <p:nvPr>
            <p:ph idx="1"/>
          </p:nvPr>
        </p:nvSpPr>
        <p:spPr/>
        <p:txBody>
          <a:bodyPr>
            <a:normAutofit fontScale="62500" lnSpcReduction="20000"/>
          </a:bodyPr>
          <a:lstStyle/>
          <a:p>
            <a:r>
              <a:rPr lang="en-CA" b="1" dirty="0"/>
              <a:t>Responsibility </a:t>
            </a:r>
            <a:r>
              <a:rPr lang="en-CA" dirty="0"/>
              <a:t>–</a:t>
            </a:r>
            <a:r>
              <a:rPr lang="en-CA" b="1" dirty="0"/>
              <a:t> </a:t>
            </a:r>
            <a:r>
              <a:rPr lang="en-CA" dirty="0"/>
              <a:t>each person is responsible for helping the team and the learning community to accomplish the task at hand in a good way, entering the work clear of anger and impatience</a:t>
            </a:r>
          </a:p>
          <a:p>
            <a:r>
              <a:rPr lang="en-CA" b="1" dirty="0"/>
              <a:t> </a:t>
            </a:r>
            <a:endParaRPr lang="en-CA" dirty="0"/>
          </a:p>
          <a:p>
            <a:r>
              <a:rPr lang="en-CA" b="1" dirty="0"/>
              <a:t>Relationship </a:t>
            </a:r>
            <a:r>
              <a:rPr lang="en-CA" dirty="0"/>
              <a:t>–</a:t>
            </a:r>
            <a:r>
              <a:rPr lang="en-CA" b="1" dirty="0"/>
              <a:t> </a:t>
            </a:r>
            <a:r>
              <a:rPr lang="en-CA" dirty="0"/>
              <a:t>throughout the course each person will be conscious of developing and maintaining relationships - with the people, the task, the teachers and guides, and the communities beyond the learning community. It also means relating what you are experiencing to your past knowledge and to what you will do with what you are learning.</a:t>
            </a:r>
          </a:p>
          <a:p>
            <a:r>
              <a:rPr lang="en-CA" b="1" dirty="0"/>
              <a:t> </a:t>
            </a:r>
            <a:endParaRPr lang="en-CA" dirty="0"/>
          </a:p>
          <a:p>
            <a:r>
              <a:rPr lang="en-CA" b="1" dirty="0"/>
              <a:t>Watchful listening </a:t>
            </a:r>
            <a:r>
              <a:rPr lang="en-CA" dirty="0"/>
              <a:t>–</a:t>
            </a:r>
            <a:r>
              <a:rPr lang="en-CA" b="1" dirty="0"/>
              <a:t> </a:t>
            </a:r>
            <a:r>
              <a:rPr lang="en-CA" dirty="0"/>
              <a:t>an openness to listening beyond our own personal thoughts and assumptions, being aware and conscious of everything around you as you focus on the task at hand</a:t>
            </a:r>
          </a:p>
          <a:p>
            <a:r>
              <a:rPr lang="en-CA" dirty="0"/>
              <a:t> </a:t>
            </a:r>
          </a:p>
          <a:p>
            <a:r>
              <a:rPr lang="en-CA" b="1" dirty="0"/>
              <a:t>A7xekcal </a:t>
            </a:r>
            <a:r>
              <a:rPr lang="en-CA" dirty="0"/>
              <a:t>- how teachers help us to locate the infinite capacity we all have as learners. Developing one’s own personal gifts and expertise in a holistic, respectful and balanced manner.</a:t>
            </a:r>
          </a:p>
          <a:p>
            <a:r>
              <a:rPr lang="en-CA" dirty="0"/>
              <a:t> </a:t>
            </a:r>
          </a:p>
          <a:p>
            <a:r>
              <a:rPr lang="en-CA" b="1" dirty="0" err="1"/>
              <a:t>Kat’il’a</a:t>
            </a:r>
            <a:r>
              <a:rPr lang="en-CA" dirty="0"/>
              <a:t> - finding stillness and quietness amidst our busyness and need to know </a:t>
            </a:r>
          </a:p>
          <a:p>
            <a:endParaRPr lang="en-US" dirty="0"/>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p>
        </p:txBody>
      </p:sp>
      <p:sp>
        <p:nvSpPr>
          <p:cNvPr id="6" name="Slide Number Placeholder 5"/>
          <p:cNvSpPr>
            <a:spLocks noGrp="1"/>
          </p:cNvSpPr>
          <p:nvPr>
            <p:ph type="sldNum" sz="quarter" idx="12"/>
          </p:nvPr>
        </p:nvSpPr>
        <p:spPr/>
        <p:txBody>
          <a:bodyPr/>
          <a:lstStyle/>
          <a:p>
            <a:fld id="{FF89845F-A5BE-5E43-9E5C-4EF3741E6B36}" type="slidenum">
              <a:rPr lang="en-US" smtClean="0"/>
              <a:t>20</a:t>
            </a:fld>
            <a:endParaRPr lang="en-US"/>
          </a:p>
        </p:txBody>
      </p:sp>
    </p:spTree>
    <p:extLst>
      <p:ext uri="{BB962C8B-B14F-4D97-AF65-F5344CB8AC3E}">
        <p14:creationId xmlns:p14="http://schemas.microsoft.com/office/powerpoint/2010/main" val="1104482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d-2004072003-8BIT.jpg                                          00024F42Macintosh HD                   BFA3648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1143000"/>
            <a:ext cx="7848600" cy="4876800"/>
          </a:xfrm>
          <a:ln w="38100">
            <a:solidFill>
              <a:schemeClr val="tx1"/>
            </a:solidFill>
            <a:miter lim="800000"/>
            <a:headEnd/>
            <a:tailEnd/>
          </a:ln>
        </p:spPr>
      </p:pic>
      <p:sp>
        <p:nvSpPr>
          <p:cNvPr id="56323" name="TextBox 4"/>
          <p:cNvSpPr txBox="1">
            <a:spLocks noChangeArrowheads="1"/>
          </p:cNvSpPr>
          <p:nvPr/>
        </p:nvSpPr>
        <p:spPr bwMode="auto">
          <a:xfrm>
            <a:off x="2895600" y="457200"/>
            <a:ext cx="4432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Woman</a:t>
            </a:r>
            <a:r>
              <a:rPr lang="ja-JP" altLang="en-US"/>
              <a:t>’</a:t>
            </a:r>
            <a:r>
              <a:rPr lang="en-US"/>
              <a:t>s knowledge &amp; wisdom</a:t>
            </a:r>
          </a:p>
        </p:txBody>
      </p:sp>
    </p:spTree>
    <p:extLst>
      <p:ext uri="{BB962C8B-B14F-4D97-AF65-F5344CB8AC3E}">
        <p14:creationId xmlns:p14="http://schemas.microsoft.com/office/powerpoint/2010/main" val="2783437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332288" y="28876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pic>
        <p:nvPicPr>
          <p:cNvPr id="57347" name="Picture 3" descr="pole_red.psp                                                   00068121Macintosh HD                   BFA3648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4818063" cy="54864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7348" name="TextBox 3"/>
          <p:cNvSpPr txBox="1">
            <a:spLocks noChangeArrowheads="1"/>
          </p:cNvSpPr>
          <p:nvPr/>
        </p:nvSpPr>
        <p:spPr bwMode="auto">
          <a:xfrm>
            <a:off x="152400" y="2743200"/>
            <a:ext cx="16779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male </a:t>
            </a:r>
          </a:p>
          <a:p>
            <a:r>
              <a:rPr lang="en-US"/>
              <a:t>knowledge</a:t>
            </a:r>
          </a:p>
          <a:p>
            <a:r>
              <a:rPr lang="en-US"/>
              <a:t>wisdom</a:t>
            </a:r>
          </a:p>
        </p:txBody>
      </p:sp>
    </p:spTree>
    <p:extLst>
      <p:ext uri="{BB962C8B-B14F-4D97-AF65-F5344CB8AC3E}">
        <p14:creationId xmlns:p14="http://schemas.microsoft.com/office/powerpoint/2010/main" val="165565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atin typeface="Futura" charset="0"/>
                <a:ea typeface="ＭＳ Ｐゴシック" charset="0"/>
                <a:cs typeface="ＭＳ Ｐゴシック" charset="0"/>
              </a:rPr>
              <a:t>Story circles</a:t>
            </a:r>
          </a:p>
        </p:txBody>
      </p:sp>
      <p:sp>
        <p:nvSpPr>
          <p:cNvPr id="60419"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604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7797800"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1883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304800"/>
            <a:ext cx="7772400" cy="1447800"/>
          </a:xfrm>
        </p:spPr>
        <p:txBody>
          <a:bodyPr>
            <a:normAutofit fontScale="90000"/>
          </a:bodyPr>
          <a:lstStyle/>
          <a:p>
            <a:r>
              <a:rPr lang="en-US">
                <a:latin typeface="Futura" charset="0"/>
                <a:ea typeface="ＭＳ Ｐゴシック" charset="0"/>
                <a:cs typeface="ＭＳ Ｐゴシック" charset="0"/>
              </a:rPr>
              <a:t>Telling my story knowing my story</a:t>
            </a:r>
          </a:p>
        </p:txBody>
      </p:sp>
      <p:sp>
        <p:nvSpPr>
          <p:cNvPr id="62467"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624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693863"/>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5696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Indigenous learning</a:t>
            </a:r>
          </a:p>
        </p:txBody>
      </p:sp>
      <p:sp>
        <p:nvSpPr>
          <p:cNvPr id="3" name="Content Placeholder 2"/>
          <p:cNvSpPr>
            <a:spLocks noGrp="1"/>
          </p:cNvSpPr>
          <p:nvPr>
            <p:ph idx="1"/>
          </p:nvPr>
        </p:nvSpPr>
        <p:spPr/>
        <p:txBody>
          <a:bodyPr>
            <a:normAutofit/>
          </a:bodyPr>
          <a:lstStyle/>
          <a:p>
            <a:r>
              <a:rPr lang="en-US" b="1" dirty="0"/>
              <a:t>Patience</a:t>
            </a:r>
          </a:p>
          <a:p>
            <a:r>
              <a:rPr lang="en-US" b="1" dirty="0"/>
              <a:t>Emhaka7 – good hands - Perfecting abilities in your own way</a:t>
            </a:r>
          </a:p>
          <a:p>
            <a:r>
              <a:rPr lang="en-US" b="1" dirty="0"/>
              <a:t>Hard work, effort, satisfaction from accomplishment</a:t>
            </a:r>
          </a:p>
          <a:p>
            <a:r>
              <a:rPr lang="en-US" b="1" dirty="0"/>
              <a:t>learning to focus, deep concentration, completion</a:t>
            </a:r>
          </a:p>
          <a:p>
            <a:r>
              <a:rPr lang="en-US" b="1" dirty="0"/>
              <a:t>Asking for help, help with out asking </a:t>
            </a:r>
          </a:p>
          <a:p>
            <a:r>
              <a:rPr lang="en-US" b="1" dirty="0"/>
              <a:t>Experiential, hands-on, doing</a:t>
            </a:r>
          </a:p>
          <a:p>
            <a:pPr>
              <a:buNone/>
            </a:pPr>
            <a:endParaRPr lang="en-US" dirty="0"/>
          </a:p>
        </p:txBody>
      </p:sp>
      <p:sp>
        <p:nvSpPr>
          <p:cNvPr id="5" name="Footer Placeholder 4"/>
          <p:cNvSpPr>
            <a:spLocks noGrp="1"/>
          </p:cNvSpPr>
          <p:nvPr>
            <p:ph type="ftr" sz="quarter" idx="11"/>
          </p:nvPr>
        </p:nvSpPr>
        <p:spPr/>
        <p:txBody>
          <a:bodyPr/>
          <a:lstStyle/>
          <a:p>
            <a:r>
              <a:rPr lang="en-US"/>
              <a:t>Dr. LB Wanosts'a7 Williams Lil'wat</a:t>
            </a:r>
          </a:p>
        </p:txBody>
      </p:sp>
    </p:spTree>
    <p:extLst>
      <p:ext uri="{BB962C8B-B14F-4D97-AF65-F5344CB8AC3E}">
        <p14:creationId xmlns:p14="http://schemas.microsoft.com/office/powerpoint/2010/main" val="1020010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85800" y="609600"/>
            <a:ext cx="7772400" cy="5715000"/>
          </a:xfrm>
        </p:spPr>
        <p:txBody>
          <a:bodyPr/>
          <a:lstStyle/>
          <a:p>
            <a:r>
              <a:rPr lang="en-US">
                <a:latin typeface="Futura" charset="0"/>
                <a:ea typeface="ＭＳ Ｐゴシック" charset="0"/>
                <a:cs typeface="ＭＳ Ｐゴシック" charset="0"/>
              </a:rPr>
              <a:t>The more the individual uniqueness is honoured the stronger the community</a:t>
            </a:r>
          </a:p>
        </p:txBody>
      </p:sp>
    </p:spTree>
    <p:extLst>
      <p:ext uri="{BB962C8B-B14F-4D97-AF65-F5344CB8AC3E}">
        <p14:creationId xmlns:p14="http://schemas.microsoft.com/office/powerpoint/2010/main" val="40944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05064"/>
          </a:xfrm>
        </p:spPr>
        <p:txBody>
          <a:bodyPr/>
          <a:lstStyle/>
          <a:p>
            <a:r>
              <a:rPr lang="en-US" dirty="0"/>
              <a:t>How can we stay true to our way of being in the world as we recover, revitalize and sustain our traditions, cultural knowledge and practices?</a:t>
            </a:r>
            <a:r>
              <a:rPr lang="en-CA" dirty="0">
                <a:effectLst/>
              </a:rPr>
              <a:t> </a:t>
            </a:r>
            <a:endParaRPr lang="en-US" dirty="0"/>
          </a:p>
        </p:txBody>
      </p:sp>
    </p:spTree>
    <p:extLst>
      <p:ext uri="{BB962C8B-B14F-4D97-AF65-F5344CB8AC3E}">
        <p14:creationId xmlns:p14="http://schemas.microsoft.com/office/powerpoint/2010/main" val="10997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Direct, authentic Indigenous involvement in development and implementation</a:t>
            </a:r>
          </a:p>
        </p:txBody>
      </p:sp>
      <p:sp>
        <p:nvSpPr>
          <p:cNvPr id="3" name="Content Placeholder 2"/>
          <p:cNvSpPr>
            <a:spLocks noGrp="1"/>
          </p:cNvSpPr>
          <p:nvPr>
            <p:ph idx="1"/>
          </p:nvPr>
        </p:nvSpPr>
        <p:spPr>
          <a:xfrm>
            <a:off x="726141" y="2518277"/>
            <a:ext cx="7691719" cy="3640475"/>
          </a:xfrm>
        </p:spPr>
        <p:txBody>
          <a:bodyPr/>
          <a:lstStyle/>
          <a:p>
            <a:r>
              <a:rPr lang="en-US" b="1" dirty="0"/>
              <a:t>Uncovering and recovering knowledge and practice in the fields of study. </a:t>
            </a:r>
          </a:p>
          <a:p>
            <a:r>
              <a:rPr lang="en-US" b="1" dirty="0"/>
              <a:t>Listening and striving to understand the vision of Indigenous peoples for area of study</a:t>
            </a:r>
          </a:p>
          <a:p>
            <a:r>
              <a:rPr lang="en-US" b="1" dirty="0"/>
              <a:t>Flexibility to find alternatives to meet both needs</a:t>
            </a:r>
          </a:p>
          <a:p>
            <a:endParaRPr lang="en-US" dirty="0"/>
          </a:p>
        </p:txBody>
      </p:sp>
      <p:sp>
        <p:nvSpPr>
          <p:cNvPr id="4" name="Date Placeholder 3"/>
          <p:cNvSpPr>
            <a:spLocks noGrp="1"/>
          </p:cNvSpPr>
          <p:nvPr>
            <p:ph type="dt" sz="half" idx="10"/>
          </p:nvPr>
        </p:nvSpPr>
        <p:spPr/>
        <p:txBody>
          <a:bodyPr/>
          <a:lstStyle/>
          <a:p>
            <a:r>
              <a:rPr lang="en-US"/>
              <a:t>04 - 07 03 2015</a:t>
            </a:r>
            <a:endParaRPr lang="en-US" dirty="0"/>
          </a:p>
        </p:txBody>
      </p:sp>
      <p:sp>
        <p:nvSpPr>
          <p:cNvPr id="5" name="Footer Placeholder 4"/>
          <p:cNvSpPr>
            <a:spLocks noGrp="1"/>
          </p:cNvSpPr>
          <p:nvPr>
            <p:ph type="ftr" sz="quarter" idx="11"/>
          </p:nvPr>
        </p:nvSpPr>
        <p:spPr/>
        <p:txBody>
          <a:bodyPr/>
          <a:lstStyle/>
          <a:p>
            <a:pPr algn="r"/>
            <a:r>
              <a:rPr lang="en-US"/>
              <a:t>Dr. LB Williams Lil'wat</a:t>
            </a:r>
            <a:endParaRPr lang="en-US" dirty="0"/>
          </a:p>
        </p:txBody>
      </p:sp>
    </p:spTree>
    <p:extLst>
      <p:ext uri="{BB962C8B-B14F-4D97-AF65-F5344CB8AC3E}">
        <p14:creationId xmlns:p14="http://schemas.microsoft.com/office/powerpoint/2010/main" val="950523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Indigenous aligned services and resources to support learning</a:t>
            </a:r>
          </a:p>
        </p:txBody>
      </p:sp>
      <p:sp>
        <p:nvSpPr>
          <p:cNvPr id="3" name="Content Placeholder 2"/>
          <p:cNvSpPr>
            <a:spLocks noGrp="1"/>
          </p:cNvSpPr>
          <p:nvPr>
            <p:ph idx="1"/>
          </p:nvPr>
        </p:nvSpPr>
        <p:spPr>
          <a:xfrm>
            <a:off x="726141" y="1764947"/>
            <a:ext cx="7691719" cy="4393806"/>
          </a:xfrm>
        </p:spPr>
        <p:txBody>
          <a:bodyPr>
            <a:normAutofit lnSpcReduction="10000"/>
          </a:bodyPr>
          <a:lstStyle/>
          <a:p>
            <a:r>
              <a:rPr lang="en-US" b="1" dirty="0"/>
              <a:t>Oral/written</a:t>
            </a:r>
          </a:p>
          <a:p>
            <a:r>
              <a:rPr lang="en-US" b="1" dirty="0"/>
              <a:t>Program schedule</a:t>
            </a:r>
          </a:p>
          <a:p>
            <a:r>
              <a:rPr lang="en-US" b="1" dirty="0"/>
              <a:t>Sensitive to students’ multiple responsibilities</a:t>
            </a:r>
          </a:p>
          <a:p>
            <a:r>
              <a:rPr lang="en-US" b="1" dirty="0"/>
              <a:t>Mentoring</a:t>
            </a:r>
          </a:p>
          <a:p>
            <a:r>
              <a:rPr lang="en-US" b="1" dirty="0"/>
              <a:t>Using class projects and assignments to research and delve into challenges faced in communities</a:t>
            </a:r>
          </a:p>
          <a:p>
            <a:r>
              <a:rPr lang="en-US" b="1" dirty="0"/>
              <a:t>Utilizing the class (cohorts) as a source for networking and support – </a:t>
            </a:r>
            <a:r>
              <a:rPr lang="en-US" b="1" dirty="0" err="1"/>
              <a:t>nuk’antwal</a:t>
            </a:r>
            <a:r>
              <a:rPr lang="en-US" b="1" dirty="0"/>
              <a:t>’</a:t>
            </a:r>
          </a:p>
        </p:txBody>
      </p:sp>
      <p:sp>
        <p:nvSpPr>
          <p:cNvPr id="4" name="Date Placeholder 3"/>
          <p:cNvSpPr>
            <a:spLocks noGrp="1"/>
          </p:cNvSpPr>
          <p:nvPr>
            <p:ph type="dt" sz="half" idx="10"/>
          </p:nvPr>
        </p:nvSpPr>
        <p:spPr/>
        <p:txBody>
          <a:bodyPr/>
          <a:lstStyle/>
          <a:p>
            <a:r>
              <a:rPr lang="en-US"/>
              <a:t>04 - 07 03 2015</a:t>
            </a:r>
          </a:p>
        </p:txBody>
      </p:sp>
      <p:sp>
        <p:nvSpPr>
          <p:cNvPr id="5" name="Footer Placeholder 4"/>
          <p:cNvSpPr>
            <a:spLocks noGrp="1"/>
          </p:cNvSpPr>
          <p:nvPr>
            <p:ph type="ftr" sz="quarter" idx="11"/>
          </p:nvPr>
        </p:nvSpPr>
        <p:spPr/>
        <p:txBody>
          <a:bodyPr/>
          <a:lstStyle/>
          <a:p>
            <a:pPr algn="r"/>
            <a:r>
              <a:rPr lang="en-US"/>
              <a:t>Dr. LB Williams Lil'wat</a:t>
            </a:r>
            <a:endParaRPr lang="en-US" dirty="0"/>
          </a:p>
        </p:txBody>
      </p:sp>
    </p:spTree>
    <p:extLst>
      <p:ext uri="{BB962C8B-B14F-4D97-AF65-F5344CB8AC3E}">
        <p14:creationId xmlns:p14="http://schemas.microsoft.com/office/powerpoint/2010/main" val="3390852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048"/>
            <a:ext cx="8229600" cy="4575279"/>
          </a:xfrm>
        </p:spPr>
        <p:txBody>
          <a:bodyPr>
            <a:noAutofit/>
          </a:bodyPr>
          <a:lstStyle/>
          <a:p>
            <a:r>
              <a:rPr lang="en-US" sz="4000" dirty="0" err="1"/>
              <a:t>Kukwstum’ckal’ap</a:t>
            </a:r>
            <a:r>
              <a:rPr lang="en-US" sz="4000" dirty="0"/>
              <a:t> nsnukw’nukw7a</a:t>
            </a:r>
            <a:br>
              <a:rPr lang="en-US" sz="4000" dirty="0"/>
            </a:br>
            <a:r>
              <a:rPr lang="en-US" sz="4000" dirty="0"/>
              <a:t>Thank you to the ancestors whose spirits are on this land and the people who care for this land, we come with good thoughts and spirits. </a:t>
            </a:r>
            <a:r>
              <a:rPr lang="en-US" sz="4000" dirty="0" err="1"/>
              <a:t>Kukwstum’ckacw</a:t>
            </a:r>
            <a:r>
              <a:rPr lang="en-US" sz="4000" dirty="0"/>
              <a:t> apa7 for starting us in a good way. And to the organizers for bringing us together</a:t>
            </a:r>
          </a:p>
        </p:txBody>
      </p:sp>
    </p:spTree>
    <p:extLst>
      <p:ext uri="{BB962C8B-B14F-4D97-AF65-F5344CB8AC3E}">
        <p14:creationId xmlns:p14="http://schemas.microsoft.com/office/powerpoint/2010/main" val="4078650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FACE</a:t>
            </a:r>
          </a:p>
        </p:txBody>
      </p:sp>
      <p:sp>
        <p:nvSpPr>
          <p:cNvPr id="3" name="Content Placeholder 2"/>
          <p:cNvSpPr>
            <a:spLocks noGrp="1"/>
          </p:cNvSpPr>
          <p:nvPr>
            <p:ph idx="1"/>
          </p:nvPr>
        </p:nvSpPr>
        <p:spPr/>
        <p:txBody>
          <a:bodyPr/>
          <a:lstStyle/>
          <a:p>
            <a:r>
              <a:rPr lang="en-US" dirty="0"/>
              <a:t>Visibility and presence within the educational institution</a:t>
            </a:r>
          </a:p>
          <a:p>
            <a:r>
              <a:rPr lang="en-US" dirty="0"/>
              <a:t>Value Indigenous knowledge and wisdom</a:t>
            </a:r>
          </a:p>
          <a:p>
            <a:r>
              <a:rPr lang="en-US" dirty="0"/>
              <a:t>Bridging Indigenous World and Western modern world (development of both)</a:t>
            </a:r>
          </a:p>
          <a:p>
            <a:r>
              <a:rPr lang="en-US" dirty="0"/>
              <a:t>Should we? Can we? How? Possible?</a:t>
            </a:r>
          </a:p>
        </p:txBody>
      </p:sp>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4220363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Indigenous Learning</a:t>
            </a:r>
          </a:p>
        </p:txBody>
      </p:sp>
      <p:sp>
        <p:nvSpPr>
          <p:cNvPr id="3" name="Content Placeholder 2"/>
          <p:cNvSpPr>
            <a:spLocks noGrp="1"/>
          </p:cNvSpPr>
          <p:nvPr>
            <p:ph idx="1"/>
          </p:nvPr>
        </p:nvSpPr>
        <p:spPr/>
        <p:txBody>
          <a:bodyPr/>
          <a:lstStyle/>
          <a:p>
            <a:r>
              <a:rPr lang="en-US" b="1" dirty="0"/>
              <a:t>Respect for relationships</a:t>
            </a:r>
          </a:p>
          <a:p>
            <a:r>
              <a:rPr lang="en-US" b="1" dirty="0"/>
              <a:t>Make a difference for self, family, community</a:t>
            </a:r>
          </a:p>
          <a:p>
            <a:r>
              <a:rPr lang="en-US" b="1" dirty="0"/>
              <a:t>Learning is for the community, self, responsibility</a:t>
            </a:r>
          </a:p>
          <a:p>
            <a:r>
              <a:rPr lang="en-US" b="1" dirty="0"/>
              <a:t>Sharing, giving, responsibility</a:t>
            </a:r>
          </a:p>
          <a:p>
            <a:endParaRPr lang="en-US" dirty="0"/>
          </a:p>
        </p:txBody>
      </p:sp>
      <p:sp>
        <p:nvSpPr>
          <p:cNvPr id="5" name="Footer Placeholder 4"/>
          <p:cNvSpPr>
            <a:spLocks noGrp="1"/>
          </p:cNvSpPr>
          <p:nvPr>
            <p:ph type="ftr" sz="quarter" idx="11"/>
          </p:nvPr>
        </p:nvSpPr>
        <p:spPr/>
        <p:txBody>
          <a:bodyPr/>
          <a:lstStyle/>
          <a:p>
            <a:r>
              <a:rPr lang="en-US"/>
              <a:t>Dr. LB Wanosts'a7 Williams Lil'wat</a:t>
            </a:r>
          </a:p>
        </p:txBody>
      </p:sp>
    </p:spTree>
    <p:extLst>
      <p:ext uri="{BB962C8B-B14F-4D97-AF65-F5344CB8AC3E}">
        <p14:creationId xmlns:p14="http://schemas.microsoft.com/office/powerpoint/2010/main" val="1455172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atin typeface="Arial" charset="0"/>
                <a:ea typeface="ＭＳ Ｐゴシック" charset="0"/>
                <a:cs typeface="ＭＳ Ｐゴシック" charset="0"/>
              </a:rPr>
              <a:t>Who am I?	</a:t>
            </a:r>
          </a:p>
        </p:txBody>
      </p:sp>
      <p:sp>
        <p:nvSpPr>
          <p:cNvPr id="59395" name="Content Placeholder 2"/>
          <p:cNvSpPr>
            <a:spLocks noGrp="1"/>
          </p:cNvSpPr>
          <p:nvPr>
            <p:ph idx="1"/>
          </p:nvPr>
        </p:nvSpPr>
        <p:spPr/>
        <p:txBody>
          <a:bodyPr/>
          <a:lstStyle/>
          <a:p>
            <a:r>
              <a:rPr lang="en-US">
                <a:latin typeface="Arial" charset="0"/>
                <a:ea typeface="ＭＳ Ｐゴシック" charset="0"/>
                <a:cs typeface="ＭＳ Ｐゴシック" charset="0"/>
              </a:rPr>
              <a:t>The stronger my sense of identity, the more capacity I have to withstand, make  sense of, and to cope with racism, learning in a foreign setting, adapting to new worlds, </a:t>
            </a:r>
          </a:p>
        </p:txBody>
      </p:sp>
    </p:spTree>
    <p:extLst>
      <p:ext uri="{BB962C8B-B14F-4D97-AF65-F5344CB8AC3E}">
        <p14:creationId xmlns:p14="http://schemas.microsoft.com/office/powerpoint/2010/main" val="357984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bwMode="auto">
          <a:xfrm>
            <a:off x="685800" y="610153"/>
            <a:ext cx="7772400" cy="114244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b="1" dirty="0">
                <a:latin typeface="Times New Roman" charset="0"/>
                <a:ea typeface="ＭＳ Ｐゴシック" charset="0"/>
              </a:rPr>
              <a:t>Research</a:t>
            </a:r>
          </a:p>
        </p:txBody>
      </p:sp>
      <p:sp>
        <p:nvSpPr>
          <p:cNvPr id="77827" name="Rectangle 3"/>
          <p:cNvSpPr>
            <a:spLocks noGrp="1" noChangeArrowheads="1"/>
          </p:cNvSpPr>
          <p:nvPr>
            <p:ph type="body" idx="1"/>
          </p:nvPr>
        </p:nvSpPr>
        <p:spPr>
          <a:xfrm>
            <a:off x="726141" y="1967433"/>
            <a:ext cx="7691719" cy="4191319"/>
          </a:xfrm>
        </p:spPr>
        <p:txBody>
          <a:bodyPr/>
          <a:lstStyle/>
          <a:p>
            <a:pPr eaLnBrk="1" hangingPunct="1">
              <a:defRPr/>
            </a:pPr>
            <a:r>
              <a:rPr lang="en-US" dirty="0">
                <a:cs typeface="+mn-cs"/>
              </a:rPr>
              <a:t>Relevant research is needed from an Indigenous perspective</a:t>
            </a:r>
          </a:p>
          <a:p>
            <a:pPr eaLnBrk="1" hangingPunct="1">
              <a:defRPr/>
            </a:pPr>
            <a:r>
              <a:rPr lang="en-US" dirty="0">
                <a:cs typeface="+mn-cs"/>
              </a:rPr>
              <a:t>Research practices that promote success</a:t>
            </a:r>
          </a:p>
          <a:p>
            <a:pPr eaLnBrk="1" hangingPunct="1">
              <a:defRPr/>
            </a:pPr>
            <a:r>
              <a:rPr lang="en-US" dirty="0">
                <a:cs typeface="+mn-cs"/>
              </a:rPr>
              <a:t>Indigenous people are required to conduct and guide research</a:t>
            </a:r>
          </a:p>
          <a:p>
            <a:pPr eaLnBrk="1" hangingPunct="1">
              <a:defRPr/>
            </a:pPr>
            <a:r>
              <a:rPr lang="en-US" dirty="0">
                <a:cs typeface="+mn-cs"/>
              </a:rPr>
              <a:t>Support to conduct appropriate research is needed from all institutions</a:t>
            </a:r>
          </a:p>
        </p:txBody>
      </p:sp>
    </p:spTree>
    <p:extLst>
      <p:ext uri="{BB962C8B-B14F-4D97-AF65-F5344CB8AC3E}">
        <p14:creationId xmlns:p14="http://schemas.microsoft.com/office/powerpoint/2010/main" val="1385376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Space</a:t>
            </a:r>
          </a:p>
        </p:txBody>
      </p:sp>
      <p:sp>
        <p:nvSpPr>
          <p:cNvPr id="3" name="Content Placeholder 2"/>
          <p:cNvSpPr>
            <a:spLocks noGrp="1"/>
          </p:cNvSpPr>
          <p:nvPr>
            <p:ph idx="1"/>
          </p:nvPr>
        </p:nvSpPr>
        <p:spPr/>
        <p:txBody>
          <a:bodyPr/>
          <a:lstStyle/>
          <a:p>
            <a:r>
              <a:rPr lang="en-US" dirty="0"/>
              <a:t>Policies and Practices Habits and Attitudes that support or exclude Indigenous Knowledge, wisdom, practice</a:t>
            </a:r>
          </a:p>
          <a:p>
            <a:pPr>
              <a:buNone/>
            </a:pPr>
            <a:r>
              <a:rPr lang="en-US" dirty="0"/>
              <a:t>		- such as time, assessment practices, 	</a:t>
            </a:r>
          </a:p>
          <a:p>
            <a:pPr>
              <a:buNone/>
            </a:pPr>
            <a:r>
              <a:rPr lang="en-US" dirty="0"/>
              <a:t>		   expertise, knowledge source, </a:t>
            </a:r>
          </a:p>
        </p:txBody>
      </p:sp>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1541314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Place</a:t>
            </a:r>
          </a:p>
        </p:txBody>
      </p:sp>
      <p:sp>
        <p:nvSpPr>
          <p:cNvPr id="3" name="Content Placeholder 2"/>
          <p:cNvSpPr>
            <a:spLocks noGrp="1"/>
          </p:cNvSpPr>
          <p:nvPr>
            <p:ph idx="1"/>
          </p:nvPr>
        </p:nvSpPr>
        <p:spPr/>
        <p:txBody>
          <a:bodyPr/>
          <a:lstStyle/>
          <a:p>
            <a:r>
              <a:rPr lang="en-US" dirty="0"/>
              <a:t>Connectedness to the land, ancestors</a:t>
            </a:r>
          </a:p>
          <a:p>
            <a:r>
              <a:rPr lang="en-US" dirty="0"/>
              <a:t>Relationships, </a:t>
            </a:r>
          </a:p>
          <a:p>
            <a:r>
              <a:rPr lang="en-US" dirty="0"/>
              <a:t>Songs, stories, knowledge, wisdom, teachers, spirit</a:t>
            </a:r>
          </a:p>
          <a:p>
            <a:r>
              <a:rPr lang="en-US" dirty="0"/>
              <a:t>Community, histories, realities</a:t>
            </a:r>
          </a:p>
        </p:txBody>
      </p:sp>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438593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a:ea typeface="ＭＳ Ｐゴシック" pitchFamily="-107" charset="-128"/>
                <a:cs typeface="ＭＳ Ｐゴシック" pitchFamily="-107" charset="-128"/>
              </a:rPr>
              <a:t>Learning and Teaching in an Indigenous World</a:t>
            </a:r>
          </a:p>
        </p:txBody>
      </p:sp>
      <p:sp>
        <p:nvSpPr>
          <p:cNvPr id="19459" name="Rectangle 3"/>
          <p:cNvSpPr>
            <a:spLocks noGrp="1" noChangeArrowheads="1"/>
          </p:cNvSpPr>
          <p:nvPr>
            <p:ph type="body" idx="1"/>
          </p:nvPr>
        </p:nvSpPr>
        <p:spPr/>
        <p:txBody>
          <a:bodyPr>
            <a:normAutofit/>
          </a:bodyPr>
          <a:lstStyle/>
          <a:p>
            <a:pPr eaLnBrk="1" hangingPunct="1"/>
            <a:r>
              <a:rPr lang="en-US" sz="2800">
                <a:ea typeface="ＭＳ Ｐゴシック" pitchFamily="-107" charset="-128"/>
                <a:cs typeface="ＭＳ Ｐゴシック" pitchFamily="-107" charset="-128"/>
              </a:rPr>
              <a:t>Experiential, practical, connected to earth</a:t>
            </a:r>
          </a:p>
          <a:p>
            <a:pPr eaLnBrk="1" hangingPunct="1"/>
            <a:r>
              <a:rPr lang="en-US" sz="2800">
                <a:ea typeface="ＭＳ Ｐゴシック" pitchFamily="-107" charset="-128"/>
                <a:cs typeface="ＭＳ Ｐゴシック" pitchFamily="-107" charset="-128"/>
              </a:rPr>
              <a:t>Relational, Learning community</a:t>
            </a:r>
          </a:p>
          <a:p>
            <a:pPr eaLnBrk="1" hangingPunct="1"/>
            <a:r>
              <a:rPr lang="en-US" sz="2800">
                <a:ea typeface="ＭＳ Ｐゴシック" pitchFamily="-107" charset="-128"/>
                <a:cs typeface="ＭＳ Ｐゴシック" pitchFamily="-107" charset="-128"/>
              </a:rPr>
              <a:t>Non graded, time, self initiated</a:t>
            </a:r>
          </a:p>
          <a:p>
            <a:pPr eaLnBrk="1" hangingPunct="1"/>
            <a:r>
              <a:rPr lang="en-US" sz="2800">
                <a:ea typeface="ＭＳ Ｐゴシック" pitchFamily="-107" charset="-128"/>
                <a:cs typeface="ＭＳ Ｐゴシック" pitchFamily="-107" charset="-128"/>
              </a:rPr>
              <a:t>Learning benefit for self and community</a:t>
            </a:r>
          </a:p>
          <a:p>
            <a:pPr eaLnBrk="1" hangingPunct="1"/>
            <a:r>
              <a:rPr lang="en-US" sz="2800">
                <a:ea typeface="ＭＳ Ｐゴシック" pitchFamily="-107" charset="-128"/>
                <a:cs typeface="ＭＳ Ｐゴシック" pitchFamily="-107" charset="-128"/>
              </a:rPr>
              <a:t>Meaningful and purposeful</a:t>
            </a:r>
          </a:p>
          <a:p>
            <a:pPr eaLnBrk="1" hangingPunct="1"/>
            <a:r>
              <a:rPr lang="en-US" sz="2800">
                <a:ea typeface="ＭＳ Ｐゴシック" pitchFamily="-107" charset="-128"/>
                <a:cs typeface="ＭＳ Ｐゴシック" pitchFamily="-107" charset="-128"/>
              </a:rPr>
              <a:t>Oral traditions, song, story, ceremony</a:t>
            </a:r>
          </a:p>
          <a:p>
            <a:pPr eaLnBrk="1" hangingPunct="1"/>
            <a:r>
              <a:rPr lang="en-US" sz="2800">
                <a:ea typeface="ＭＳ Ｐゴシック" pitchFamily="-107" charset="-128"/>
                <a:cs typeface="ＭＳ Ｐゴシック" pitchFamily="-107" charset="-128"/>
              </a:rPr>
              <a:t>wholistic - spirit, emotion, cognition, physical</a:t>
            </a:r>
          </a:p>
          <a:p>
            <a:pPr eaLnBrk="1" hangingPunct="1"/>
            <a:r>
              <a:rPr lang="en-US" sz="2800">
                <a:ea typeface="ＭＳ Ｐゴシック" pitchFamily="-107" charset="-128"/>
                <a:cs typeface="ＭＳ Ｐゴシック" pitchFamily="-107" charset="-128"/>
              </a:rPr>
              <a:t>To be a good human being</a:t>
            </a:r>
          </a:p>
        </p:txBody>
      </p:sp>
      <p:sp>
        <p:nvSpPr>
          <p:cNvPr id="2" name="Date Placeholder 1"/>
          <p:cNvSpPr>
            <a:spLocks noGrp="1"/>
          </p:cNvSpPr>
          <p:nvPr>
            <p:ph type="dt" sz="half" idx="10"/>
          </p:nvPr>
        </p:nvSpPr>
        <p:spPr/>
        <p:txBody>
          <a:bodyPr/>
          <a:lstStyle/>
          <a:p>
            <a:r>
              <a:rPr lang="en-US"/>
              <a:t>1/16/2014</a:t>
            </a:r>
          </a:p>
        </p:txBody>
      </p:sp>
      <p:sp>
        <p:nvSpPr>
          <p:cNvPr id="3" name="Footer Placeholder 2"/>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539880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SUCCESS DEFINED?	</a:t>
            </a:r>
          </a:p>
        </p:txBody>
      </p:sp>
      <p:sp>
        <p:nvSpPr>
          <p:cNvPr id="3" name="Text Placeholder 2"/>
          <p:cNvSpPr>
            <a:spLocks noGrp="1"/>
          </p:cNvSpPr>
          <p:nvPr>
            <p:ph type="body" idx="1"/>
          </p:nvPr>
        </p:nvSpPr>
        <p:spPr/>
        <p:txBody>
          <a:bodyPr>
            <a:normAutofit fontScale="85000" lnSpcReduction="20000"/>
          </a:bodyPr>
          <a:lstStyle/>
          <a:p>
            <a:r>
              <a:rPr lang="en-US" dirty="0"/>
              <a:t>HOW IS SUCCESS </a:t>
            </a:r>
          </a:p>
          <a:p>
            <a:r>
              <a:rPr lang="en-US" dirty="0"/>
              <a:t>RECOGNIZED? ASSESSED?</a:t>
            </a:r>
          </a:p>
          <a:p>
            <a:endParaRPr lang="en-US" dirty="0"/>
          </a:p>
          <a:p>
            <a:r>
              <a:rPr lang="en-US" dirty="0"/>
              <a:t>How is success defined in the Indigenous world?</a:t>
            </a:r>
          </a:p>
          <a:p>
            <a:r>
              <a:rPr lang="en-US" dirty="0"/>
              <a:t> whose benefit?</a:t>
            </a:r>
          </a:p>
          <a:p>
            <a:endParaRPr lang="en-US" dirty="0"/>
          </a:p>
        </p:txBody>
      </p:sp>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2127214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304800"/>
            <a:ext cx="8686800" cy="1447800"/>
          </a:xfrm>
        </p:spPr>
        <p:txBody>
          <a:bodyPr>
            <a:normAutofit fontScale="90000"/>
          </a:bodyPr>
          <a:lstStyle/>
          <a:p>
            <a:r>
              <a:rPr lang="en-US" sz="6000" b="1">
                <a:latin typeface="Skia" charset="0"/>
              </a:rPr>
              <a:t>S</a:t>
            </a:r>
            <a:r>
              <a:rPr lang="en-US" sz="4800" b="1">
                <a:latin typeface="Skia" charset="0"/>
              </a:rPr>
              <a:t>haring Our </a:t>
            </a:r>
            <a:r>
              <a:rPr lang="en-US" sz="6000" b="1">
                <a:latin typeface="Skia" charset="0"/>
              </a:rPr>
              <a:t>W</a:t>
            </a:r>
            <a:r>
              <a:rPr lang="en-US" sz="4800" b="1">
                <a:latin typeface="Skia" charset="0"/>
              </a:rPr>
              <a:t>ays </a:t>
            </a:r>
            <a:br>
              <a:rPr lang="en-US" sz="4800" b="1">
                <a:latin typeface="Skia" charset="0"/>
              </a:rPr>
            </a:br>
            <a:r>
              <a:rPr lang="en-US" sz="4800" b="1">
                <a:latin typeface="Skia" charset="0"/>
              </a:rPr>
              <a:t>of </a:t>
            </a:r>
            <a:r>
              <a:rPr lang="en-US" sz="6000" b="1">
                <a:latin typeface="Skia" charset="0"/>
              </a:rPr>
              <a:t>K</a:t>
            </a:r>
            <a:r>
              <a:rPr lang="en-US" sz="4800" b="1">
                <a:latin typeface="Skia" charset="0"/>
              </a:rPr>
              <a:t>nowing</a:t>
            </a:r>
            <a:endParaRPr lang="en-US"/>
          </a:p>
        </p:txBody>
      </p:sp>
      <p:pic>
        <p:nvPicPr>
          <p:cNvPr id="38915" name="Picture 3"/>
          <p:cNvPicPr>
            <a:picLocks noGrp="1" noChangeAspect="1" noChangeArrowheads="1"/>
          </p:cNvPicPr>
          <p:nvPr>
            <p:ph idx="1"/>
          </p:nvPr>
        </p:nvPicPr>
        <p:blipFill>
          <a:blip r:embed="rId3"/>
          <a:srcRect/>
          <a:stretch>
            <a:fillRect/>
          </a:stretch>
        </p:blipFill>
        <p:spPr>
          <a:xfrm>
            <a:off x="1447800" y="2133600"/>
            <a:ext cx="6102350" cy="4441825"/>
          </a:xfrm>
          <a:ln w="38100">
            <a:solidFill>
              <a:schemeClr val="tx1"/>
            </a:solidFill>
          </a:ln>
        </p:spPr>
      </p:pic>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25329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a:srcRect/>
          <a:stretch>
            <a:fillRect/>
          </a:stretch>
        </p:blipFill>
        <p:spPr>
          <a:xfrm>
            <a:off x="1600200" y="381000"/>
            <a:ext cx="5791200" cy="4343400"/>
          </a:xfrm>
          <a:ln w="38100">
            <a:solidFill>
              <a:schemeClr val="tx1"/>
            </a:solidFill>
          </a:ln>
        </p:spPr>
      </p:pic>
      <p:sp>
        <p:nvSpPr>
          <p:cNvPr id="35843" name="Rectangle 3"/>
          <p:cNvSpPr>
            <a:spLocks noGrp="1" noChangeArrowheads="1"/>
          </p:cNvSpPr>
          <p:nvPr>
            <p:ph type="title"/>
          </p:nvPr>
        </p:nvSpPr>
        <p:spPr>
          <a:xfrm>
            <a:off x="152400" y="4876800"/>
            <a:ext cx="8534400" cy="1676400"/>
          </a:xfrm>
        </p:spPr>
        <p:txBody>
          <a:bodyPr/>
          <a:lstStyle/>
          <a:p>
            <a:r>
              <a:rPr lang="en-US" sz="6000" b="1">
                <a:latin typeface="Skia" charset="0"/>
              </a:rPr>
              <a:t>L</a:t>
            </a:r>
            <a:r>
              <a:rPr lang="en-US" sz="4800" b="1">
                <a:latin typeface="Skia" charset="0"/>
              </a:rPr>
              <a:t>earning </a:t>
            </a:r>
            <a:r>
              <a:rPr lang="en-US" sz="6000" b="1">
                <a:latin typeface="Skia" charset="0"/>
              </a:rPr>
              <a:t>T</a:t>
            </a:r>
            <a:r>
              <a:rPr lang="en-US" sz="4800" b="1">
                <a:latin typeface="Skia" charset="0"/>
              </a:rPr>
              <a:t>hrough </a:t>
            </a:r>
            <a:r>
              <a:rPr lang="en-US" sz="6000" b="1">
                <a:latin typeface="Skia" charset="0"/>
              </a:rPr>
              <a:t>C</a:t>
            </a:r>
            <a:r>
              <a:rPr lang="en-US" sz="4800" b="1">
                <a:latin typeface="Skia" charset="0"/>
              </a:rPr>
              <a:t>eremony</a:t>
            </a:r>
            <a:endParaRPr lang="en-US"/>
          </a:p>
        </p:txBody>
      </p:sp>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2240365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b="1">
                <a:solidFill>
                  <a:schemeClr val="tx1"/>
                </a:solidFill>
                <a:latin typeface="Futura" charset="0"/>
                <a:ea typeface="ＭＳ Ｐゴシック" charset="0"/>
                <a:cs typeface="ＭＳ Ｐゴシック" charset="0"/>
              </a:rPr>
              <a:t>ELTLNI</a:t>
            </a:r>
            <a:r>
              <a:rPr lang="en-US" b="1" u="sng">
                <a:solidFill>
                  <a:schemeClr val="tx1"/>
                </a:solidFill>
                <a:latin typeface="Futura" charset="0"/>
                <a:ea typeface="ＭＳ Ｐゴシック" charset="0"/>
                <a:cs typeface="ＭＳ Ｐゴシック" charset="0"/>
              </a:rPr>
              <a:t>W</a:t>
            </a:r>
            <a:r>
              <a:rPr lang="en-US" b="1">
                <a:solidFill>
                  <a:schemeClr val="tx1"/>
                </a:solidFill>
                <a:latin typeface="Futura" charset="0"/>
                <a:ea typeface="ＭＳ Ｐゴシック" charset="0"/>
                <a:cs typeface="ＭＳ Ｐゴシック" charset="0"/>
              </a:rPr>
              <a:t>T (Sencoten)</a:t>
            </a:r>
            <a:endParaRPr lang="en-US" sz="2000" b="1">
              <a:solidFill>
                <a:schemeClr val="tx1"/>
              </a:solidFill>
              <a:latin typeface="Futura" charset="0"/>
              <a:ea typeface="ＭＳ Ｐゴシック" charset="0"/>
              <a:cs typeface="ＭＳ Ｐゴシック" charset="0"/>
            </a:endParaRPr>
          </a:p>
        </p:txBody>
      </p:sp>
      <p:sp>
        <p:nvSpPr>
          <p:cNvPr id="26627" name="Rectangle 3"/>
          <p:cNvSpPr>
            <a:spLocks noGrp="1" noChangeArrowheads="1"/>
          </p:cNvSpPr>
          <p:nvPr>
            <p:ph type="body" idx="1"/>
          </p:nvPr>
        </p:nvSpPr>
        <p:spPr>
          <a:xfrm>
            <a:off x="1219200" y="1600200"/>
            <a:ext cx="7162800" cy="4648200"/>
          </a:xfrm>
        </p:spPr>
        <p:txBody>
          <a:bodyPr/>
          <a:lstStyle/>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To be a whole human being</a:t>
            </a:r>
          </a:p>
          <a:p>
            <a:pPr eaLnBrk="1" hangingPunct="1"/>
            <a:r>
              <a:rPr lang="en-US" b="1" dirty="0">
                <a:latin typeface="Arial" charset="0"/>
                <a:ea typeface="ＭＳ Ｐゴシック" charset="0"/>
                <a:cs typeface="ＭＳ Ｐゴシック" charset="0"/>
              </a:rPr>
              <a:t>Holistic knowledge – all knowledge is inseparable from land, place, spirit, language, kin, law, balance, harmony, respect</a:t>
            </a:r>
          </a:p>
          <a:p>
            <a:pPr eaLnBrk="1" hangingPunct="1"/>
            <a:r>
              <a:rPr lang="en-US" b="1" dirty="0">
                <a:latin typeface="Arial" charset="0"/>
                <a:ea typeface="ＭＳ Ｐゴシック" charset="0"/>
                <a:cs typeface="ＭＳ Ｐゴシック" charset="0"/>
              </a:rPr>
              <a:t>Spirit, heart, body, thinking</a:t>
            </a:r>
          </a:p>
          <a:p>
            <a:pPr eaLnBrk="1" hangingPunct="1"/>
            <a:r>
              <a:rPr lang="en-US" b="1" dirty="0">
                <a:latin typeface="Arial" charset="0"/>
                <a:ea typeface="ＭＳ Ｐゴシック" charset="0"/>
                <a:cs typeface="ＭＳ Ｐゴシック" charset="0"/>
              </a:rPr>
              <a:t>Ancestral knowingness	</a:t>
            </a:r>
          </a:p>
        </p:txBody>
      </p:sp>
      <p:sp>
        <p:nvSpPr>
          <p:cNvPr id="26628" name="Footer Placeholder 5"/>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J. Elliott, Yunkapota, T</a:t>
            </a:r>
          </a:p>
        </p:txBody>
      </p:sp>
    </p:spTree>
    <p:extLst>
      <p:ext uri="{BB962C8B-B14F-4D97-AF65-F5344CB8AC3E}">
        <p14:creationId xmlns:p14="http://schemas.microsoft.com/office/powerpoint/2010/main" val="500917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sz="half" idx="4294967295"/>
          </p:nvPr>
        </p:nvPicPr>
        <p:blipFill>
          <a:blip r:embed="rId3"/>
          <a:srcRect/>
          <a:stretch>
            <a:fillRect/>
          </a:stretch>
        </p:blipFill>
        <p:spPr>
          <a:xfrm>
            <a:off x="914400" y="685800"/>
            <a:ext cx="3429000" cy="5486400"/>
          </a:xfrm>
          <a:ln w="38100">
            <a:solidFill>
              <a:schemeClr val="tx1"/>
            </a:solidFill>
          </a:ln>
        </p:spPr>
      </p:pic>
      <p:sp>
        <p:nvSpPr>
          <p:cNvPr id="32771" name="Rectangle 3"/>
          <p:cNvSpPr>
            <a:spLocks noChangeArrowheads="1"/>
          </p:cNvSpPr>
          <p:nvPr/>
        </p:nvSpPr>
        <p:spPr bwMode="auto">
          <a:xfrm>
            <a:off x="4800600" y="1219200"/>
            <a:ext cx="3505200" cy="5149850"/>
          </a:xfrm>
          <a:prstGeom prst="rect">
            <a:avLst/>
          </a:prstGeom>
          <a:noFill/>
          <a:ln w="9525">
            <a:noFill/>
            <a:miter lim="800000"/>
            <a:headEnd/>
            <a:tailEnd/>
          </a:ln>
          <a:effectLst/>
        </p:spPr>
        <p:txBody>
          <a:bodyPr>
            <a:prstTxWarp prst="textNoShape">
              <a:avLst/>
            </a:prstTxWarp>
            <a:spAutoFit/>
          </a:bodyPr>
          <a:lstStyle/>
          <a:p>
            <a:r>
              <a:rPr lang="en-US" sz="6000" b="1">
                <a:latin typeface="Skia" charset="0"/>
              </a:rPr>
              <a:t>L</a:t>
            </a:r>
            <a:r>
              <a:rPr lang="en-US" sz="5400" b="1">
                <a:latin typeface="Skia" charset="0"/>
              </a:rPr>
              <a:t>earning</a:t>
            </a:r>
          </a:p>
          <a:p>
            <a:r>
              <a:rPr lang="en-US" sz="5400" b="1">
                <a:latin typeface="Skia" charset="0"/>
              </a:rPr>
              <a:t> </a:t>
            </a:r>
          </a:p>
          <a:p>
            <a:r>
              <a:rPr lang="en-US" sz="6000" b="1">
                <a:latin typeface="Skia" charset="0"/>
              </a:rPr>
              <a:t>T</a:t>
            </a:r>
            <a:r>
              <a:rPr lang="en-US" sz="5400" b="1">
                <a:latin typeface="Skia" charset="0"/>
              </a:rPr>
              <a:t>hrough </a:t>
            </a:r>
          </a:p>
          <a:p>
            <a:endParaRPr lang="en-US" sz="5400" b="1">
              <a:latin typeface="Skia" charset="0"/>
            </a:endParaRPr>
          </a:p>
          <a:p>
            <a:r>
              <a:rPr lang="en-US" sz="5400" b="1">
                <a:latin typeface="Skia" charset="0"/>
              </a:rPr>
              <a:t>  </a:t>
            </a:r>
            <a:r>
              <a:rPr lang="en-US" sz="6000" b="1">
                <a:latin typeface="Skia" charset="0"/>
              </a:rPr>
              <a:t>D</a:t>
            </a:r>
            <a:r>
              <a:rPr lang="en-US" sz="5400" b="1">
                <a:latin typeface="Skia" charset="0"/>
              </a:rPr>
              <a:t>oing</a:t>
            </a:r>
          </a:p>
          <a:p>
            <a:endParaRPr lang="en-US" sz="4400">
              <a:latin typeface="Skia" charset="0"/>
            </a:endParaRPr>
          </a:p>
        </p:txBody>
      </p:sp>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1152720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Grp="1" noChangeAspect="1" noChangeArrowheads="1"/>
          </p:cNvPicPr>
          <p:nvPr>
            <p:ph idx="1"/>
          </p:nvPr>
        </p:nvPicPr>
        <p:blipFill>
          <a:blip r:embed="rId3"/>
          <a:srcRect/>
          <a:stretch>
            <a:fillRect/>
          </a:stretch>
        </p:blipFill>
        <p:spPr>
          <a:xfrm>
            <a:off x="3429000" y="1143000"/>
            <a:ext cx="5486400" cy="4791075"/>
          </a:xfrm>
          <a:ln w="38100">
            <a:solidFill>
              <a:schemeClr val="tx1"/>
            </a:solidFill>
          </a:ln>
        </p:spPr>
      </p:pic>
      <p:sp>
        <p:nvSpPr>
          <p:cNvPr id="33797" name="Rectangle 5"/>
          <p:cNvSpPr>
            <a:spLocks noChangeArrowheads="1"/>
          </p:cNvSpPr>
          <p:nvPr/>
        </p:nvSpPr>
        <p:spPr bwMode="auto">
          <a:xfrm>
            <a:off x="152400" y="762000"/>
            <a:ext cx="3505200" cy="5149850"/>
          </a:xfrm>
          <a:prstGeom prst="rect">
            <a:avLst/>
          </a:prstGeom>
          <a:noFill/>
          <a:ln w="9525">
            <a:noFill/>
            <a:miter lim="800000"/>
            <a:headEnd/>
            <a:tailEnd/>
          </a:ln>
          <a:effectLst/>
        </p:spPr>
        <p:txBody>
          <a:bodyPr>
            <a:prstTxWarp prst="textNoShape">
              <a:avLst/>
            </a:prstTxWarp>
            <a:spAutoFit/>
          </a:bodyPr>
          <a:lstStyle/>
          <a:p>
            <a:r>
              <a:rPr lang="en-US" sz="6000" b="1">
                <a:latin typeface="Skia" charset="0"/>
              </a:rPr>
              <a:t>L</a:t>
            </a:r>
            <a:r>
              <a:rPr lang="en-US" sz="5400" b="1">
                <a:latin typeface="Skia" charset="0"/>
              </a:rPr>
              <a:t>earning</a:t>
            </a:r>
          </a:p>
          <a:p>
            <a:r>
              <a:rPr lang="en-US" sz="5400" b="1">
                <a:latin typeface="Skia" charset="0"/>
              </a:rPr>
              <a:t> </a:t>
            </a:r>
          </a:p>
          <a:p>
            <a:r>
              <a:rPr lang="en-US" sz="6000" b="1">
                <a:latin typeface="Skia" charset="0"/>
              </a:rPr>
              <a:t>T</a:t>
            </a:r>
            <a:r>
              <a:rPr lang="en-US" sz="5400" b="1">
                <a:latin typeface="Skia" charset="0"/>
              </a:rPr>
              <a:t>hrough </a:t>
            </a:r>
          </a:p>
          <a:p>
            <a:endParaRPr lang="en-US" sz="5400" b="1">
              <a:latin typeface="Skia" charset="0"/>
            </a:endParaRPr>
          </a:p>
          <a:p>
            <a:r>
              <a:rPr lang="en-US" sz="5400" b="1">
                <a:latin typeface="Skia" charset="0"/>
              </a:rPr>
              <a:t>  </a:t>
            </a:r>
            <a:r>
              <a:rPr lang="en-US" sz="6000" b="1">
                <a:latin typeface="Skia" charset="0"/>
              </a:rPr>
              <a:t>S</a:t>
            </a:r>
            <a:r>
              <a:rPr lang="en-US" sz="5400" b="1">
                <a:latin typeface="Skia" charset="0"/>
              </a:rPr>
              <a:t>ervice</a:t>
            </a:r>
          </a:p>
          <a:p>
            <a:endParaRPr lang="en-US" sz="4400">
              <a:latin typeface="Skia" charset="0"/>
            </a:endParaRPr>
          </a:p>
        </p:txBody>
      </p:sp>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1859584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Reconnecting, remembering</a:t>
            </a:r>
            <a:br>
              <a:rPr lang="en-US" dirty="0"/>
            </a:br>
            <a:r>
              <a:rPr lang="en-US" dirty="0"/>
              <a:t>Together in community</a:t>
            </a:r>
          </a:p>
        </p:txBody>
      </p:sp>
      <p:pic>
        <p:nvPicPr>
          <p:cNvPr id="14" name="Content Placeholder 13" descr="drumcirclehands.jpg"/>
          <p:cNvPicPr>
            <a:picLocks noGrp="1" noChangeAspect="1"/>
          </p:cNvPicPr>
          <p:nvPr>
            <p:ph idx="1"/>
          </p:nvPr>
        </p:nvPicPr>
        <p:blipFill>
          <a:blip r:embed="rId3"/>
          <a:srcRect l="-20833" r="-20833"/>
          <a:stretch>
            <a:fillRect/>
          </a:stretch>
        </p:blipFill>
        <p:spPr/>
      </p:pic>
      <p:sp>
        <p:nvSpPr>
          <p:cNvPr id="2" name="Date Placeholder 1"/>
          <p:cNvSpPr>
            <a:spLocks noGrp="1"/>
          </p:cNvSpPr>
          <p:nvPr>
            <p:ph type="dt" sz="half" idx="10"/>
          </p:nvPr>
        </p:nvSpPr>
        <p:spPr/>
        <p:txBody>
          <a:bodyPr/>
          <a:lstStyle/>
          <a:p>
            <a:r>
              <a:rPr lang="en-US"/>
              <a:t>1/16/2014</a:t>
            </a:r>
          </a:p>
        </p:txBody>
      </p:sp>
      <p:sp>
        <p:nvSpPr>
          <p:cNvPr id="3" name="Footer Placeholder 2"/>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1350907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p:txBody>
          <a:bodyPr/>
          <a:lstStyle/>
          <a:p>
            <a:pPr eaLnBrk="1" hangingPunct="1"/>
            <a:r>
              <a:rPr lang="en-US">
                <a:ea typeface="ＭＳ Ｐゴシック" pitchFamily="-107" charset="-128"/>
                <a:cs typeface="ＭＳ Ｐゴシック" pitchFamily="-107" charset="-128"/>
              </a:rPr>
              <a:t>Kamucwkalha</a:t>
            </a:r>
          </a:p>
        </p:txBody>
      </p:sp>
      <p:sp>
        <p:nvSpPr>
          <p:cNvPr id="32771" name="Rectangle 7"/>
          <p:cNvSpPr>
            <a:spLocks noGrp="1" noChangeArrowheads="1"/>
          </p:cNvSpPr>
          <p:nvPr>
            <p:ph type="body" sz="half" idx="2"/>
          </p:nvPr>
        </p:nvSpPr>
        <p:spPr>
          <a:xfrm>
            <a:off x="1981200" y="2514600"/>
            <a:ext cx="5105400" cy="3200400"/>
          </a:xfrm>
        </p:spPr>
        <p:txBody>
          <a:bodyPr/>
          <a:lstStyle/>
          <a:p>
            <a:pPr eaLnBrk="1" hangingPunct="1">
              <a:buFontTx/>
              <a:buNone/>
            </a:pPr>
            <a:endParaRPr lang="en-US" sz="2800">
              <a:ea typeface="ＭＳ Ｐゴシック" pitchFamily="-107" charset="-128"/>
              <a:cs typeface="ＭＳ Ｐゴシック" pitchFamily="-107" charset="-128"/>
            </a:endParaRPr>
          </a:p>
        </p:txBody>
      </p:sp>
      <p:pic>
        <p:nvPicPr>
          <p:cNvPr id="32772" name="Picture 10" descr="movingpole2.jpg                                                000668FCMacintosh HD                   BFA3648D:"/>
          <p:cNvPicPr>
            <a:picLocks noGrp="1" noChangeAspect="1" noChangeArrowheads="1"/>
          </p:cNvPicPr>
          <p:nvPr>
            <p:ph sz="half" idx="1"/>
          </p:nvPr>
        </p:nvPicPr>
        <p:blipFill>
          <a:blip r:embed="rId3"/>
          <a:srcRect/>
          <a:stretch>
            <a:fillRect/>
          </a:stretch>
        </p:blipFill>
        <p:spPr>
          <a:xfrm>
            <a:off x="1828800" y="1905000"/>
            <a:ext cx="5486400" cy="4114800"/>
          </a:xfrm>
          <a:ln w="38100">
            <a:solidFill>
              <a:schemeClr val="tx1"/>
            </a:solidFill>
          </a:ln>
        </p:spPr>
      </p:pic>
      <p:sp>
        <p:nvSpPr>
          <p:cNvPr id="2" name="Date Placeholder 1"/>
          <p:cNvSpPr>
            <a:spLocks noGrp="1"/>
          </p:cNvSpPr>
          <p:nvPr>
            <p:ph type="dt" sz="half" idx="10"/>
          </p:nvPr>
        </p:nvSpPr>
        <p:spPr/>
        <p:txBody>
          <a:bodyPr/>
          <a:lstStyle/>
          <a:p>
            <a:r>
              <a:rPr lang="en-US"/>
              <a:t>1/16/2014</a:t>
            </a:r>
          </a:p>
        </p:txBody>
      </p:sp>
      <p:sp>
        <p:nvSpPr>
          <p:cNvPr id="3" name="Footer Placeholder 2"/>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860783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3400" y="381000"/>
            <a:ext cx="8229600" cy="762000"/>
          </a:xfrm>
        </p:spPr>
        <p:txBody>
          <a:bodyPr>
            <a:normAutofit fontScale="90000"/>
          </a:bodyPr>
          <a:lstStyle/>
          <a:p>
            <a:r>
              <a:rPr lang="en-US" sz="5700" b="1">
                <a:latin typeface="Skia" charset="0"/>
              </a:rPr>
              <a:t>Connecting</a:t>
            </a:r>
            <a:r>
              <a:rPr lang="en-US" sz="6000" b="1">
                <a:latin typeface="Skia" charset="0"/>
              </a:rPr>
              <a:t> G</a:t>
            </a:r>
            <a:r>
              <a:rPr lang="en-US" sz="4800" b="1">
                <a:latin typeface="Skia" charset="0"/>
              </a:rPr>
              <a:t>enerations</a:t>
            </a:r>
            <a:endParaRPr lang="en-US"/>
          </a:p>
        </p:txBody>
      </p:sp>
      <p:pic>
        <p:nvPicPr>
          <p:cNvPr id="37891" name="Picture 3"/>
          <p:cNvPicPr>
            <a:picLocks noGrp="1" noChangeAspect="1" noChangeArrowheads="1"/>
          </p:cNvPicPr>
          <p:nvPr>
            <p:ph idx="1"/>
          </p:nvPr>
        </p:nvPicPr>
        <p:blipFill>
          <a:blip r:embed="rId3"/>
          <a:srcRect/>
          <a:stretch>
            <a:fillRect/>
          </a:stretch>
        </p:blipFill>
        <p:spPr>
          <a:xfrm>
            <a:off x="914400" y="1295400"/>
            <a:ext cx="7086600" cy="5311775"/>
          </a:xfrm>
          <a:ln w="38100">
            <a:solidFill>
              <a:schemeClr val="tx1"/>
            </a:solidFill>
          </a:ln>
        </p:spPr>
      </p:pic>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2262221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324600" y="838200"/>
            <a:ext cx="2819400" cy="5181600"/>
          </a:xfrm>
        </p:spPr>
        <p:txBody>
          <a:bodyPr/>
          <a:lstStyle/>
          <a:p>
            <a:pPr>
              <a:spcAft>
                <a:spcPct val="90000"/>
              </a:spcAft>
            </a:pPr>
            <a:r>
              <a:rPr lang="en-US" sz="6000" b="1">
                <a:latin typeface="Skia" charset="0"/>
              </a:rPr>
              <a:t>I</a:t>
            </a:r>
            <a:r>
              <a:rPr lang="en-US" sz="4000" b="1">
                <a:latin typeface="Skia" charset="0"/>
              </a:rPr>
              <a:t>dentity and</a:t>
            </a:r>
            <a:r>
              <a:rPr lang="en-US" b="1">
                <a:latin typeface="Skia" charset="0"/>
              </a:rPr>
              <a:t> </a:t>
            </a:r>
            <a:r>
              <a:rPr lang="en-US" sz="6000" b="1">
                <a:latin typeface="Skia" charset="0"/>
              </a:rPr>
              <a:t>L</a:t>
            </a:r>
            <a:r>
              <a:rPr lang="en-US" sz="4000" b="1">
                <a:latin typeface="Skia" charset="0"/>
              </a:rPr>
              <a:t>earning from </a:t>
            </a:r>
            <a:br>
              <a:rPr lang="en-US" sz="4000" b="1">
                <a:latin typeface="Skia" charset="0"/>
              </a:rPr>
            </a:br>
            <a:r>
              <a:rPr lang="en-US" sz="4000" b="1">
                <a:latin typeface="Skia" charset="0"/>
              </a:rPr>
              <a:t>the</a:t>
            </a:r>
            <a:br>
              <a:rPr lang="en-US" b="1">
                <a:latin typeface="Skia" charset="0"/>
              </a:rPr>
            </a:br>
            <a:r>
              <a:rPr lang="en-US" sz="6000" b="1">
                <a:latin typeface="Skia" charset="0"/>
              </a:rPr>
              <a:t>L</a:t>
            </a:r>
            <a:r>
              <a:rPr lang="en-US" sz="4000" b="1">
                <a:latin typeface="Skia" charset="0"/>
              </a:rPr>
              <a:t>and</a:t>
            </a:r>
            <a:endParaRPr lang="en-US"/>
          </a:p>
        </p:txBody>
      </p:sp>
      <p:pic>
        <p:nvPicPr>
          <p:cNvPr id="36867" name="Picture 3"/>
          <p:cNvPicPr>
            <a:picLocks noGrp="1" noChangeAspect="1" noChangeArrowheads="1"/>
          </p:cNvPicPr>
          <p:nvPr>
            <p:ph idx="1"/>
          </p:nvPr>
        </p:nvPicPr>
        <p:blipFill>
          <a:blip r:embed="rId3"/>
          <a:srcRect/>
          <a:stretch>
            <a:fillRect/>
          </a:stretch>
        </p:blipFill>
        <p:spPr>
          <a:xfrm>
            <a:off x="152400" y="914400"/>
            <a:ext cx="5867400" cy="5086350"/>
          </a:xfrm>
          <a:ln w="38100">
            <a:solidFill>
              <a:schemeClr val="tx1"/>
            </a:solidFill>
          </a:ln>
        </p:spPr>
      </p:pic>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2587901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6000" b="1">
                <a:latin typeface="Skia" charset="0"/>
              </a:rPr>
              <a:t>K</a:t>
            </a:r>
            <a:r>
              <a:rPr lang="en-US" sz="4800" b="1">
                <a:latin typeface="Skia" charset="0"/>
              </a:rPr>
              <a:t>nowledge </a:t>
            </a:r>
            <a:r>
              <a:rPr lang="en-US" sz="6000" b="1">
                <a:latin typeface="Skia" charset="0"/>
              </a:rPr>
              <a:t>K</a:t>
            </a:r>
            <a:r>
              <a:rPr lang="en-US" sz="4800" b="1">
                <a:latin typeface="Skia" charset="0"/>
              </a:rPr>
              <a:t>eepers</a:t>
            </a:r>
            <a:endParaRPr lang="en-US"/>
          </a:p>
        </p:txBody>
      </p:sp>
      <p:pic>
        <p:nvPicPr>
          <p:cNvPr id="39939" name="Picture 3"/>
          <p:cNvPicPr>
            <a:picLocks noGrp="1" noChangeAspect="1" noChangeArrowheads="1"/>
          </p:cNvPicPr>
          <p:nvPr>
            <p:ph idx="1"/>
          </p:nvPr>
        </p:nvPicPr>
        <p:blipFill>
          <a:blip r:embed="rId3"/>
          <a:srcRect/>
          <a:stretch>
            <a:fillRect/>
          </a:stretch>
        </p:blipFill>
        <p:spPr>
          <a:xfrm>
            <a:off x="609600" y="1981200"/>
            <a:ext cx="7591425" cy="4302125"/>
          </a:xfrm>
          <a:ln w="38100">
            <a:solidFill>
              <a:schemeClr val="tx1"/>
            </a:solidFill>
          </a:ln>
        </p:spPr>
      </p:pic>
      <p:sp>
        <p:nvSpPr>
          <p:cNvPr id="4" name="Date Placeholder 3"/>
          <p:cNvSpPr>
            <a:spLocks noGrp="1"/>
          </p:cNvSpPr>
          <p:nvPr>
            <p:ph type="dt" sz="half" idx="10"/>
          </p:nvPr>
        </p:nvSpPr>
        <p:spPr/>
        <p:txBody>
          <a:bodyPr/>
          <a:lstStyle/>
          <a:p>
            <a:r>
              <a:rPr lang="en-US"/>
              <a:t>1/16/2014</a:t>
            </a:r>
          </a:p>
        </p:txBody>
      </p:sp>
      <p:sp>
        <p:nvSpPr>
          <p:cNvPr id="5" name="Footer Placeholder 4"/>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2149660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084729" y="380999"/>
            <a:ext cx="3429000" cy="2071675"/>
          </a:xfrm>
        </p:spPr>
        <p:txBody>
          <a:bodyPr/>
          <a:lstStyle/>
          <a:p>
            <a:pPr eaLnBrk="1" hangingPunct="1"/>
            <a:r>
              <a:rPr lang="en-US" sz="2800" dirty="0">
                <a:ea typeface="ＭＳ Ｐゴシック" pitchFamily="-107" charset="-128"/>
                <a:cs typeface="ＭＳ Ｐゴシック" pitchFamily="-107" charset="-128"/>
              </a:rPr>
              <a:t>Story Stick Reflection</a:t>
            </a:r>
            <a:br>
              <a:rPr lang="en-US" dirty="0">
                <a:ea typeface="ＭＳ Ｐゴシック" pitchFamily="-107" charset="-128"/>
                <a:cs typeface="ＭＳ Ｐゴシック" pitchFamily="-107" charset="-128"/>
              </a:rPr>
            </a:br>
            <a:r>
              <a:rPr lang="en-US" sz="3200" dirty="0" err="1">
                <a:ea typeface="ＭＳ Ｐゴシック" pitchFamily="-107" charset="-128"/>
                <a:cs typeface="ＭＳ Ｐゴシック" pitchFamily="-107" charset="-128"/>
              </a:rPr>
              <a:t>Brigid</a:t>
            </a:r>
            <a:r>
              <a:rPr lang="en-US" sz="3200" dirty="0">
                <a:ea typeface="ＭＳ Ｐゴシック" pitchFamily="-107" charset="-128"/>
                <a:cs typeface="ＭＳ Ｐゴシック" pitchFamily="-107" charset="-128"/>
              </a:rPr>
              <a:t> Skelton, </a:t>
            </a:r>
            <a:r>
              <a:rPr lang="en-US" sz="2400" dirty="0">
                <a:ea typeface="ＭＳ Ｐゴシック" pitchFamily="-107" charset="-128"/>
                <a:cs typeface="ＭＳ Ｐゴシック" pitchFamily="-107" charset="-128"/>
              </a:rPr>
              <a:t>BFA, teacher candidate</a:t>
            </a:r>
          </a:p>
        </p:txBody>
      </p:sp>
      <p:pic>
        <p:nvPicPr>
          <p:cNvPr id="31747" name="Content Placeholder 5" descr="Steve's Story Stick.jpg"/>
          <p:cNvPicPr>
            <a:picLocks noGrp="1" noChangeAspect="1"/>
          </p:cNvPicPr>
          <p:nvPr>
            <p:ph idx="1"/>
          </p:nvPr>
        </p:nvPicPr>
        <p:blipFill>
          <a:blip r:embed="rId2"/>
          <a:srcRect l="-8223" r="-8223"/>
          <a:stretch>
            <a:fillRect/>
          </a:stretch>
        </p:blipFill>
        <p:spPr>
          <a:xfrm>
            <a:off x="4257524" y="1802190"/>
            <a:ext cx="4429275" cy="4446210"/>
          </a:xfrm>
        </p:spPr>
      </p:pic>
      <p:sp>
        <p:nvSpPr>
          <p:cNvPr id="31748" name="Text Placeholder 3"/>
          <p:cNvSpPr>
            <a:spLocks noGrp="1"/>
          </p:cNvSpPr>
          <p:nvPr>
            <p:ph type="body" sz="half" idx="2"/>
          </p:nvPr>
        </p:nvSpPr>
        <p:spPr>
          <a:xfrm>
            <a:off x="1084729" y="2452675"/>
            <a:ext cx="3429000" cy="3970997"/>
          </a:xfrm>
        </p:spPr>
        <p:txBody>
          <a:bodyPr>
            <a:normAutofit/>
          </a:bodyPr>
          <a:lstStyle/>
          <a:p>
            <a:pPr eaLnBrk="1" hangingPunct="1"/>
            <a:r>
              <a:rPr lang="en-US" sz="2000">
                <a:ea typeface="ＭＳ Ｐゴシック" pitchFamily="-107" charset="-128"/>
                <a:cs typeface="ＭＳ Ｐゴシック" pitchFamily="-107" charset="-128"/>
              </a:rPr>
              <a:t>“The Story Stick Class: Learning and Teaching in an Indigenous World was a class unlike</a:t>
            </a:r>
          </a:p>
          <a:p>
            <a:pPr eaLnBrk="1" hangingPunct="1"/>
            <a:r>
              <a:rPr lang="en-US" sz="2000">
                <a:ea typeface="ＭＳ Ｐゴシック" pitchFamily="-107" charset="-128"/>
                <a:cs typeface="ＭＳ Ｐゴシック" pitchFamily="-107" charset="-128"/>
              </a:rPr>
              <a:t>any other I’ve ever attended at University. We learned by example and by experience</a:t>
            </a:r>
          </a:p>
          <a:p>
            <a:pPr eaLnBrk="1" hangingPunct="1"/>
            <a:r>
              <a:rPr lang="en-US" sz="2000">
                <a:ea typeface="ＭＳ Ｐゴシック" pitchFamily="-107" charset="-128"/>
                <a:cs typeface="ＭＳ Ｐゴシック" pitchFamily="-107" charset="-128"/>
              </a:rPr>
              <a:t>in a warm and accepting atmosphere, with no text books, no tests and</a:t>
            </a:r>
          </a:p>
          <a:p>
            <a:pPr eaLnBrk="1" hangingPunct="1"/>
            <a:r>
              <a:rPr lang="en-US" sz="2000">
                <a:ea typeface="ＭＳ Ｐゴシック" pitchFamily="-107" charset="-128"/>
                <a:cs typeface="ＭＳ Ｐゴシック" pitchFamily="-107" charset="-128"/>
              </a:rPr>
              <a:t>almost no questions. “</a:t>
            </a:r>
          </a:p>
        </p:txBody>
      </p:sp>
      <p:sp>
        <p:nvSpPr>
          <p:cNvPr id="31749" name="TextBox 6"/>
          <p:cNvSpPr txBox="1">
            <a:spLocks noChangeArrowheads="1"/>
          </p:cNvSpPr>
          <p:nvPr/>
        </p:nvSpPr>
        <p:spPr bwMode="auto">
          <a:xfrm>
            <a:off x="6553200" y="6172200"/>
            <a:ext cx="1066800" cy="523875"/>
          </a:xfrm>
          <a:prstGeom prst="rect">
            <a:avLst/>
          </a:prstGeom>
          <a:noFill/>
          <a:ln w="9525">
            <a:noFill/>
            <a:miter lim="800000"/>
            <a:headEnd/>
            <a:tailEnd/>
          </a:ln>
        </p:spPr>
        <p:txBody>
          <a:bodyPr>
            <a:prstTxWarp prst="textNoShape">
              <a:avLst/>
            </a:prstTxWarp>
            <a:spAutoFit/>
          </a:bodyPr>
          <a:lstStyle/>
          <a:p>
            <a:r>
              <a:rPr lang="en-US" sz="1400"/>
              <a:t>Steve</a:t>
            </a:r>
          </a:p>
          <a:p>
            <a:endParaRPr lang="en-US" sz="1400"/>
          </a:p>
        </p:txBody>
      </p:sp>
      <p:sp>
        <p:nvSpPr>
          <p:cNvPr id="2" name="Date Placeholder 1"/>
          <p:cNvSpPr>
            <a:spLocks noGrp="1"/>
          </p:cNvSpPr>
          <p:nvPr>
            <p:ph type="dt" sz="half" idx="10"/>
          </p:nvPr>
        </p:nvSpPr>
        <p:spPr/>
        <p:txBody>
          <a:bodyPr/>
          <a:lstStyle/>
          <a:p>
            <a:r>
              <a:rPr lang="en-US"/>
              <a:t>1/16/2014</a:t>
            </a:r>
          </a:p>
        </p:txBody>
      </p:sp>
      <p:sp>
        <p:nvSpPr>
          <p:cNvPr id="3" name="Footer Placeholder 2"/>
          <p:cNvSpPr>
            <a:spLocks noGrp="1"/>
          </p:cNvSpPr>
          <p:nvPr>
            <p:ph type="ftr" sz="quarter" idx="11"/>
          </p:nvPr>
        </p:nvSpPr>
        <p:spPr/>
        <p:txBody>
          <a:bodyPr/>
          <a:lstStyle/>
          <a:p>
            <a:r>
              <a:rPr lang="en-US"/>
              <a:t>Dr. LB Williams Lil'wat</a:t>
            </a:r>
          </a:p>
        </p:txBody>
      </p:sp>
    </p:spTree>
    <p:extLst>
      <p:ext uri="{BB962C8B-B14F-4D97-AF65-F5344CB8AC3E}">
        <p14:creationId xmlns:p14="http://schemas.microsoft.com/office/powerpoint/2010/main" val="448465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a:ea typeface="+mj-ea"/>
                <a:cs typeface="+mj-cs"/>
              </a:rPr>
              <a:t>Challenges</a:t>
            </a:r>
          </a:p>
        </p:txBody>
      </p:sp>
      <p:sp>
        <p:nvSpPr>
          <p:cNvPr id="22531" name="Content Placeholder 5"/>
          <p:cNvSpPr>
            <a:spLocks noGrp="1"/>
          </p:cNvSpPr>
          <p:nvPr>
            <p:ph idx="1"/>
          </p:nvPr>
        </p:nvSpPr>
        <p:spPr/>
        <p:txBody>
          <a:bodyPr/>
          <a:lstStyle/>
          <a:p>
            <a:pPr eaLnBrk="1" hangingPunct="1"/>
            <a:r>
              <a:rPr lang="en-US" dirty="0">
                <a:latin typeface="Arial" charset="0"/>
                <a:ea typeface="ＭＳ Ｐゴシック" charset="0"/>
                <a:cs typeface="ＭＳ Ｐゴシック" charset="0"/>
              </a:rPr>
              <a:t>Overcoming colonial history, relationships, habits of </a:t>
            </a:r>
            <a:r>
              <a:rPr lang="en-US" dirty="0" err="1">
                <a:latin typeface="Arial" charset="0"/>
                <a:ea typeface="ＭＳ Ｐゴシック" charset="0"/>
                <a:cs typeface="ＭＳ Ｐゴシック" charset="0"/>
              </a:rPr>
              <a:t>wardship</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Overcoming distrust, hurt, anger, apathy, invisibility, control, loss</a:t>
            </a:r>
          </a:p>
          <a:p>
            <a:pPr eaLnBrk="1" hangingPunct="1"/>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We know best what is good for you</a:t>
            </a:r>
            <a:r>
              <a:rPr lang="ja-JP" altLang="en-US" dirty="0">
                <a:latin typeface="Arial" charset="0"/>
                <a:ea typeface="ＭＳ Ｐゴシック" charset="0"/>
                <a:cs typeface="ＭＳ Ｐゴシック" charset="0"/>
              </a:rPr>
              <a:t>”</a:t>
            </a:r>
            <a:endParaRPr lang="en-US" altLang="ja-JP"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Understanding diversity and complexity of Indigenous population</a:t>
            </a:r>
          </a:p>
          <a:p>
            <a:pPr eaLnBrk="1" hangingPunct="1"/>
            <a:r>
              <a:rPr lang="en-US" dirty="0">
                <a:latin typeface="Arial" charset="0"/>
                <a:ea typeface="ＭＳ Ｐゴシック" charset="0"/>
                <a:cs typeface="ＭＳ Ｐゴシック" charset="0"/>
              </a:rPr>
              <a:t>control</a:t>
            </a:r>
          </a:p>
          <a:p>
            <a:pPr eaLnBrk="1" hangingPunct="1"/>
            <a:endParaRPr lang="en-US" dirty="0">
              <a:latin typeface="Arial" charset="0"/>
              <a:ea typeface="ＭＳ Ｐゴシック" charset="0"/>
              <a:cs typeface="ＭＳ Ｐゴシック" charset="0"/>
            </a:endParaRPr>
          </a:p>
        </p:txBody>
      </p:sp>
      <p:sp>
        <p:nvSpPr>
          <p:cNvPr id="2253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200" b="1">
                <a:solidFill>
                  <a:schemeClr val="tx1"/>
                </a:solidFill>
                <a:latin typeface="Arial" charset="0"/>
                <a:ea typeface="ＭＳ Ｐゴシック" charset="0"/>
                <a:cs typeface="Arial" charset="0"/>
              </a:defRPr>
            </a:lvl1pPr>
            <a:lvl2pPr marL="37931725" indent="-37474525">
              <a:defRPr kumimoji="1" sz="1200" b="1">
                <a:solidFill>
                  <a:schemeClr val="tx1"/>
                </a:solidFill>
                <a:latin typeface="Arial" charset="0"/>
                <a:ea typeface="Arial" charset="0"/>
                <a:cs typeface="Arial" charset="0"/>
              </a:defRPr>
            </a:lvl2pPr>
            <a:lvl3pPr>
              <a:defRPr kumimoji="1" sz="1200" b="1">
                <a:solidFill>
                  <a:schemeClr val="tx1"/>
                </a:solidFill>
                <a:latin typeface="Arial" charset="0"/>
                <a:ea typeface="Arial" charset="0"/>
                <a:cs typeface="Arial" charset="0"/>
              </a:defRPr>
            </a:lvl3pPr>
            <a:lvl4pPr>
              <a:defRPr kumimoji="1" sz="1200" b="1">
                <a:solidFill>
                  <a:schemeClr val="tx1"/>
                </a:solidFill>
                <a:latin typeface="Arial" charset="0"/>
                <a:ea typeface="Arial" charset="0"/>
                <a:cs typeface="Arial" charset="0"/>
              </a:defRPr>
            </a:lvl4pPr>
            <a:lvl5pPr>
              <a:defRPr kumimoji="1" sz="1200" b="1">
                <a:solidFill>
                  <a:schemeClr val="tx1"/>
                </a:solidFill>
                <a:latin typeface="Arial" charset="0"/>
                <a:ea typeface="Arial" charset="0"/>
                <a:cs typeface="Arial" charset="0"/>
              </a:defRPr>
            </a:lvl5pPr>
            <a:lvl6pPr marL="457200" eaLnBrk="0" fontAlgn="base" hangingPunct="0">
              <a:spcBef>
                <a:spcPct val="30000"/>
              </a:spcBef>
              <a:spcAft>
                <a:spcPct val="0"/>
              </a:spcAft>
              <a:defRPr kumimoji="1" sz="1200" b="1">
                <a:solidFill>
                  <a:schemeClr val="tx1"/>
                </a:solidFill>
                <a:latin typeface="Arial" charset="0"/>
                <a:ea typeface="Arial" charset="0"/>
                <a:cs typeface="Arial" charset="0"/>
              </a:defRPr>
            </a:lvl6pPr>
            <a:lvl7pPr marL="914400" eaLnBrk="0" fontAlgn="base" hangingPunct="0">
              <a:spcBef>
                <a:spcPct val="30000"/>
              </a:spcBef>
              <a:spcAft>
                <a:spcPct val="0"/>
              </a:spcAft>
              <a:defRPr kumimoji="1" sz="1200" b="1">
                <a:solidFill>
                  <a:schemeClr val="tx1"/>
                </a:solidFill>
                <a:latin typeface="Arial" charset="0"/>
                <a:ea typeface="Arial" charset="0"/>
                <a:cs typeface="Arial" charset="0"/>
              </a:defRPr>
            </a:lvl7pPr>
            <a:lvl8pPr marL="1371600" eaLnBrk="0" fontAlgn="base" hangingPunct="0">
              <a:spcBef>
                <a:spcPct val="30000"/>
              </a:spcBef>
              <a:spcAft>
                <a:spcPct val="0"/>
              </a:spcAft>
              <a:defRPr kumimoji="1" sz="1200" b="1">
                <a:solidFill>
                  <a:schemeClr val="tx1"/>
                </a:solidFill>
                <a:latin typeface="Arial" charset="0"/>
                <a:ea typeface="Arial" charset="0"/>
                <a:cs typeface="Arial" charset="0"/>
              </a:defRPr>
            </a:lvl8pPr>
            <a:lvl9pPr marL="1828800" eaLnBrk="0" fontAlgn="base" hangingPunct="0">
              <a:spcBef>
                <a:spcPct val="30000"/>
              </a:spcBef>
              <a:spcAft>
                <a:spcPct val="0"/>
              </a:spcAft>
              <a:defRPr kumimoji="1" sz="1200" b="1">
                <a:solidFill>
                  <a:schemeClr val="tx1"/>
                </a:solidFill>
                <a:latin typeface="Arial" charset="0"/>
                <a:ea typeface="Arial" charset="0"/>
                <a:cs typeface="Arial" charset="0"/>
              </a:defRPr>
            </a:lvl9pPr>
          </a:lstStyle>
          <a:p>
            <a:fld id="{A8217D1A-3CF4-474A-A41B-B8548CD135CC}" type="slidenum">
              <a:rPr kumimoji="0" lang="en-US" sz="1400" b="0"/>
              <a:pPr/>
              <a:t>48</a:t>
            </a:fld>
            <a:endParaRPr kumimoji="0" lang="en-US" sz="1400" b="0"/>
          </a:p>
        </p:txBody>
      </p:sp>
    </p:spTree>
    <p:extLst>
      <p:ext uri="{BB962C8B-B14F-4D97-AF65-F5344CB8AC3E}">
        <p14:creationId xmlns:p14="http://schemas.microsoft.com/office/powerpoint/2010/main" val="370315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for revitalization</a:t>
            </a:r>
          </a:p>
        </p:txBody>
      </p:sp>
      <p:sp>
        <p:nvSpPr>
          <p:cNvPr id="3" name="Content Placeholder 2"/>
          <p:cNvSpPr>
            <a:spLocks noGrp="1"/>
          </p:cNvSpPr>
          <p:nvPr>
            <p:ph idx="1"/>
          </p:nvPr>
        </p:nvSpPr>
        <p:spPr/>
        <p:txBody>
          <a:bodyPr/>
          <a:lstStyle/>
          <a:p>
            <a:r>
              <a:rPr lang="en-US" dirty="0"/>
              <a:t>Western ideologies, epistemologies, practical and pedagogical factors</a:t>
            </a:r>
          </a:p>
          <a:p>
            <a:r>
              <a:rPr lang="en-US" dirty="0"/>
              <a:t>Racial hierarchies, socioeconomic domination, wards of the government, intellectual inferiority, primitive, lazy, marginalization,  </a:t>
            </a:r>
          </a:p>
        </p:txBody>
      </p:sp>
    </p:spTree>
    <p:extLst>
      <p:ext uri="{BB962C8B-B14F-4D97-AF65-F5344CB8AC3E}">
        <p14:creationId xmlns:p14="http://schemas.microsoft.com/office/powerpoint/2010/main" val="399116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381000"/>
            <a:ext cx="7772400" cy="914400"/>
          </a:xfrm>
        </p:spPr>
        <p:txBody>
          <a:bodyPr/>
          <a:lstStyle/>
          <a:p>
            <a:pPr eaLnBrk="1" hangingPunct="1"/>
            <a:r>
              <a:rPr lang="en-US" sz="4800" b="1">
                <a:latin typeface="Futura" charset="0"/>
                <a:ea typeface="ＭＳ Ｐゴシック" charset="0"/>
                <a:cs typeface="ＭＳ Ｐゴシック" charset="0"/>
              </a:rPr>
              <a:t>k</a:t>
            </a:r>
            <a:r>
              <a:rPr lang="ja-JP" altLang="en-US" sz="4800" b="1">
                <a:latin typeface="Futura" charset="0"/>
                <a:ea typeface="ＭＳ Ｐゴシック" charset="0"/>
                <a:cs typeface="ＭＳ Ｐゴシック" charset="0"/>
              </a:rPr>
              <a:t>’</a:t>
            </a:r>
            <a:r>
              <a:rPr lang="en-US" sz="4800" b="1">
                <a:latin typeface="Futura" charset="0"/>
                <a:ea typeface="ＭＳ Ｐゴシック" charset="0"/>
                <a:cs typeface="ＭＳ Ｐゴシック" charset="0"/>
              </a:rPr>
              <a:t>é (Diné)</a:t>
            </a:r>
            <a:endParaRPr lang="en-US">
              <a:latin typeface="Futura" charset="0"/>
              <a:ea typeface="ＭＳ Ｐゴシック" charset="0"/>
              <a:cs typeface="ＭＳ Ｐゴシック" charset="0"/>
            </a:endParaRPr>
          </a:p>
        </p:txBody>
      </p:sp>
      <p:sp>
        <p:nvSpPr>
          <p:cNvPr id="28675" name="Rectangle 3"/>
          <p:cNvSpPr>
            <a:spLocks noGrp="1" noChangeArrowheads="1"/>
          </p:cNvSpPr>
          <p:nvPr>
            <p:ph type="body" idx="1"/>
          </p:nvPr>
        </p:nvSpPr>
        <p:spPr>
          <a:xfrm>
            <a:off x="762000" y="1600200"/>
            <a:ext cx="7848600" cy="4800600"/>
          </a:xfrm>
        </p:spPr>
        <p:txBody>
          <a:bodyPr/>
          <a:lstStyle/>
          <a:p>
            <a:pPr eaLnBrk="1" hangingPunct="1"/>
            <a:r>
              <a:rPr lang="en-US" sz="3600" b="1">
                <a:latin typeface="Arial" charset="0"/>
                <a:ea typeface="ＭＳ Ｐゴシック" charset="0"/>
                <a:cs typeface="ＭＳ Ｐゴシック" charset="0"/>
              </a:rPr>
              <a:t>understanding interdependent, compassionate relationships as they manifest in life</a:t>
            </a:r>
          </a:p>
          <a:p>
            <a:pPr lvl="1" eaLnBrk="1" hangingPunct="1">
              <a:buFont typeface="Wingdings" charset="0"/>
              <a:buChar char="§"/>
            </a:pPr>
            <a:r>
              <a:rPr lang="en-US" b="1">
                <a:latin typeface="Arial" charset="0"/>
                <a:ea typeface="ＭＳ Ｐゴシック" charset="0"/>
              </a:rPr>
              <a:t>	</a:t>
            </a:r>
            <a:r>
              <a:rPr lang="en-US" sz="3200" b="1">
                <a:latin typeface="Arial" charset="0"/>
                <a:ea typeface="ＭＳ Ｐゴシック" charset="0"/>
              </a:rPr>
              <a:t>earth - sky</a:t>
            </a:r>
          </a:p>
          <a:p>
            <a:pPr lvl="1" eaLnBrk="1" hangingPunct="1">
              <a:buFont typeface="Wingdings" charset="0"/>
              <a:buChar char="§"/>
            </a:pPr>
            <a:r>
              <a:rPr lang="en-US" sz="3200" b="1">
                <a:latin typeface="Arial" charset="0"/>
                <a:ea typeface="ＭＳ Ｐゴシック" charset="0"/>
              </a:rPr>
              <a:t>	self - family - community - nation</a:t>
            </a:r>
          </a:p>
          <a:p>
            <a:pPr lvl="1" eaLnBrk="1" hangingPunct="1">
              <a:buFont typeface="Wingdings" charset="0"/>
              <a:buChar char="§"/>
            </a:pPr>
            <a:r>
              <a:rPr lang="en-US" sz="3200" b="1">
                <a:latin typeface="Arial" charset="0"/>
                <a:ea typeface="ＭＳ Ｐゴシック" charset="0"/>
              </a:rPr>
              <a:t>	animals, plants</a:t>
            </a:r>
          </a:p>
          <a:p>
            <a:pPr lvl="1" eaLnBrk="1" hangingPunct="1">
              <a:buFont typeface="Wingdings" charset="0"/>
              <a:buChar char="§"/>
            </a:pPr>
            <a:r>
              <a:rPr lang="en-US" sz="3200" b="1">
                <a:latin typeface="Arial" charset="0"/>
                <a:ea typeface="ＭＳ Ｐゴシック" charset="0"/>
              </a:rPr>
              <a:t>	ancestors - descendents</a:t>
            </a:r>
            <a:endParaRPr lang="en-US">
              <a:latin typeface="Arial" charset="0"/>
              <a:ea typeface="ＭＳ Ｐゴシック" charset="0"/>
            </a:endParaRPr>
          </a:p>
        </p:txBody>
      </p:sp>
      <p:sp>
        <p:nvSpPr>
          <p:cNvPr id="28676" name="Footer Placeholder 5"/>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L. Emerson</a:t>
            </a:r>
          </a:p>
        </p:txBody>
      </p:sp>
    </p:spTree>
    <p:extLst>
      <p:ext uri="{BB962C8B-B14F-4D97-AF65-F5344CB8AC3E}">
        <p14:creationId xmlns:p14="http://schemas.microsoft.com/office/powerpoint/2010/main" val="1610682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Leadership and strength promotion</a:t>
            </a:r>
          </a:p>
        </p:txBody>
      </p:sp>
      <p:sp>
        <p:nvSpPr>
          <p:cNvPr id="3" name="Content Placeholder 2"/>
          <p:cNvSpPr>
            <a:spLocks noGrp="1"/>
          </p:cNvSpPr>
          <p:nvPr>
            <p:ph idx="1"/>
          </p:nvPr>
        </p:nvSpPr>
        <p:spPr>
          <a:xfrm>
            <a:off x="726141" y="2109326"/>
            <a:ext cx="7691719" cy="4049426"/>
          </a:xfrm>
        </p:spPr>
        <p:txBody>
          <a:bodyPr/>
          <a:lstStyle/>
          <a:p>
            <a:r>
              <a:rPr lang="en-US" b="1" dirty="0"/>
              <a:t>Assume leadership roles in communities and workplaces: Indigenizing institutional practice to meet needs of Indigenous communities,</a:t>
            </a:r>
          </a:p>
          <a:p>
            <a:r>
              <a:rPr lang="en-US" b="1" dirty="0"/>
              <a:t>Creating programs, policies and practice that are based on Indigenous worldview and decolonization</a:t>
            </a:r>
          </a:p>
          <a:p>
            <a:r>
              <a:rPr lang="en-US" b="1" dirty="0"/>
              <a:t>Decolonizing ones own views and practice</a:t>
            </a:r>
          </a:p>
        </p:txBody>
      </p:sp>
      <p:sp>
        <p:nvSpPr>
          <p:cNvPr id="4" name="Date Placeholder 3"/>
          <p:cNvSpPr>
            <a:spLocks noGrp="1"/>
          </p:cNvSpPr>
          <p:nvPr>
            <p:ph type="dt" sz="half" idx="10"/>
          </p:nvPr>
        </p:nvSpPr>
        <p:spPr/>
        <p:txBody>
          <a:bodyPr/>
          <a:lstStyle/>
          <a:p>
            <a:r>
              <a:rPr lang="en-US"/>
              <a:t>04 - 07 03 2015</a:t>
            </a:r>
          </a:p>
        </p:txBody>
      </p:sp>
      <p:sp>
        <p:nvSpPr>
          <p:cNvPr id="5" name="Footer Placeholder 4"/>
          <p:cNvSpPr>
            <a:spLocks noGrp="1"/>
          </p:cNvSpPr>
          <p:nvPr>
            <p:ph type="ftr" sz="quarter" idx="11"/>
          </p:nvPr>
        </p:nvSpPr>
        <p:spPr/>
        <p:txBody>
          <a:bodyPr/>
          <a:lstStyle/>
          <a:p>
            <a:pPr algn="r"/>
            <a:r>
              <a:rPr lang="en-US"/>
              <a:t>Dr. LB Williams Lil'wat</a:t>
            </a:r>
            <a:endParaRPr lang="en-US" dirty="0"/>
          </a:p>
        </p:txBody>
      </p:sp>
    </p:spTree>
    <p:extLst>
      <p:ext uri="{BB962C8B-B14F-4D97-AF65-F5344CB8AC3E}">
        <p14:creationId xmlns:p14="http://schemas.microsoft.com/office/powerpoint/2010/main" val="2420932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design</a:t>
            </a:r>
          </a:p>
        </p:txBody>
      </p:sp>
      <p:sp>
        <p:nvSpPr>
          <p:cNvPr id="3" name="Text Placeholder 2"/>
          <p:cNvSpPr>
            <a:spLocks noGrp="1"/>
          </p:cNvSpPr>
          <p:nvPr>
            <p:ph type="body" idx="1"/>
          </p:nvPr>
        </p:nvSpPr>
        <p:spPr/>
        <p:txBody>
          <a:bodyPr>
            <a:normAutofit/>
          </a:bodyPr>
          <a:lstStyle/>
          <a:p>
            <a:r>
              <a:rPr lang="en-US" dirty="0"/>
              <a:t>Indigenous 	</a:t>
            </a:r>
          </a:p>
        </p:txBody>
      </p:sp>
      <p:sp>
        <p:nvSpPr>
          <p:cNvPr id="4" name="Content Placeholder 3"/>
          <p:cNvSpPr>
            <a:spLocks noGrp="1"/>
          </p:cNvSpPr>
          <p:nvPr>
            <p:ph sz="half" idx="2"/>
          </p:nvPr>
        </p:nvSpPr>
        <p:spPr/>
        <p:txBody>
          <a:bodyPr>
            <a:normAutofit fontScale="92500" lnSpcReduction="10000"/>
          </a:bodyPr>
          <a:lstStyle/>
          <a:p>
            <a:r>
              <a:rPr lang="en-US" b="1" dirty="0"/>
              <a:t>Knowledge</a:t>
            </a:r>
          </a:p>
          <a:p>
            <a:r>
              <a:rPr lang="en-US" b="1" dirty="0"/>
              <a:t>Worldview</a:t>
            </a:r>
          </a:p>
          <a:p>
            <a:r>
              <a:rPr lang="en-US" b="1" dirty="0"/>
              <a:t>Concepts, constructs</a:t>
            </a:r>
          </a:p>
          <a:p>
            <a:r>
              <a:rPr lang="en-US" b="1" dirty="0"/>
              <a:t>Values</a:t>
            </a:r>
          </a:p>
          <a:p>
            <a:r>
              <a:rPr lang="en-US" b="1" dirty="0"/>
              <a:t>Meaning</a:t>
            </a:r>
          </a:p>
          <a:p>
            <a:r>
              <a:rPr lang="en-US" b="1" dirty="0"/>
              <a:t>Practice</a:t>
            </a:r>
          </a:p>
          <a:p>
            <a:r>
              <a:rPr lang="en-US" sz="2900" b="1" dirty="0"/>
              <a:t>From stories, songs, ceremonies, languages, relationships</a:t>
            </a:r>
          </a:p>
        </p:txBody>
      </p:sp>
      <p:sp>
        <p:nvSpPr>
          <p:cNvPr id="5" name="Text Placeholder 4"/>
          <p:cNvSpPr>
            <a:spLocks noGrp="1"/>
          </p:cNvSpPr>
          <p:nvPr>
            <p:ph type="body" sz="quarter" idx="3"/>
          </p:nvPr>
        </p:nvSpPr>
        <p:spPr/>
        <p:txBody>
          <a:bodyPr>
            <a:normAutofit/>
          </a:bodyPr>
          <a:lstStyle/>
          <a:p>
            <a:r>
              <a:rPr lang="en-US" dirty="0"/>
              <a:t>Decolonization</a:t>
            </a:r>
          </a:p>
        </p:txBody>
      </p:sp>
      <p:sp>
        <p:nvSpPr>
          <p:cNvPr id="6" name="Content Placeholder 5"/>
          <p:cNvSpPr>
            <a:spLocks noGrp="1"/>
          </p:cNvSpPr>
          <p:nvPr>
            <p:ph sz="quarter" idx="4"/>
          </p:nvPr>
        </p:nvSpPr>
        <p:spPr/>
        <p:txBody>
          <a:bodyPr>
            <a:normAutofit/>
          </a:bodyPr>
          <a:lstStyle/>
          <a:p>
            <a:r>
              <a:rPr lang="en-US" dirty="0"/>
              <a:t>Beliefs about ourselves, families and communities</a:t>
            </a:r>
          </a:p>
          <a:p>
            <a:r>
              <a:rPr lang="en-US" dirty="0"/>
              <a:t>Valuation</a:t>
            </a:r>
          </a:p>
          <a:p>
            <a:r>
              <a:rPr lang="en-US" dirty="0"/>
              <a:t>Consciousness</a:t>
            </a:r>
          </a:p>
          <a:p>
            <a:r>
              <a:rPr lang="en-US" dirty="0"/>
              <a:t>Reconnecting to relationships, land, ancestors, families, communities, </a:t>
            </a:r>
          </a:p>
          <a:p>
            <a:r>
              <a:rPr lang="en-US" dirty="0"/>
              <a:t>Caring, sharing, humility</a:t>
            </a:r>
          </a:p>
        </p:txBody>
      </p:sp>
      <p:sp>
        <p:nvSpPr>
          <p:cNvPr id="7" name="Date Placeholder 6"/>
          <p:cNvSpPr>
            <a:spLocks noGrp="1"/>
          </p:cNvSpPr>
          <p:nvPr>
            <p:ph type="dt" sz="half" idx="10"/>
          </p:nvPr>
        </p:nvSpPr>
        <p:spPr/>
        <p:txBody>
          <a:bodyPr/>
          <a:lstStyle/>
          <a:p>
            <a:r>
              <a:rPr lang="en-US"/>
              <a:t>04 - 07 03 2015</a:t>
            </a:r>
          </a:p>
        </p:txBody>
      </p:sp>
      <p:sp>
        <p:nvSpPr>
          <p:cNvPr id="8" name="Footer Placeholder 7"/>
          <p:cNvSpPr>
            <a:spLocks noGrp="1"/>
          </p:cNvSpPr>
          <p:nvPr>
            <p:ph type="ftr" sz="quarter" idx="11"/>
          </p:nvPr>
        </p:nvSpPr>
        <p:spPr/>
        <p:txBody>
          <a:bodyPr/>
          <a:lstStyle/>
          <a:p>
            <a:pPr algn="r"/>
            <a:r>
              <a:rPr lang="en-US"/>
              <a:t>Dr. LB Williams Lil'wat</a:t>
            </a:r>
            <a:endParaRPr lang="en-US" dirty="0"/>
          </a:p>
        </p:txBody>
      </p:sp>
    </p:spTree>
    <p:extLst>
      <p:ext uri="{BB962C8B-B14F-4D97-AF65-F5344CB8AC3E}">
        <p14:creationId xmlns:p14="http://schemas.microsoft.com/office/powerpoint/2010/main" val="3302545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design</a:t>
            </a:r>
          </a:p>
        </p:txBody>
      </p:sp>
      <p:sp>
        <p:nvSpPr>
          <p:cNvPr id="3" name="Text Placeholder 2"/>
          <p:cNvSpPr>
            <a:spLocks noGrp="1"/>
          </p:cNvSpPr>
          <p:nvPr>
            <p:ph type="body" idx="1"/>
          </p:nvPr>
        </p:nvSpPr>
        <p:spPr/>
        <p:txBody>
          <a:bodyPr>
            <a:normAutofit/>
          </a:bodyPr>
          <a:lstStyle/>
          <a:p>
            <a:r>
              <a:rPr lang="en-US" dirty="0"/>
              <a:t>Western world</a:t>
            </a:r>
          </a:p>
        </p:txBody>
      </p:sp>
      <p:sp>
        <p:nvSpPr>
          <p:cNvPr id="4" name="Content Placeholder 3"/>
          <p:cNvSpPr>
            <a:spLocks noGrp="1"/>
          </p:cNvSpPr>
          <p:nvPr>
            <p:ph sz="half" idx="2"/>
          </p:nvPr>
        </p:nvSpPr>
        <p:spPr/>
        <p:txBody>
          <a:bodyPr>
            <a:normAutofit/>
          </a:bodyPr>
          <a:lstStyle/>
          <a:p>
            <a:r>
              <a:rPr lang="en-US" b="1" dirty="0"/>
              <a:t>Values</a:t>
            </a:r>
          </a:p>
          <a:p>
            <a:r>
              <a:rPr lang="en-US" b="1" dirty="0"/>
              <a:t>Understanding</a:t>
            </a:r>
          </a:p>
          <a:p>
            <a:r>
              <a:rPr lang="en-US" b="1" dirty="0"/>
              <a:t>Worldview</a:t>
            </a:r>
          </a:p>
          <a:p>
            <a:r>
              <a:rPr lang="en-US" b="1" dirty="0"/>
              <a:t>Critique</a:t>
            </a:r>
          </a:p>
          <a:p>
            <a:r>
              <a:rPr lang="en-US" b="1" dirty="0"/>
              <a:t>Modification</a:t>
            </a:r>
          </a:p>
          <a:p>
            <a:r>
              <a:rPr lang="en-US" b="1" dirty="0"/>
              <a:t>Integration</a:t>
            </a:r>
          </a:p>
          <a:p>
            <a:r>
              <a:rPr lang="en-US" b="1" dirty="0"/>
              <a:t>Drawing from both worlds</a:t>
            </a:r>
          </a:p>
        </p:txBody>
      </p:sp>
      <p:sp>
        <p:nvSpPr>
          <p:cNvPr id="5" name="Text Placeholder 4"/>
          <p:cNvSpPr>
            <a:spLocks noGrp="1"/>
          </p:cNvSpPr>
          <p:nvPr>
            <p:ph type="body" sz="quarter" idx="3"/>
          </p:nvPr>
        </p:nvSpPr>
        <p:spPr/>
        <p:txBody>
          <a:bodyPr>
            <a:normAutofit/>
          </a:bodyPr>
          <a:lstStyle/>
          <a:p>
            <a:r>
              <a:rPr lang="en-US" dirty="0"/>
              <a:t>Features</a:t>
            </a:r>
          </a:p>
        </p:txBody>
      </p:sp>
      <p:sp>
        <p:nvSpPr>
          <p:cNvPr id="6" name="Content Placeholder 5"/>
          <p:cNvSpPr>
            <a:spLocks noGrp="1"/>
          </p:cNvSpPr>
          <p:nvPr>
            <p:ph sz="quarter" idx="4"/>
          </p:nvPr>
        </p:nvSpPr>
        <p:spPr/>
        <p:txBody>
          <a:bodyPr>
            <a:normAutofit/>
          </a:bodyPr>
          <a:lstStyle/>
          <a:p>
            <a:r>
              <a:rPr lang="en-US" b="1" dirty="0"/>
              <a:t>Goals for program</a:t>
            </a:r>
          </a:p>
          <a:p>
            <a:r>
              <a:rPr lang="en-US" b="1" dirty="0"/>
              <a:t>Habits of practice in the institution</a:t>
            </a:r>
          </a:p>
          <a:p>
            <a:r>
              <a:rPr lang="en-US" b="1" dirty="0"/>
              <a:t>Assessment</a:t>
            </a:r>
          </a:p>
          <a:p>
            <a:r>
              <a:rPr lang="en-US" b="1" dirty="0"/>
              <a:t>Standards</a:t>
            </a:r>
          </a:p>
          <a:p>
            <a:r>
              <a:rPr lang="en-US" b="1" dirty="0"/>
              <a:t>schedule</a:t>
            </a:r>
          </a:p>
          <a:p>
            <a:r>
              <a:rPr lang="en-US" b="1" dirty="0"/>
              <a:t>Learning environment</a:t>
            </a:r>
          </a:p>
          <a:p>
            <a:r>
              <a:rPr lang="en-US" b="1" dirty="0"/>
              <a:t>Utilizing all realms of knowledge</a:t>
            </a:r>
          </a:p>
          <a:p>
            <a:endParaRPr lang="en-US" b="1" dirty="0"/>
          </a:p>
        </p:txBody>
      </p:sp>
      <p:sp>
        <p:nvSpPr>
          <p:cNvPr id="7" name="Date Placeholder 6"/>
          <p:cNvSpPr>
            <a:spLocks noGrp="1"/>
          </p:cNvSpPr>
          <p:nvPr>
            <p:ph type="dt" sz="half" idx="10"/>
          </p:nvPr>
        </p:nvSpPr>
        <p:spPr/>
        <p:txBody>
          <a:bodyPr/>
          <a:lstStyle/>
          <a:p>
            <a:r>
              <a:rPr lang="en-US"/>
              <a:t>04 - 07 03 2015</a:t>
            </a:r>
          </a:p>
        </p:txBody>
      </p:sp>
      <p:sp>
        <p:nvSpPr>
          <p:cNvPr id="8" name="Footer Placeholder 7"/>
          <p:cNvSpPr>
            <a:spLocks noGrp="1"/>
          </p:cNvSpPr>
          <p:nvPr>
            <p:ph type="ftr" sz="quarter" idx="11"/>
          </p:nvPr>
        </p:nvSpPr>
        <p:spPr/>
        <p:txBody>
          <a:bodyPr/>
          <a:lstStyle/>
          <a:p>
            <a:pPr algn="r"/>
            <a:r>
              <a:rPr lang="en-US"/>
              <a:t>Dr. LB Williams Lil'wat</a:t>
            </a:r>
            <a:endParaRPr lang="en-US" dirty="0"/>
          </a:p>
        </p:txBody>
      </p:sp>
    </p:spTree>
    <p:extLst>
      <p:ext uri="{BB962C8B-B14F-4D97-AF65-F5344CB8AC3E}">
        <p14:creationId xmlns:p14="http://schemas.microsoft.com/office/powerpoint/2010/main" val="19049546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University Context</a:t>
            </a:r>
            <a:br>
              <a:rPr lang="en-CA" dirty="0"/>
            </a:br>
            <a:endParaRPr lang="en-US" dirty="0"/>
          </a:p>
        </p:txBody>
      </p:sp>
      <p:sp>
        <p:nvSpPr>
          <p:cNvPr id="3" name="Content Placeholder 2"/>
          <p:cNvSpPr>
            <a:spLocks noGrp="1"/>
          </p:cNvSpPr>
          <p:nvPr>
            <p:ph idx="1"/>
          </p:nvPr>
        </p:nvSpPr>
        <p:spPr/>
        <p:txBody>
          <a:bodyPr/>
          <a:lstStyle/>
          <a:p>
            <a:pPr lvl="0"/>
            <a:r>
              <a:rPr lang="en-US" dirty="0"/>
              <a:t>single discipline, competition between disciplines</a:t>
            </a:r>
            <a:endParaRPr lang="en-CA" dirty="0"/>
          </a:p>
          <a:p>
            <a:pPr lvl="0"/>
            <a:r>
              <a:rPr lang="en-US" dirty="0"/>
              <a:t>based on a </a:t>
            </a:r>
            <a:r>
              <a:rPr lang="en-US" dirty="0" err="1"/>
              <a:t>Eurowestern</a:t>
            </a:r>
            <a:r>
              <a:rPr lang="en-US" dirty="0"/>
              <a:t> knowledge system as the only true way</a:t>
            </a:r>
            <a:endParaRPr lang="en-CA" dirty="0"/>
          </a:p>
          <a:p>
            <a:pPr lvl="0"/>
            <a:r>
              <a:rPr lang="en-US" dirty="0"/>
              <a:t>protectionist, bounded, replication</a:t>
            </a:r>
            <a:endParaRPr lang="en-CA" dirty="0"/>
          </a:p>
          <a:p>
            <a:pPr lvl="0"/>
            <a:r>
              <a:rPr lang="en-US" dirty="0"/>
              <a:t>standardization, uniformity</a:t>
            </a:r>
            <a:endParaRPr lang="en-CA" dirty="0"/>
          </a:p>
          <a:p>
            <a:pPr lvl="0"/>
            <a:r>
              <a:rPr lang="en-US" dirty="0"/>
              <a:t>completion based, ‘cream rises to the top”, bell curve</a:t>
            </a:r>
            <a:endParaRPr lang="en-CA" dirty="0"/>
          </a:p>
          <a:p>
            <a:pPr lvl="0"/>
            <a:r>
              <a:rPr lang="en-US" dirty="0"/>
              <a:t>business model rather than a service model</a:t>
            </a:r>
            <a:endParaRPr lang="en-CA" dirty="0"/>
          </a:p>
          <a:p>
            <a:pPr marL="0" indent="0">
              <a:buNone/>
            </a:pPr>
            <a:endParaRPr lang="en-CA" dirty="0"/>
          </a:p>
          <a:p>
            <a:endParaRPr lang="en-US" dirty="0"/>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endParaRPr lang="en-US" dirty="0"/>
          </a:p>
        </p:txBody>
      </p:sp>
      <p:sp>
        <p:nvSpPr>
          <p:cNvPr id="6" name="Slide Number Placeholder 5"/>
          <p:cNvSpPr>
            <a:spLocks noGrp="1"/>
          </p:cNvSpPr>
          <p:nvPr>
            <p:ph type="sldNum" sz="quarter" idx="12"/>
          </p:nvPr>
        </p:nvSpPr>
        <p:spPr/>
        <p:txBody>
          <a:bodyPr/>
          <a:lstStyle/>
          <a:p>
            <a:fld id="{FF89845F-A5BE-5E43-9E5C-4EF3741E6B36}" type="slidenum">
              <a:rPr lang="en-US" smtClean="0"/>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a:t>
            </a:r>
          </a:p>
        </p:txBody>
      </p:sp>
      <p:sp>
        <p:nvSpPr>
          <p:cNvPr id="3" name="Content Placeholder 2"/>
          <p:cNvSpPr>
            <a:spLocks noGrp="1"/>
          </p:cNvSpPr>
          <p:nvPr>
            <p:ph idx="1"/>
          </p:nvPr>
        </p:nvSpPr>
        <p:spPr/>
        <p:txBody>
          <a:bodyPr/>
          <a:lstStyle/>
          <a:p>
            <a:r>
              <a:rPr lang="en-US" dirty="0"/>
              <a:t>ALIGNING TRADITIONAL KNOWLEDGE TO CURRENT TIMES, </a:t>
            </a:r>
          </a:p>
          <a:p>
            <a:r>
              <a:rPr lang="en-US" dirty="0"/>
              <a:t>RECONNECTING WITH TRADITIONAL KNOWLEDGE, UNDOING ENGLISH VERSIONS OF STORIES, SOCIAL STRUCTURES, FAMILY STRUCTURES, naming, </a:t>
            </a:r>
          </a:p>
        </p:txBody>
      </p:sp>
    </p:spTree>
    <p:extLst>
      <p:ext uri="{BB962C8B-B14F-4D97-AF65-F5344CB8AC3E}">
        <p14:creationId xmlns:p14="http://schemas.microsoft.com/office/powerpoint/2010/main" val="3391035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7"/>
            <a:ext cx="8305800" cy="3479903"/>
          </a:xfrm>
        </p:spPr>
        <p:txBody>
          <a:bodyPr>
            <a:normAutofit/>
          </a:bodyPr>
          <a:lstStyle/>
          <a:p>
            <a:r>
              <a:rPr lang="en-US" dirty="0" err="1"/>
              <a:t>Tsukw</a:t>
            </a:r>
            <a:r>
              <a:rPr lang="en-US" dirty="0"/>
              <a:t> ti7</a:t>
            </a:r>
            <a:br>
              <a:rPr lang="en-US" dirty="0"/>
            </a:br>
            <a:r>
              <a:rPr lang="en-US" dirty="0" err="1"/>
              <a:t>Kukwstúm’ulhkal’ap</a:t>
            </a:r>
            <a:r>
              <a:rPr lang="en-US" dirty="0"/>
              <a:t> nsnukw7a</a:t>
            </a:r>
            <a:br>
              <a:rPr lang="en-US" dirty="0"/>
            </a:br>
            <a:r>
              <a:rPr lang="en-US" dirty="0" err="1"/>
              <a:t>Stúcumwi</a:t>
            </a:r>
            <a:endParaRPr lang="en-US" dirty="0"/>
          </a:p>
        </p:txBody>
      </p:sp>
      <p:sp>
        <p:nvSpPr>
          <p:cNvPr id="3" name="Date Placeholder 2"/>
          <p:cNvSpPr>
            <a:spLocks noGrp="1"/>
          </p:cNvSpPr>
          <p:nvPr>
            <p:ph type="dt" sz="half" idx="10"/>
          </p:nvPr>
        </p:nvSpPr>
        <p:spPr/>
        <p:txBody>
          <a:bodyPr/>
          <a:lstStyle/>
          <a:p>
            <a:r>
              <a:rPr lang="en-US"/>
              <a:t>2020 10 08</a:t>
            </a:r>
          </a:p>
        </p:txBody>
      </p:sp>
      <p:sp>
        <p:nvSpPr>
          <p:cNvPr id="4" name="Footer Placeholder 3"/>
          <p:cNvSpPr>
            <a:spLocks noGrp="1"/>
          </p:cNvSpPr>
          <p:nvPr>
            <p:ph type="ftr" sz="quarter" idx="11"/>
          </p:nvPr>
        </p:nvSpPr>
        <p:spPr/>
        <p:txBody>
          <a:bodyPr/>
          <a:lstStyle/>
          <a:p>
            <a:r>
              <a:rPr lang="en-US"/>
              <a:t>Lorna Wanosts'a7 Williams</a:t>
            </a:r>
            <a:endParaRPr lang="en-US" dirty="0"/>
          </a:p>
        </p:txBody>
      </p:sp>
      <p:sp>
        <p:nvSpPr>
          <p:cNvPr id="5" name="Slide Number Placeholder 4"/>
          <p:cNvSpPr>
            <a:spLocks noGrp="1"/>
          </p:cNvSpPr>
          <p:nvPr>
            <p:ph type="sldNum" sz="quarter" idx="12"/>
          </p:nvPr>
        </p:nvSpPr>
        <p:spPr/>
        <p:txBody>
          <a:bodyPr/>
          <a:lstStyle/>
          <a:p>
            <a:fld id="{FF89845F-A5BE-5E43-9E5C-4EF3741E6B36}" type="slidenum">
              <a:rPr lang="en-US" smtClean="0"/>
              <a:t>55</a:t>
            </a:fld>
            <a:endParaRPr lang="en-US"/>
          </a:p>
        </p:txBody>
      </p:sp>
    </p:spTree>
    <p:extLst>
      <p:ext uri="{BB962C8B-B14F-4D97-AF65-F5344CB8AC3E}">
        <p14:creationId xmlns:p14="http://schemas.microsoft.com/office/powerpoint/2010/main" val="323779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228600"/>
            <a:ext cx="7772400" cy="1981200"/>
          </a:xfrm>
        </p:spPr>
        <p:txBody>
          <a:bodyPr>
            <a:normAutofit fontScale="90000"/>
          </a:bodyPr>
          <a:lstStyle/>
          <a:p>
            <a:r>
              <a:rPr lang="en-US" dirty="0">
                <a:latin typeface="Futura" charset="0"/>
                <a:ea typeface="ＭＳ Ｐゴシック" charset="0"/>
                <a:cs typeface="ＭＳ Ｐゴシック" charset="0"/>
              </a:rPr>
              <a:t>Assaults and insults on our bodies, spirit, minds families, nations</a:t>
            </a:r>
          </a:p>
        </p:txBody>
      </p:sp>
      <p:sp>
        <p:nvSpPr>
          <p:cNvPr id="20483" name="Content Placeholder 2"/>
          <p:cNvSpPr>
            <a:spLocks noGrp="1"/>
          </p:cNvSpPr>
          <p:nvPr>
            <p:ph idx="1"/>
          </p:nvPr>
        </p:nvSpPr>
        <p:spPr>
          <a:xfrm>
            <a:off x="685800" y="2286000"/>
            <a:ext cx="7772400" cy="3810000"/>
          </a:xfrm>
        </p:spPr>
        <p:txBody>
          <a:bodyPr/>
          <a:lstStyle/>
          <a:p>
            <a:r>
              <a:rPr lang="en-US">
                <a:latin typeface="Arial" charset="0"/>
                <a:ea typeface="ＭＳ Ｐゴシック" charset="0"/>
                <a:cs typeface="ＭＳ Ｐゴシック" charset="0"/>
              </a:rPr>
              <a:t>Disease</a:t>
            </a:r>
          </a:p>
          <a:p>
            <a:r>
              <a:rPr lang="en-US">
                <a:latin typeface="Arial" charset="0"/>
                <a:ea typeface="ＭＳ Ｐゴシック" charset="0"/>
                <a:cs typeface="ＭＳ Ｐゴシック" charset="0"/>
              </a:rPr>
              <a:t>Forced separation policies</a:t>
            </a:r>
          </a:p>
          <a:p>
            <a:r>
              <a:rPr lang="en-US">
                <a:latin typeface="Arial" charset="0"/>
                <a:ea typeface="ＭＳ Ｐゴシック" charset="0"/>
                <a:cs typeface="ＭＳ Ｐゴシック" charset="0"/>
              </a:rPr>
              <a:t>Forced disconnection from life on our lands</a:t>
            </a:r>
          </a:p>
          <a:p>
            <a:r>
              <a:rPr lang="en-US">
                <a:latin typeface="Arial" charset="0"/>
                <a:ea typeface="ＭＳ Ｐゴシック" charset="0"/>
                <a:cs typeface="ＭＳ Ｐゴシック" charset="0"/>
              </a:rPr>
              <a:t>Racism</a:t>
            </a:r>
          </a:p>
          <a:p>
            <a:r>
              <a:rPr lang="en-US">
                <a:latin typeface="Arial" charset="0"/>
                <a:ea typeface="ＭＳ Ｐゴシック" charset="0"/>
                <a:cs typeface="ＭＳ Ｐゴシック" charset="0"/>
              </a:rPr>
              <a:t>Voiceless, invisible, storyless, purposeless</a:t>
            </a:r>
          </a:p>
        </p:txBody>
      </p:sp>
    </p:spTree>
    <p:extLst>
      <p:ext uri="{BB962C8B-B14F-4D97-AF65-F5344CB8AC3E}">
        <p14:creationId xmlns:p14="http://schemas.microsoft.com/office/powerpoint/2010/main" val="227791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Canadian and Colonial Context for Indigenous language revitalization</a:t>
            </a:r>
          </a:p>
        </p:txBody>
      </p:sp>
      <p:sp>
        <p:nvSpPr>
          <p:cNvPr id="3" name="Content Placeholder 2"/>
          <p:cNvSpPr>
            <a:spLocks noGrp="1"/>
          </p:cNvSpPr>
          <p:nvPr>
            <p:ph idx="1"/>
          </p:nvPr>
        </p:nvSpPr>
        <p:spPr/>
        <p:txBody>
          <a:bodyPr>
            <a:normAutofit fontScale="92500" lnSpcReduction="20000"/>
          </a:bodyPr>
          <a:lstStyle/>
          <a:p>
            <a:pPr lvl="0"/>
            <a:r>
              <a:rPr lang="en-US" dirty="0"/>
              <a:t>Ideology of contempt – single story, single language, single standardized language, “if my child learns my language will it harm them, keep them from learning and employment?” Science, philosophy</a:t>
            </a:r>
            <a:endParaRPr lang="en-CA" dirty="0"/>
          </a:p>
          <a:p>
            <a:r>
              <a:rPr lang="en-US" dirty="0"/>
              <a:t>Language Social </a:t>
            </a:r>
            <a:r>
              <a:rPr lang="en-US" dirty="0" err="1"/>
              <a:t>Darwinianism</a:t>
            </a:r>
            <a:r>
              <a:rPr lang="en-US" dirty="0"/>
              <a:t> – Survival of the fittest, Only National languages are worthy and superior to all other languages. </a:t>
            </a:r>
            <a:r>
              <a:rPr lang="en-US" dirty="0" err="1">
                <a:solidFill>
                  <a:srgbClr val="000000"/>
                </a:solidFill>
                <a:latin typeface="Lucida Grande"/>
                <a:ea typeface="Lucida Grande"/>
                <a:cs typeface="Lucida Grande"/>
              </a:rPr>
              <a:t>Loether</a:t>
            </a:r>
            <a:r>
              <a:rPr lang="en-US" dirty="0">
                <a:solidFill>
                  <a:srgbClr val="000000"/>
                </a:solidFill>
                <a:latin typeface="Lucida Grande"/>
                <a:ea typeface="Lucida Grande"/>
                <a:cs typeface="Lucida Grande"/>
              </a:rPr>
              <a:t>, </a:t>
            </a:r>
            <a:r>
              <a:rPr lang="en-US" dirty="0" err="1">
                <a:solidFill>
                  <a:srgbClr val="000000"/>
                </a:solidFill>
                <a:latin typeface="Lucida Grande"/>
                <a:ea typeface="Lucida Grande"/>
                <a:cs typeface="Lucida Grande"/>
              </a:rPr>
              <a:t>Kroskrity</a:t>
            </a:r>
            <a:r>
              <a:rPr lang="en-US" dirty="0">
                <a:solidFill>
                  <a:srgbClr val="000000"/>
                </a:solidFill>
                <a:latin typeface="Lucida Grande"/>
                <a:ea typeface="Lucida Grande"/>
                <a:cs typeface="Lucida Grande"/>
              </a:rPr>
              <a:t> and Field (2009).</a:t>
            </a:r>
            <a:endParaRPr lang="en-CA" dirty="0"/>
          </a:p>
          <a:p>
            <a:pPr lvl="0"/>
            <a:r>
              <a:rPr lang="en-US" dirty="0"/>
              <a:t>English is a universal language, best tool for communication and most convenient</a:t>
            </a:r>
            <a:endParaRPr lang="en-CA" dirty="0"/>
          </a:p>
          <a:p>
            <a:r>
              <a:rPr lang="en-US" dirty="0"/>
              <a:t>Standardization – best way to revitalize a language is to choose one dialect and writing system, humans can’t cope with variability. How did our ancestors deal with variability?</a:t>
            </a:r>
            <a:r>
              <a:rPr lang="en-CA" dirty="0"/>
              <a:t> </a:t>
            </a:r>
            <a:endParaRPr lang="en-US" dirty="0"/>
          </a:p>
        </p:txBody>
      </p:sp>
      <p:sp>
        <p:nvSpPr>
          <p:cNvPr id="4" name="Date Placeholder 3"/>
          <p:cNvSpPr>
            <a:spLocks noGrp="1"/>
          </p:cNvSpPr>
          <p:nvPr>
            <p:ph type="dt" sz="half" idx="10"/>
          </p:nvPr>
        </p:nvSpPr>
        <p:spPr/>
        <p:txBody>
          <a:bodyPr/>
          <a:lstStyle/>
          <a:p>
            <a:r>
              <a:rPr lang="en-US"/>
              <a:t>2020 10 08</a:t>
            </a:r>
          </a:p>
        </p:txBody>
      </p:sp>
      <p:sp>
        <p:nvSpPr>
          <p:cNvPr id="5" name="Footer Placeholder 4"/>
          <p:cNvSpPr>
            <a:spLocks noGrp="1"/>
          </p:cNvSpPr>
          <p:nvPr>
            <p:ph type="ftr" sz="quarter" idx="11"/>
          </p:nvPr>
        </p:nvSpPr>
        <p:spPr/>
        <p:txBody>
          <a:bodyPr/>
          <a:lstStyle/>
          <a:p>
            <a:r>
              <a:rPr lang="en-US"/>
              <a:t>Lorna Wanosts'a7 Williams</a:t>
            </a:r>
            <a:endParaRPr lang="en-US" dirty="0"/>
          </a:p>
        </p:txBody>
      </p:sp>
      <p:sp>
        <p:nvSpPr>
          <p:cNvPr id="6" name="Slide Number Placeholder 5"/>
          <p:cNvSpPr>
            <a:spLocks noGrp="1"/>
          </p:cNvSpPr>
          <p:nvPr>
            <p:ph type="sldNum" sz="quarter" idx="12"/>
          </p:nvPr>
        </p:nvSpPr>
        <p:spPr/>
        <p:txBody>
          <a:bodyPr/>
          <a:lstStyle/>
          <a:p>
            <a:fld id="{FF89845F-A5BE-5E43-9E5C-4EF3741E6B36}" type="slidenum">
              <a:rPr lang="en-US" smtClean="0"/>
              <a:t>7</a:t>
            </a:fld>
            <a:endParaRPr lang="en-US"/>
          </a:p>
        </p:txBody>
      </p:sp>
    </p:spTree>
    <p:extLst>
      <p:ext uri="{BB962C8B-B14F-4D97-AF65-F5344CB8AC3E}">
        <p14:creationId xmlns:p14="http://schemas.microsoft.com/office/powerpoint/2010/main" val="1833402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Interruption</a:t>
            </a:r>
          </a:p>
        </p:txBody>
      </p:sp>
      <p:sp>
        <p:nvSpPr>
          <p:cNvPr id="3" name="Content Placeholder 2"/>
          <p:cNvSpPr>
            <a:spLocks noGrp="1"/>
          </p:cNvSpPr>
          <p:nvPr>
            <p:ph idx="1"/>
          </p:nvPr>
        </p:nvSpPr>
        <p:spPr/>
        <p:txBody>
          <a:bodyPr/>
          <a:lstStyle/>
          <a:p>
            <a:r>
              <a:rPr lang="en-US" dirty="0"/>
              <a:t>How the world sees and judges Indigenous peoples -  less than, childlike, unsophisticated, uncivilized, endangered, marginal, </a:t>
            </a:r>
          </a:p>
          <a:p>
            <a:r>
              <a:rPr lang="en-US" dirty="0"/>
              <a:t>Habits of practice </a:t>
            </a:r>
            <a:r>
              <a:rPr lang="mr-IN" dirty="0"/>
              <a:t>–</a:t>
            </a:r>
            <a:r>
              <a:rPr lang="en-US" dirty="0"/>
              <a:t> exclusion, silencing, separation, non existence, </a:t>
            </a:r>
          </a:p>
          <a:p>
            <a:r>
              <a:rPr lang="en-US" dirty="0"/>
              <a:t>Western view of the world </a:t>
            </a:r>
            <a:r>
              <a:rPr lang="mr-IN" dirty="0"/>
              <a:t>–</a:t>
            </a:r>
            <a:r>
              <a:rPr lang="en-US" dirty="0"/>
              <a:t> hierarchy, fragmentation, separation, </a:t>
            </a:r>
            <a:r>
              <a:rPr lang="en-US" dirty="0" err="1"/>
              <a:t>siloing</a:t>
            </a:r>
            <a:r>
              <a:rPr lang="en-US" dirty="0"/>
              <a:t>, stratification, status, </a:t>
            </a:r>
          </a:p>
        </p:txBody>
      </p:sp>
    </p:spTree>
    <p:extLst>
      <p:ext uri="{BB962C8B-B14F-4D97-AF65-F5344CB8AC3E}">
        <p14:creationId xmlns:p14="http://schemas.microsoft.com/office/powerpoint/2010/main" val="336140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381000"/>
            <a:ext cx="7772400" cy="990600"/>
          </a:xfrm>
        </p:spPr>
        <p:txBody>
          <a:bodyPr/>
          <a:lstStyle/>
          <a:p>
            <a:r>
              <a:rPr lang="en-US">
                <a:latin typeface="Futura" charset="0"/>
                <a:ea typeface="ＭＳ Ｐゴシック" charset="0"/>
                <a:cs typeface="ＭＳ Ｐゴシック" charset="0"/>
              </a:rPr>
              <a:t>legacy</a:t>
            </a:r>
          </a:p>
        </p:txBody>
      </p:sp>
      <p:sp>
        <p:nvSpPr>
          <p:cNvPr id="21507" name="Content Placeholder 2"/>
          <p:cNvSpPr>
            <a:spLocks noGrp="1"/>
          </p:cNvSpPr>
          <p:nvPr>
            <p:ph idx="1"/>
          </p:nvPr>
        </p:nvSpPr>
        <p:spPr>
          <a:xfrm>
            <a:off x="685800" y="1295400"/>
            <a:ext cx="7772400" cy="5257800"/>
          </a:xfrm>
        </p:spPr>
        <p:txBody>
          <a:bodyPr/>
          <a:lstStyle/>
          <a:p>
            <a:r>
              <a:rPr lang="en-US">
                <a:latin typeface="Arial" charset="0"/>
                <a:ea typeface="ＭＳ Ｐゴシック" charset="0"/>
                <a:cs typeface="ＭＳ Ｐゴシック" charset="0"/>
              </a:rPr>
              <a:t>Disruption of intergenerational relationships; language, wisdom</a:t>
            </a:r>
          </a:p>
          <a:p>
            <a:r>
              <a:rPr lang="en-US">
                <a:latin typeface="Arial" charset="0"/>
                <a:ea typeface="ＭＳ Ｐゴシック" charset="0"/>
                <a:cs typeface="ＭＳ Ｐゴシック" charset="0"/>
              </a:rPr>
              <a:t>Discontinuation of ceremonies, relationships with ancestors, descendents, spirit</a:t>
            </a:r>
          </a:p>
          <a:p>
            <a:r>
              <a:rPr lang="en-US">
                <a:latin typeface="Arial" charset="0"/>
                <a:ea typeface="ＭＳ Ｐゴシック" charset="0"/>
                <a:cs typeface="ＭＳ Ｐゴシック" charset="0"/>
              </a:rPr>
              <a:t>Disruption of relationships with the land, protection of land, animals, plants</a:t>
            </a:r>
          </a:p>
          <a:p>
            <a:r>
              <a:rPr lang="en-US">
                <a:latin typeface="Arial" charset="0"/>
                <a:ea typeface="ＭＳ Ｐゴシック" charset="0"/>
                <a:cs typeface="ＭＳ Ｐゴシック" charset="0"/>
              </a:rPr>
              <a:t>Disruption of sovereignty and governance</a:t>
            </a:r>
          </a:p>
          <a:p>
            <a:r>
              <a:rPr lang="en-US">
                <a:latin typeface="Arial" charset="0"/>
                <a:ea typeface="ＭＳ Ｐゴシック" charset="0"/>
                <a:cs typeface="ＭＳ Ｐゴシック" charset="0"/>
              </a:rPr>
              <a:t>Dehumanization, demonization</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945056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2711</TotalTime>
  <Words>2180</Words>
  <Application>Microsoft Office PowerPoint</Application>
  <PresentationFormat>On-screen Show (4:3)</PresentationFormat>
  <Paragraphs>343</Paragraphs>
  <Slides>55</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Constantia</vt:lpstr>
      <vt:lpstr>Futura</vt:lpstr>
      <vt:lpstr>Lucida Grande</vt:lpstr>
      <vt:lpstr>Skia</vt:lpstr>
      <vt:lpstr>Times New Roman</vt:lpstr>
      <vt:lpstr>Wingdings</vt:lpstr>
      <vt:lpstr>Wingdings 2</vt:lpstr>
      <vt:lpstr>Flow</vt:lpstr>
      <vt:lpstr>Ti wa7 szwatemem: What we know. Indigenous knowledge and learning in the academy</vt:lpstr>
      <vt:lpstr>Kukwstúm’cwi, K’alan’wi</vt:lpstr>
      <vt:lpstr>Kukwstum’ckal’ap nsnukw’nukw7a Thank you to the ancestors whose spirits are on this land and the people who care for this land, we come with good thoughts and spirits. Kukwstum’ckacw apa7 for starting us in a good way. And to the organizers for bringing us together</vt:lpstr>
      <vt:lpstr>ELTLNIWT (Sencoten)</vt:lpstr>
      <vt:lpstr>k’é (Diné)</vt:lpstr>
      <vt:lpstr>Assaults and insults on our bodies, spirit, minds families, nations</vt:lpstr>
      <vt:lpstr>Canadian and Colonial Context for Indigenous language revitalization</vt:lpstr>
      <vt:lpstr>Interruption</vt:lpstr>
      <vt:lpstr>legacy</vt:lpstr>
      <vt:lpstr>Legacy</vt:lpstr>
      <vt:lpstr>Education, learning and teaching – key to our continuation and existence</vt:lpstr>
      <vt:lpstr>Decolonization,  understanding the effects of colonization</vt:lpstr>
      <vt:lpstr>Education a tool of colonization</vt:lpstr>
      <vt:lpstr>Shifting, Border Crossing</vt:lpstr>
      <vt:lpstr>SHIFTING</vt:lpstr>
      <vt:lpstr>“WE ARE TRYING TO PUT TOGETHER A MIRROR SHATTERED INTO A MILLION PIECES” ANGELINA STUMP   </vt:lpstr>
      <vt:lpstr>Indigenous Knowledge, Learning and teaching</vt:lpstr>
      <vt:lpstr>WISDOM AND KNOWLEDGE</vt:lpstr>
      <vt:lpstr>Líl’wat Principles of learning</vt:lpstr>
      <vt:lpstr>Líl’wat Principles of Learning</vt:lpstr>
      <vt:lpstr>PowerPoint Presentation</vt:lpstr>
      <vt:lpstr>PowerPoint Presentation</vt:lpstr>
      <vt:lpstr>Story circles</vt:lpstr>
      <vt:lpstr>Telling my story knowing my story</vt:lpstr>
      <vt:lpstr>Indigenous learning</vt:lpstr>
      <vt:lpstr>The more the individual uniqueness is honoured the stronger the community</vt:lpstr>
      <vt:lpstr>How can we stay true to our way of being in the world as we recover, revitalize and sustain our traditions, cultural knowledge and practices? </vt:lpstr>
      <vt:lpstr>Direct, authentic Indigenous involvement in development and implementation</vt:lpstr>
      <vt:lpstr>Indigenous aligned services and resources to support learning</vt:lpstr>
      <vt:lpstr>Finding FACE</vt:lpstr>
      <vt:lpstr>Indigenous Learning</vt:lpstr>
      <vt:lpstr>Who am I? </vt:lpstr>
      <vt:lpstr>Research</vt:lpstr>
      <vt:lpstr>Making Space</vt:lpstr>
      <vt:lpstr>Having Place</vt:lpstr>
      <vt:lpstr>Learning and Teaching in an Indigenous World</vt:lpstr>
      <vt:lpstr>HOW IS SUCCESS DEFINED? </vt:lpstr>
      <vt:lpstr>Sharing Our Ways  of Knowing</vt:lpstr>
      <vt:lpstr>Learning Through Ceremony</vt:lpstr>
      <vt:lpstr>PowerPoint Presentation</vt:lpstr>
      <vt:lpstr>PowerPoint Presentation</vt:lpstr>
      <vt:lpstr>Reconnecting, remembering Together in community</vt:lpstr>
      <vt:lpstr>Kamucwkalha</vt:lpstr>
      <vt:lpstr>Connecting Generations</vt:lpstr>
      <vt:lpstr>Identity and Learning from  the Land</vt:lpstr>
      <vt:lpstr>Knowledge Keepers</vt:lpstr>
      <vt:lpstr>Story Stick Reflection Brigid Skelton, BFA, teacher candidate</vt:lpstr>
      <vt:lpstr>Challenges</vt:lpstr>
      <vt:lpstr>Challenges for revitalization</vt:lpstr>
      <vt:lpstr>Leadership and strength promotion</vt:lpstr>
      <vt:lpstr>Program design</vt:lpstr>
      <vt:lpstr>Program design</vt:lpstr>
      <vt:lpstr> University Context </vt:lpstr>
      <vt:lpstr>CONSIDERATIONS</vt:lpstr>
      <vt:lpstr>Tsukw ti7 Kukwstúm’ulhkal’ap nsnukw7a Stúcumwi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Zumin’stum’ ti nqwalutenlhkalha</dc:title>
  <dc:creator>toaster</dc:creator>
  <cp:lastModifiedBy>Hillary Barron</cp:lastModifiedBy>
  <cp:revision>22</cp:revision>
  <dcterms:created xsi:type="dcterms:W3CDTF">2010-09-28T06:33:59Z</dcterms:created>
  <dcterms:modified xsi:type="dcterms:W3CDTF">2020-10-08T12:37:54Z</dcterms:modified>
</cp:coreProperties>
</file>