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3a166cf4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3a166cf4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Mission statement: is it simple? Is it equitable? Is it engaging?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3a166cf46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3a166cf46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3a166cf46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3a166cf46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3a166cf46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3a166cf46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Peer Wise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3a166cf46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3a166cf46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3a166cf46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3a166cf46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3a166cf4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3a166cf4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Equitable assessment: don’t make ANYTHING zero sum, be encouraging around dates and send reminders but recognize everything takes longer than you expect in a new environment: if you sat kids in a strange outdoor space to do math you wouldn’t anticipate they just knew how to navigate</a:t>
            </a:r>
            <a:endParaRPr/>
          </a:p>
          <a:p>
            <a:pPr marL="0" lvl="0" indent="0" algn="l" rtl="0">
              <a:spcBef>
                <a:spcPts val="0"/>
              </a:spcBef>
              <a:spcAft>
                <a:spcPts val="0"/>
              </a:spcAft>
              <a:buNone/>
            </a:pPr>
            <a:endParaRPr/>
          </a:p>
          <a:p>
            <a:pPr marL="0" lvl="0" indent="0" algn="l" rtl="0">
              <a:spcBef>
                <a:spcPts val="0"/>
              </a:spcBef>
              <a:spcAft>
                <a:spcPts val="0"/>
              </a:spcAft>
              <a:buNone/>
            </a:pPr>
            <a:r>
              <a:rPr lang="en"/>
              <a:t>Use the simplest tools available to communicate and receive assessment </a:t>
            </a:r>
            <a:endParaRPr/>
          </a:p>
          <a:p>
            <a:pPr marL="0" lvl="0" indent="0" algn="l" rtl="0">
              <a:spcBef>
                <a:spcPts val="0"/>
              </a:spcBef>
              <a:spcAft>
                <a:spcPts val="0"/>
              </a:spcAft>
              <a:buNone/>
            </a:pPr>
            <a:r>
              <a:rPr lang="en"/>
              <a:t>Be tolerant of various formats, but also provide simple instructions for how you prefer to receive the assessment</a:t>
            </a:r>
            <a:endParaRPr/>
          </a:p>
          <a:p>
            <a:pPr marL="0" lvl="0" indent="0" algn="l" rtl="0">
              <a:spcBef>
                <a:spcPts val="0"/>
              </a:spcBef>
              <a:spcAft>
                <a:spcPts val="0"/>
              </a:spcAft>
              <a:buNone/>
            </a:pPr>
            <a:r>
              <a:rPr lang="en"/>
              <a:t>Stick to one tool for assessment wherever you can - whether that is Edsby, D2L, Google Classroom etc.Don’t post some things as an assignment and others as an announcement, sometimes in the subject area and sometimes in the homeroom etc. Be consistent and predictable as much as possible. </a:t>
            </a:r>
            <a:endParaRPr/>
          </a:p>
          <a:p>
            <a:pPr marL="0" lvl="0" indent="0" algn="l" rtl="0">
              <a:spcBef>
                <a:spcPts val="0"/>
              </a:spcBef>
              <a:spcAft>
                <a:spcPts val="0"/>
              </a:spcAft>
              <a:buNone/>
            </a:pPr>
            <a:r>
              <a:rPr lang="en"/>
              <a:t>Use the tools everyone has (theoretical) access to</a:t>
            </a:r>
            <a:endParaRPr/>
          </a:p>
          <a:p>
            <a:pPr marL="0" lvl="0" indent="0" algn="l" rtl="0">
              <a:spcBef>
                <a:spcPts val="0"/>
              </a:spcBef>
              <a:spcAft>
                <a:spcPts val="0"/>
              </a:spcAft>
              <a:buNone/>
            </a:pPr>
            <a:r>
              <a:rPr lang="en"/>
              <a:t>How will you really evaluate or know what your students are able to do? As always, feedback is really important to your learners. In Ontario, use the time up until when final evaluations need to be done to practice with the tools you have available and plan what tools you will use for final evaluation. </a:t>
            </a:r>
            <a:endParaRPr/>
          </a:p>
          <a:p>
            <a:pPr marL="0" lvl="0" indent="0" algn="l" rtl="0">
              <a:spcBef>
                <a:spcPts val="0"/>
              </a:spcBef>
              <a:spcAft>
                <a:spcPts val="0"/>
              </a:spcAft>
              <a:buNone/>
            </a:pPr>
            <a:endParaRPr/>
          </a:p>
          <a:p>
            <a:pPr marL="0" lvl="0" indent="0" algn="l" rtl="0">
              <a:spcBef>
                <a:spcPts val="0"/>
              </a:spcBef>
              <a:spcAft>
                <a:spcPts val="0"/>
              </a:spcAft>
              <a:buNone/>
            </a:pPr>
            <a:r>
              <a:rPr lang="en"/>
              <a:t>Go back to the basics and focus on fundamentals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3a166cf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3a166cf4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3a166cf46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3a166cf46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3a166cf4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3a166cf4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3a166cf46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3a166cf46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3a166cf46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3a166cf46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easy to point to dramatic US disparities in how racialized or visible minority people are treated, but let us not pretend that the systemic racism, underlying bias and white supremacy are absent anywhere we 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3a166cf46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3a166cf4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3a166cf4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3a166cf4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779225" y="307975"/>
            <a:ext cx="5364600" cy="11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matic SC"/>
                <a:ea typeface="Amatic SC"/>
                <a:cs typeface="Amatic SC"/>
                <a:sym typeface="Amatic SC"/>
              </a:rPr>
              <a:t>My Framework for Online EVERYTHING:</a:t>
            </a:r>
            <a:endParaRPr sz="3600">
              <a:latin typeface="Amatic SC"/>
              <a:ea typeface="Amatic SC"/>
              <a:cs typeface="Amatic SC"/>
              <a:sym typeface="Amatic SC"/>
            </a:endParaRPr>
          </a:p>
          <a:p>
            <a:pPr marL="0" lvl="0" indent="0" algn="l" rtl="0">
              <a:spcBef>
                <a:spcPts val="0"/>
              </a:spcBef>
              <a:spcAft>
                <a:spcPts val="0"/>
              </a:spcAft>
              <a:buNone/>
            </a:pPr>
            <a:endParaRPr sz="3600">
              <a:latin typeface="Amatic SC"/>
              <a:ea typeface="Amatic SC"/>
              <a:cs typeface="Amatic SC"/>
              <a:sym typeface="Amatic SC"/>
            </a:endParaRPr>
          </a:p>
          <a:p>
            <a:pPr marL="0" lvl="0" indent="0" algn="l" rtl="0">
              <a:spcBef>
                <a:spcPts val="0"/>
              </a:spcBef>
              <a:spcAft>
                <a:spcPts val="0"/>
              </a:spcAft>
              <a:buNone/>
            </a:pPr>
            <a:endParaRPr sz="3600">
              <a:latin typeface="Amatic SC"/>
              <a:ea typeface="Amatic SC"/>
              <a:cs typeface="Amatic SC"/>
              <a:sym typeface="Amatic SC"/>
            </a:endParaRPr>
          </a:p>
          <a:p>
            <a:pPr marL="0" lvl="0" indent="0" algn="l" rtl="0">
              <a:spcBef>
                <a:spcPts val="0"/>
              </a:spcBef>
              <a:spcAft>
                <a:spcPts val="0"/>
              </a:spcAft>
              <a:buNone/>
            </a:pPr>
            <a:r>
              <a:rPr lang="en" sz="3600">
                <a:latin typeface="Amatic SC"/>
                <a:ea typeface="Amatic SC"/>
                <a:cs typeface="Amatic SC"/>
                <a:sym typeface="Amatic SC"/>
              </a:rPr>
              <a:t>KEEP THINGS...</a:t>
            </a:r>
            <a:endParaRPr sz="3600">
              <a:latin typeface="Amatic SC"/>
              <a:ea typeface="Amatic SC"/>
              <a:cs typeface="Amatic SC"/>
              <a:sym typeface="Amatic SC"/>
            </a:endParaRPr>
          </a:p>
        </p:txBody>
      </p:sp>
      <p:sp>
        <p:nvSpPr>
          <p:cNvPr id="55" name="Google Shape;55;p13"/>
          <p:cNvSpPr txBox="1">
            <a:spLocks noGrp="1"/>
          </p:cNvSpPr>
          <p:nvPr>
            <p:ph type="body" idx="1"/>
          </p:nvPr>
        </p:nvSpPr>
        <p:spPr>
          <a:xfrm>
            <a:off x="3932025" y="2780125"/>
            <a:ext cx="4961700" cy="20355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rgbClr val="000000"/>
              </a:buClr>
              <a:buSzPts val="3600"/>
              <a:buFont typeface="Courier New"/>
              <a:buChar char="●"/>
            </a:pPr>
            <a:r>
              <a:rPr lang="en" sz="3600">
                <a:solidFill>
                  <a:srgbClr val="000000"/>
                </a:solidFill>
                <a:latin typeface="Courier New"/>
                <a:ea typeface="Courier New"/>
                <a:cs typeface="Courier New"/>
                <a:sym typeface="Courier New"/>
              </a:rPr>
              <a:t>SIMPLE</a:t>
            </a:r>
            <a:endParaRPr sz="3600">
              <a:solidFill>
                <a:srgbClr val="000000"/>
              </a:solidFill>
              <a:latin typeface="Courier New"/>
              <a:ea typeface="Courier New"/>
              <a:cs typeface="Courier New"/>
              <a:sym typeface="Courier New"/>
            </a:endParaRPr>
          </a:p>
          <a:p>
            <a:pPr marL="457200" lvl="0" indent="-457200" algn="l" rtl="0">
              <a:spcBef>
                <a:spcPts val="0"/>
              </a:spcBef>
              <a:spcAft>
                <a:spcPts val="0"/>
              </a:spcAft>
              <a:buClr>
                <a:srgbClr val="000000"/>
              </a:buClr>
              <a:buSzPts val="3600"/>
              <a:buFont typeface="Courier New"/>
              <a:buChar char="●"/>
            </a:pPr>
            <a:r>
              <a:rPr lang="en" sz="3600">
                <a:solidFill>
                  <a:srgbClr val="000000"/>
                </a:solidFill>
                <a:latin typeface="Courier New"/>
                <a:ea typeface="Courier New"/>
                <a:cs typeface="Courier New"/>
                <a:sym typeface="Courier New"/>
              </a:rPr>
              <a:t>EQUITABLE</a:t>
            </a:r>
            <a:endParaRPr sz="3600">
              <a:solidFill>
                <a:srgbClr val="000000"/>
              </a:solidFill>
              <a:latin typeface="Courier New"/>
              <a:ea typeface="Courier New"/>
              <a:cs typeface="Courier New"/>
              <a:sym typeface="Courier New"/>
            </a:endParaRPr>
          </a:p>
          <a:p>
            <a:pPr marL="457200" lvl="0" indent="-457200" algn="l" rtl="0">
              <a:spcBef>
                <a:spcPts val="0"/>
              </a:spcBef>
              <a:spcAft>
                <a:spcPts val="0"/>
              </a:spcAft>
              <a:buClr>
                <a:srgbClr val="000000"/>
              </a:buClr>
              <a:buSzPts val="3600"/>
              <a:buFont typeface="Courier New"/>
              <a:buChar char="●"/>
            </a:pPr>
            <a:r>
              <a:rPr lang="en" sz="3600">
                <a:solidFill>
                  <a:srgbClr val="000000"/>
                </a:solidFill>
                <a:latin typeface="Courier New"/>
                <a:ea typeface="Courier New"/>
                <a:cs typeface="Courier New"/>
                <a:sym typeface="Courier New"/>
              </a:rPr>
              <a:t>ENGAGING</a:t>
            </a:r>
            <a:r>
              <a:rPr lang="en" sz="3600">
                <a:solidFill>
                  <a:srgbClr val="FFFFFF"/>
                </a:solidFill>
                <a:latin typeface="Courier New"/>
                <a:ea typeface="Courier New"/>
                <a:cs typeface="Courier New"/>
                <a:sym typeface="Courier New"/>
              </a:rPr>
              <a:t> </a:t>
            </a:r>
            <a:endParaRPr sz="3600">
              <a:solidFill>
                <a:srgbClr val="FFFFFF"/>
              </a:solidFill>
              <a:latin typeface="Garamond"/>
              <a:ea typeface="Garamond"/>
              <a:cs typeface="Garamond"/>
              <a:sym typeface="Garamond"/>
            </a:endParaRPr>
          </a:p>
        </p:txBody>
      </p:sp>
      <p:pic>
        <p:nvPicPr>
          <p:cNvPr id="56" name="Google Shape;56;p13"/>
          <p:cNvPicPr preferRelativeResize="0"/>
          <p:nvPr/>
        </p:nvPicPr>
        <p:blipFill>
          <a:blip r:embed="rId3">
            <a:alphaModFix/>
          </a:blip>
          <a:stretch>
            <a:fillRect/>
          </a:stretch>
        </p:blipFill>
        <p:spPr>
          <a:xfrm>
            <a:off x="1" y="33188"/>
            <a:ext cx="3519524" cy="5077125"/>
          </a:xfrm>
          <a:prstGeom prst="rect">
            <a:avLst/>
          </a:prstGeom>
          <a:noFill/>
          <a:ln>
            <a:noFill/>
          </a:ln>
        </p:spPr>
      </p:pic>
      <p:sp>
        <p:nvSpPr>
          <p:cNvPr id="57" name="Google Shape;57;p13"/>
          <p:cNvSpPr txBox="1"/>
          <p:nvPr/>
        </p:nvSpPr>
        <p:spPr>
          <a:xfrm>
            <a:off x="6724500" y="4669800"/>
            <a:ext cx="2419500" cy="47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latin typeface="Courier New"/>
                <a:ea typeface="Courier New"/>
                <a:cs typeface="Courier New"/>
                <a:sym typeface="Courier New"/>
              </a:rPr>
              <a:t>@bonstewart</a:t>
            </a:r>
            <a:endParaRPr sz="1800">
              <a:latin typeface="Courier New"/>
              <a:ea typeface="Courier New"/>
              <a:cs typeface="Courier New"/>
              <a:sym typeface="Courier Ne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6124950" y="1485725"/>
            <a:ext cx="3018900" cy="2649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latin typeface="Courier New"/>
                <a:ea typeface="Courier New"/>
                <a:cs typeface="Courier New"/>
                <a:sym typeface="Courier New"/>
              </a:rPr>
              <a:t>Proctoring surveillance tools limit focus.</a:t>
            </a:r>
            <a:endParaRPr>
              <a:latin typeface="Courier New"/>
              <a:ea typeface="Courier New"/>
              <a:cs typeface="Courier New"/>
              <a:sym typeface="Courier New"/>
            </a:endParaRPr>
          </a:p>
        </p:txBody>
      </p:sp>
      <p:pic>
        <p:nvPicPr>
          <p:cNvPr id="123" name="Google Shape;123;p22"/>
          <p:cNvPicPr preferRelativeResize="0"/>
          <p:nvPr/>
        </p:nvPicPr>
        <p:blipFill>
          <a:blip r:embed="rId3">
            <a:alphaModFix/>
          </a:blip>
          <a:stretch>
            <a:fillRect/>
          </a:stretch>
        </p:blipFill>
        <p:spPr>
          <a:xfrm>
            <a:off x="0" y="857277"/>
            <a:ext cx="6124949" cy="30394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7"/>
        <p:cNvGrpSpPr/>
        <p:nvPr/>
      </p:nvGrpSpPr>
      <p:grpSpPr>
        <a:xfrm>
          <a:off x="0" y="0"/>
          <a:ext cx="0" cy="0"/>
          <a:chOff x="0" y="0"/>
          <a:chExt cx="0" cy="0"/>
        </a:xfrm>
      </p:grpSpPr>
      <p:pic>
        <p:nvPicPr>
          <p:cNvPr id="128" name="Google Shape;128;p23"/>
          <p:cNvPicPr preferRelativeResize="0"/>
          <p:nvPr/>
        </p:nvPicPr>
        <p:blipFill>
          <a:blip r:embed="rId3">
            <a:alphaModFix/>
          </a:blip>
          <a:stretch>
            <a:fillRect/>
          </a:stretch>
        </p:blipFill>
        <p:spPr>
          <a:xfrm>
            <a:off x="311700" y="188400"/>
            <a:ext cx="6689675" cy="4382400"/>
          </a:xfrm>
          <a:prstGeom prst="rect">
            <a:avLst/>
          </a:prstGeom>
          <a:noFill/>
          <a:ln>
            <a:noFill/>
          </a:ln>
        </p:spPr>
      </p:pic>
      <p:pic>
        <p:nvPicPr>
          <p:cNvPr id="129" name="Google Shape;129;p23"/>
          <p:cNvPicPr preferRelativeResize="0"/>
          <p:nvPr/>
        </p:nvPicPr>
        <p:blipFill>
          <a:blip r:embed="rId4">
            <a:alphaModFix/>
          </a:blip>
          <a:stretch>
            <a:fillRect/>
          </a:stretch>
        </p:blipFill>
        <p:spPr>
          <a:xfrm>
            <a:off x="4711975" y="0"/>
            <a:ext cx="4698975" cy="2691875"/>
          </a:xfrm>
          <a:prstGeom prst="rect">
            <a:avLst/>
          </a:prstGeom>
          <a:noFill/>
          <a:ln>
            <a:noFill/>
          </a:ln>
        </p:spPr>
      </p:pic>
      <p:pic>
        <p:nvPicPr>
          <p:cNvPr id="130" name="Google Shape;130;p23"/>
          <p:cNvPicPr preferRelativeResize="0"/>
          <p:nvPr/>
        </p:nvPicPr>
        <p:blipFill>
          <a:blip r:embed="rId5">
            <a:alphaModFix/>
          </a:blip>
          <a:stretch>
            <a:fillRect/>
          </a:stretch>
        </p:blipFill>
        <p:spPr>
          <a:xfrm>
            <a:off x="3739629" y="2571750"/>
            <a:ext cx="4492121" cy="2571750"/>
          </a:xfrm>
          <a:prstGeom prst="rect">
            <a:avLst/>
          </a:prstGeom>
          <a:noFill/>
          <a:ln>
            <a:noFill/>
          </a:ln>
        </p:spPr>
      </p:pic>
      <p:sp>
        <p:nvSpPr>
          <p:cNvPr id="131" name="Google Shape;131;p23"/>
          <p:cNvSpPr txBox="1">
            <a:spLocks noGrp="1"/>
          </p:cNvSpPr>
          <p:nvPr>
            <p:ph type="title"/>
          </p:nvPr>
        </p:nvSpPr>
        <p:spPr>
          <a:xfrm>
            <a:off x="159650" y="4570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urier New"/>
                <a:ea typeface="Courier New"/>
                <a:cs typeface="Courier New"/>
                <a:sym typeface="Courier New"/>
              </a:rPr>
              <a:t>Alternatives to high-stakes testing</a:t>
            </a:r>
            <a:endParaRPr>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to high-stakes tests</a:t>
            </a:r>
            <a:endParaRPr/>
          </a:p>
        </p:txBody>
      </p:sp>
      <p:sp>
        <p:nvSpPr>
          <p:cNvPr id="137" name="Google Shape;13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8" name="Google Shape;138;p24"/>
          <p:cNvPicPr preferRelativeResize="0"/>
          <p:nvPr/>
        </p:nvPicPr>
        <p:blipFill>
          <a:blip r:embed="rId3">
            <a:alphaModFix/>
          </a:blip>
          <a:stretch>
            <a:fillRect/>
          </a:stretch>
        </p:blipFill>
        <p:spPr>
          <a:xfrm>
            <a:off x="217200" y="-47100"/>
            <a:ext cx="8709600" cy="5237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2"/>
        <p:cNvGrpSpPr/>
        <p:nvPr/>
      </p:nvGrpSpPr>
      <p:grpSpPr>
        <a:xfrm>
          <a:off x="0" y="0"/>
          <a:ext cx="0" cy="0"/>
          <a:chOff x="0" y="0"/>
          <a:chExt cx="0" cy="0"/>
        </a:xfrm>
      </p:grpSpPr>
      <p:pic>
        <p:nvPicPr>
          <p:cNvPr id="143" name="Google Shape;143;p25"/>
          <p:cNvPicPr preferRelativeResize="0"/>
          <p:nvPr/>
        </p:nvPicPr>
        <p:blipFill>
          <a:blip r:embed="rId3">
            <a:alphaModFix/>
          </a:blip>
          <a:stretch>
            <a:fillRect/>
          </a:stretch>
        </p:blipFill>
        <p:spPr>
          <a:xfrm>
            <a:off x="3030580" y="0"/>
            <a:ext cx="5341690" cy="5143500"/>
          </a:xfrm>
          <a:prstGeom prst="rect">
            <a:avLst/>
          </a:prstGeom>
          <a:noFill/>
          <a:ln>
            <a:noFill/>
          </a:ln>
        </p:spPr>
      </p:pic>
      <p:sp>
        <p:nvSpPr>
          <p:cNvPr id="144" name="Google Shape;144;p25"/>
          <p:cNvSpPr txBox="1"/>
          <p:nvPr/>
        </p:nvSpPr>
        <p:spPr>
          <a:xfrm>
            <a:off x="282350" y="1387950"/>
            <a:ext cx="2606400" cy="2367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latin typeface="Amatic SC"/>
                <a:ea typeface="Amatic SC"/>
                <a:cs typeface="Amatic SC"/>
                <a:sym typeface="Amatic SC"/>
              </a:rPr>
              <a:t>Work Within Knowledge </a:t>
            </a:r>
            <a:endParaRPr sz="3600">
              <a:latin typeface="Amatic SC"/>
              <a:ea typeface="Amatic SC"/>
              <a:cs typeface="Amatic SC"/>
              <a:sym typeface="Amatic SC"/>
            </a:endParaRPr>
          </a:p>
          <a:p>
            <a:pPr marL="0" lvl="0" indent="0" algn="r" rtl="0">
              <a:spcBef>
                <a:spcPts val="0"/>
              </a:spcBef>
              <a:spcAft>
                <a:spcPts val="0"/>
              </a:spcAft>
              <a:buNone/>
            </a:pPr>
            <a:r>
              <a:rPr lang="en" sz="3600">
                <a:latin typeface="Amatic SC"/>
                <a:ea typeface="Amatic SC"/>
                <a:cs typeface="Amatic SC"/>
                <a:sym typeface="Amatic SC"/>
              </a:rPr>
              <a:t>Abundance</a:t>
            </a:r>
            <a:endParaRPr sz="3600">
              <a:latin typeface="Amatic SC"/>
              <a:ea typeface="Amatic SC"/>
              <a:cs typeface="Amatic SC"/>
              <a:sym typeface="Amatic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a:off x="0" y="0"/>
            <a:ext cx="5322625" cy="3213459"/>
          </a:xfrm>
          <a:prstGeom prst="rect">
            <a:avLst/>
          </a:prstGeom>
          <a:noFill/>
          <a:ln>
            <a:noFill/>
          </a:ln>
        </p:spPr>
      </p:pic>
      <p:pic>
        <p:nvPicPr>
          <p:cNvPr id="150" name="Google Shape;150;p26"/>
          <p:cNvPicPr preferRelativeResize="0"/>
          <p:nvPr/>
        </p:nvPicPr>
        <p:blipFill>
          <a:blip r:embed="rId4">
            <a:alphaModFix/>
          </a:blip>
          <a:stretch>
            <a:fillRect/>
          </a:stretch>
        </p:blipFill>
        <p:spPr>
          <a:xfrm>
            <a:off x="2243483" y="2248550"/>
            <a:ext cx="6900517" cy="3025275"/>
          </a:xfrm>
          <a:prstGeom prst="rect">
            <a:avLst/>
          </a:prstGeom>
          <a:noFill/>
          <a:ln>
            <a:noFill/>
          </a:ln>
        </p:spPr>
      </p:pic>
      <p:sp>
        <p:nvSpPr>
          <p:cNvPr id="151" name="Google Shape;151;p26"/>
          <p:cNvSpPr txBox="1"/>
          <p:nvPr/>
        </p:nvSpPr>
        <p:spPr>
          <a:xfrm>
            <a:off x="5536975" y="217175"/>
            <a:ext cx="3476700" cy="13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Courier New"/>
                <a:ea typeface="Courier New"/>
                <a:cs typeface="Courier New"/>
                <a:sym typeface="Courier New"/>
              </a:rPr>
              <a:t>Aim for meaningful demonstrations of learning</a:t>
            </a:r>
            <a:endParaRPr sz="2800">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5385725" y="392900"/>
            <a:ext cx="3636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matic SC"/>
                <a:ea typeface="Amatic SC"/>
                <a:cs typeface="Amatic SC"/>
                <a:sym typeface="Amatic SC"/>
              </a:rPr>
              <a:t>EQUITABLE: </a:t>
            </a:r>
            <a:endParaRPr sz="3600">
              <a:latin typeface="Amatic SC"/>
              <a:ea typeface="Amatic SC"/>
              <a:cs typeface="Amatic SC"/>
              <a:sym typeface="Amatic SC"/>
            </a:endParaRPr>
          </a:p>
          <a:p>
            <a:pPr marL="0" lvl="0" indent="0" algn="l" rtl="0">
              <a:spcBef>
                <a:spcPts val="0"/>
              </a:spcBef>
              <a:spcAft>
                <a:spcPts val="0"/>
              </a:spcAft>
              <a:buNone/>
            </a:pPr>
            <a:r>
              <a:rPr lang="en">
                <a:latin typeface="Courier New"/>
                <a:ea typeface="Courier New"/>
                <a:cs typeface="Courier New"/>
                <a:sym typeface="Courier New"/>
              </a:rPr>
              <a:t>assessment</a:t>
            </a:r>
            <a:endParaRPr>
              <a:latin typeface="Courier New"/>
              <a:ea typeface="Courier New"/>
              <a:cs typeface="Courier New"/>
              <a:sym typeface="Courier New"/>
            </a:endParaRPr>
          </a:p>
        </p:txBody>
      </p:sp>
      <p:pic>
        <p:nvPicPr>
          <p:cNvPr id="63" name="Google Shape;63;p14"/>
          <p:cNvPicPr preferRelativeResize="0"/>
          <p:nvPr/>
        </p:nvPicPr>
        <p:blipFill>
          <a:blip r:embed="rId3">
            <a:alphaModFix/>
          </a:blip>
          <a:stretch>
            <a:fillRect/>
          </a:stretch>
        </p:blipFill>
        <p:spPr>
          <a:xfrm>
            <a:off x="-95425" y="0"/>
            <a:ext cx="5035200" cy="5143500"/>
          </a:xfrm>
          <a:prstGeom prst="rect">
            <a:avLst/>
          </a:prstGeom>
          <a:noFill/>
          <a:ln>
            <a:noFill/>
          </a:ln>
        </p:spPr>
      </p:pic>
      <p:pic>
        <p:nvPicPr>
          <p:cNvPr id="64" name="Google Shape;64;p14"/>
          <p:cNvPicPr preferRelativeResize="0"/>
          <p:nvPr/>
        </p:nvPicPr>
        <p:blipFill>
          <a:blip r:embed="rId4">
            <a:alphaModFix/>
          </a:blip>
          <a:stretch>
            <a:fillRect/>
          </a:stretch>
        </p:blipFill>
        <p:spPr>
          <a:xfrm>
            <a:off x="3994775" y="2106800"/>
            <a:ext cx="5149225" cy="2795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673350" y="-45113"/>
            <a:ext cx="5131750" cy="5233725"/>
          </a:xfrm>
          <a:prstGeom prst="rect">
            <a:avLst/>
          </a:prstGeom>
          <a:noFill/>
          <a:ln>
            <a:noFill/>
          </a:ln>
        </p:spPr>
      </p:pic>
      <p:pic>
        <p:nvPicPr>
          <p:cNvPr id="70" name="Google Shape;70;p15"/>
          <p:cNvPicPr preferRelativeResize="0"/>
          <p:nvPr/>
        </p:nvPicPr>
        <p:blipFill>
          <a:blip r:embed="rId4">
            <a:alphaModFix/>
          </a:blip>
          <a:stretch>
            <a:fillRect/>
          </a:stretch>
        </p:blipFill>
        <p:spPr>
          <a:xfrm>
            <a:off x="3302051" y="0"/>
            <a:ext cx="5950549"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89600" y="1126525"/>
            <a:ext cx="2632500" cy="274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matic SC"/>
                <a:ea typeface="Amatic SC"/>
                <a:cs typeface="Amatic SC"/>
                <a:sym typeface="Amatic SC"/>
              </a:rPr>
              <a:t>CRISIS:</a:t>
            </a:r>
            <a:r>
              <a:rPr lang="en"/>
              <a:t/>
            </a:r>
            <a:br>
              <a:rPr lang="en"/>
            </a:br>
            <a:r>
              <a:rPr lang="en"/>
              <a:t/>
            </a:r>
            <a:br>
              <a:rPr lang="en"/>
            </a:br>
            <a:r>
              <a:rPr lang="en">
                <a:latin typeface="Courier New"/>
                <a:ea typeface="Courier New"/>
                <a:cs typeface="Courier New"/>
                <a:sym typeface="Courier New"/>
              </a:rPr>
              <a:t>At what level(s)?</a:t>
            </a:r>
            <a:endParaRPr>
              <a:latin typeface="Courier New"/>
              <a:ea typeface="Courier New"/>
              <a:cs typeface="Courier New"/>
              <a:sym typeface="Courier New"/>
            </a:endParaRPr>
          </a:p>
        </p:txBody>
      </p:sp>
      <p:sp>
        <p:nvSpPr>
          <p:cNvPr id="76" name="Google Shape;76;p16"/>
          <p:cNvSpPr/>
          <p:nvPr/>
        </p:nvSpPr>
        <p:spPr>
          <a:xfrm>
            <a:off x="2693250" y="0"/>
            <a:ext cx="5190900" cy="5143500"/>
          </a:xfrm>
          <a:prstGeom prst="ellipse">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3440500" y="866025"/>
            <a:ext cx="3605400" cy="36705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3926950" y="1512100"/>
            <a:ext cx="2632500" cy="2745900"/>
          </a:xfrm>
          <a:prstGeom prst="ellipse">
            <a:avLst/>
          </a:prstGeom>
          <a:solidFill>
            <a:srgbClr val="4581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txBox="1"/>
          <p:nvPr/>
        </p:nvSpPr>
        <p:spPr>
          <a:xfrm>
            <a:off x="4258375" y="1957800"/>
            <a:ext cx="8421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Amatic SC"/>
                <a:ea typeface="Amatic SC"/>
                <a:cs typeface="Amatic SC"/>
                <a:sym typeface="Amatic SC"/>
              </a:rPr>
              <a:t>Family</a:t>
            </a:r>
            <a:endParaRPr sz="2400">
              <a:latin typeface="Amatic SC"/>
              <a:ea typeface="Amatic SC"/>
              <a:cs typeface="Amatic SC"/>
              <a:sym typeface="Amatic SC"/>
            </a:endParaRPr>
          </a:p>
        </p:txBody>
      </p:sp>
      <p:sp>
        <p:nvSpPr>
          <p:cNvPr id="80" name="Google Shape;80;p16"/>
          <p:cNvSpPr/>
          <p:nvPr/>
        </p:nvSpPr>
        <p:spPr>
          <a:xfrm>
            <a:off x="4523500" y="2571725"/>
            <a:ext cx="1439400" cy="1425300"/>
          </a:xfrm>
          <a:prstGeom prst="flowChartConnector">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txBox="1"/>
          <p:nvPr/>
        </p:nvSpPr>
        <p:spPr>
          <a:xfrm>
            <a:off x="4755150" y="3049575"/>
            <a:ext cx="1067100" cy="49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Amatic SC"/>
                <a:ea typeface="Amatic SC"/>
                <a:cs typeface="Amatic SC"/>
                <a:sym typeface="Amatic SC"/>
              </a:rPr>
              <a:t>identity</a:t>
            </a:r>
            <a:endParaRPr sz="2400">
              <a:latin typeface="Amatic SC"/>
              <a:ea typeface="Amatic SC"/>
              <a:cs typeface="Amatic SC"/>
              <a:sym typeface="Amatic SC"/>
            </a:endParaRPr>
          </a:p>
        </p:txBody>
      </p:sp>
      <p:sp>
        <p:nvSpPr>
          <p:cNvPr id="82" name="Google Shape;82;p16"/>
          <p:cNvSpPr txBox="1"/>
          <p:nvPr/>
        </p:nvSpPr>
        <p:spPr>
          <a:xfrm>
            <a:off x="5100475" y="1015300"/>
            <a:ext cx="10671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Amatic SC"/>
                <a:ea typeface="Amatic SC"/>
                <a:cs typeface="Amatic SC"/>
                <a:sym typeface="Amatic SC"/>
              </a:rPr>
              <a:t>Academia</a:t>
            </a:r>
            <a:endParaRPr sz="2400">
              <a:latin typeface="Amatic SC"/>
              <a:ea typeface="Amatic SC"/>
              <a:cs typeface="Amatic SC"/>
              <a:sym typeface="Amatic SC"/>
            </a:endParaRPr>
          </a:p>
        </p:txBody>
      </p:sp>
      <p:sp>
        <p:nvSpPr>
          <p:cNvPr id="83" name="Google Shape;83;p16"/>
          <p:cNvSpPr txBox="1"/>
          <p:nvPr/>
        </p:nvSpPr>
        <p:spPr>
          <a:xfrm>
            <a:off x="3926950" y="369225"/>
            <a:ext cx="18525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Amatic SC"/>
                <a:ea typeface="Amatic SC"/>
                <a:cs typeface="Amatic SC"/>
                <a:sym typeface="Amatic SC"/>
              </a:rPr>
              <a:t>Broader Society</a:t>
            </a:r>
            <a:endParaRPr sz="2400">
              <a:latin typeface="Amatic SC"/>
              <a:ea typeface="Amatic SC"/>
              <a:cs typeface="Amatic SC"/>
              <a:sym typeface="Amatic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rot="-314288">
            <a:off x="4810281" y="1777178"/>
            <a:ext cx="4286041" cy="1397466"/>
          </a:xfrm>
          <a:prstGeom prst="rect">
            <a:avLst/>
          </a:prstGeom>
          <a:noFill/>
          <a:ln>
            <a:noFill/>
          </a:ln>
        </p:spPr>
      </p:pic>
      <p:pic>
        <p:nvPicPr>
          <p:cNvPr id="89" name="Google Shape;89;p17"/>
          <p:cNvPicPr preferRelativeResize="0"/>
          <p:nvPr/>
        </p:nvPicPr>
        <p:blipFill>
          <a:blip r:embed="rId4">
            <a:alphaModFix/>
          </a:blip>
          <a:stretch>
            <a:fillRect/>
          </a:stretch>
        </p:blipFill>
        <p:spPr>
          <a:xfrm>
            <a:off x="248475" y="1044263"/>
            <a:ext cx="4661925" cy="3615625"/>
          </a:xfrm>
          <a:prstGeom prst="rect">
            <a:avLst/>
          </a:prstGeom>
          <a:noFill/>
          <a:ln>
            <a:noFill/>
          </a:ln>
        </p:spPr>
      </p:pic>
      <p:sp>
        <p:nvSpPr>
          <p:cNvPr id="90" name="Google Shape;90;p17"/>
          <p:cNvSpPr txBox="1"/>
          <p:nvPr/>
        </p:nvSpPr>
        <p:spPr>
          <a:xfrm>
            <a:off x="1195200" y="244800"/>
            <a:ext cx="1612800" cy="6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matic SC"/>
                <a:ea typeface="Amatic SC"/>
                <a:cs typeface="Amatic SC"/>
                <a:sym typeface="Amatic SC"/>
              </a:rPr>
              <a:t>personal.</a:t>
            </a:r>
            <a:endParaRPr sz="3600">
              <a:latin typeface="Amatic SC"/>
              <a:ea typeface="Amatic SC"/>
              <a:cs typeface="Amatic SC"/>
              <a:sym typeface="Amatic SC"/>
            </a:endParaRPr>
          </a:p>
        </p:txBody>
      </p:sp>
      <p:sp>
        <p:nvSpPr>
          <p:cNvPr id="91" name="Google Shape;91;p17"/>
          <p:cNvSpPr txBox="1"/>
          <p:nvPr/>
        </p:nvSpPr>
        <p:spPr>
          <a:xfrm>
            <a:off x="6081500" y="244800"/>
            <a:ext cx="1743600" cy="6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matic SC"/>
                <a:ea typeface="Amatic SC"/>
                <a:cs typeface="Amatic SC"/>
                <a:sym typeface="Amatic SC"/>
              </a:rPr>
              <a:t>structural.</a:t>
            </a:r>
            <a:endParaRPr sz="3600">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281950" y="2571750"/>
            <a:ext cx="4497900" cy="212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latin typeface="Courier New"/>
                <a:ea typeface="Courier New"/>
                <a:cs typeface="Courier New"/>
                <a:sym typeface="Courier New"/>
              </a:rPr>
              <a:t>My student’s kitchen last month. </a:t>
            </a:r>
            <a:br>
              <a:rPr lang="en">
                <a:latin typeface="Courier New"/>
                <a:ea typeface="Courier New"/>
                <a:cs typeface="Courier New"/>
                <a:sym typeface="Courier New"/>
              </a:rPr>
            </a:br>
            <a:r>
              <a:rPr lang="en">
                <a:latin typeface="Courier New"/>
                <a:ea typeface="Courier New"/>
                <a:cs typeface="Courier New"/>
                <a:sym typeface="Courier New"/>
              </a:rPr>
              <a:t>WHILE he presented to the class.</a:t>
            </a:r>
            <a:endParaRPr>
              <a:latin typeface="Courier New"/>
              <a:ea typeface="Courier New"/>
              <a:cs typeface="Courier New"/>
              <a:sym typeface="Courier New"/>
            </a:endParaRPr>
          </a:p>
        </p:txBody>
      </p:sp>
      <p:pic>
        <p:nvPicPr>
          <p:cNvPr id="97" name="Google Shape;97;p18"/>
          <p:cNvPicPr preferRelativeResize="0"/>
          <p:nvPr/>
        </p:nvPicPr>
        <p:blipFill>
          <a:blip r:embed="rId3">
            <a:alphaModFix/>
          </a:blip>
          <a:stretch>
            <a:fillRect/>
          </a:stretch>
        </p:blipFill>
        <p:spPr>
          <a:xfrm>
            <a:off x="4953600" y="-83875"/>
            <a:ext cx="3969900" cy="5227375"/>
          </a:xfrm>
          <a:prstGeom prst="rect">
            <a:avLst/>
          </a:prstGeom>
          <a:noFill/>
          <a:ln>
            <a:noFill/>
          </a:ln>
        </p:spPr>
      </p:pic>
      <p:sp>
        <p:nvSpPr>
          <p:cNvPr id="98" name="Google Shape;98;p18"/>
          <p:cNvSpPr txBox="1"/>
          <p:nvPr/>
        </p:nvSpPr>
        <p:spPr>
          <a:xfrm>
            <a:off x="-72000" y="776225"/>
            <a:ext cx="4572000" cy="92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4000">
                <a:latin typeface="Amatic SC"/>
                <a:ea typeface="Amatic SC"/>
                <a:cs typeface="Amatic SC"/>
                <a:sym typeface="Amatic SC"/>
              </a:rPr>
              <a:t>Some crises are short term…</a:t>
            </a:r>
            <a:br>
              <a:rPr lang="en" sz="4000">
                <a:latin typeface="Amatic SC"/>
                <a:ea typeface="Amatic SC"/>
                <a:cs typeface="Amatic SC"/>
                <a:sym typeface="Amatic SC"/>
              </a:rPr>
            </a:br>
            <a:r>
              <a:rPr lang="en" sz="4000">
                <a:latin typeface="Amatic SC"/>
                <a:ea typeface="Amatic SC"/>
                <a:cs typeface="Amatic SC"/>
                <a:sym typeface="Amatic SC"/>
              </a:rPr>
              <a:t>But BIG</a:t>
            </a:r>
            <a:r>
              <a:rPr lang="en" sz="4000">
                <a:solidFill>
                  <a:srgbClr val="FFFFFF"/>
                </a:solidFill>
                <a:latin typeface="Amatic SC"/>
                <a:ea typeface="Amatic SC"/>
                <a:cs typeface="Amatic SC"/>
                <a:sym typeface="Amatic SC"/>
              </a:rPr>
              <a:t>.</a:t>
            </a:r>
            <a:endParaRPr sz="4000">
              <a:solidFill>
                <a:srgbClr val="FFFFFF"/>
              </a:solidFill>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2"/>
        <p:cNvGrpSpPr/>
        <p:nvPr/>
      </p:nvGrpSpPr>
      <p:grpSpPr>
        <a:xfrm>
          <a:off x="0" y="0"/>
          <a:ext cx="0" cy="0"/>
          <a:chOff x="0" y="0"/>
          <a:chExt cx="0" cy="0"/>
        </a:xfrm>
      </p:grpSpPr>
      <p:sp>
        <p:nvSpPr>
          <p:cNvPr id="103" name="Google Shape;103;p19"/>
          <p:cNvSpPr txBox="1"/>
          <p:nvPr/>
        </p:nvSpPr>
        <p:spPr>
          <a:xfrm>
            <a:off x="325800" y="783275"/>
            <a:ext cx="4572000" cy="9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Amatic SC"/>
                <a:ea typeface="Amatic SC"/>
                <a:cs typeface="Amatic SC"/>
                <a:sym typeface="Amatic SC"/>
              </a:rPr>
              <a:t>Some crises are </a:t>
            </a:r>
            <a:br>
              <a:rPr lang="en" sz="4000">
                <a:latin typeface="Amatic SC"/>
                <a:ea typeface="Amatic SC"/>
                <a:cs typeface="Amatic SC"/>
                <a:sym typeface="Amatic SC"/>
              </a:rPr>
            </a:br>
            <a:r>
              <a:rPr lang="en" sz="4000">
                <a:latin typeface="Amatic SC"/>
                <a:ea typeface="Amatic SC"/>
                <a:cs typeface="Amatic SC"/>
                <a:sym typeface="Amatic SC"/>
              </a:rPr>
              <a:t>systemic.</a:t>
            </a:r>
            <a:endParaRPr sz="4000">
              <a:latin typeface="Amatic SC"/>
              <a:ea typeface="Amatic SC"/>
              <a:cs typeface="Amatic SC"/>
              <a:sym typeface="Amatic SC"/>
            </a:endParaRPr>
          </a:p>
        </p:txBody>
      </p:sp>
      <p:pic>
        <p:nvPicPr>
          <p:cNvPr id="104" name="Google Shape;104;p19"/>
          <p:cNvPicPr preferRelativeResize="0"/>
          <p:nvPr/>
        </p:nvPicPr>
        <p:blipFill>
          <a:blip r:embed="rId3">
            <a:alphaModFix/>
          </a:blip>
          <a:stretch>
            <a:fillRect/>
          </a:stretch>
        </p:blipFill>
        <p:spPr>
          <a:xfrm>
            <a:off x="2990825" y="260625"/>
            <a:ext cx="6281676" cy="4646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591178" y="0"/>
            <a:ext cx="4703695" cy="5143502"/>
          </a:xfrm>
          <a:prstGeom prst="rect">
            <a:avLst/>
          </a:prstGeom>
          <a:noFill/>
          <a:ln>
            <a:noFill/>
          </a:ln>
        </p:spPr>
      </p:pic>
      <p:sp>
        <p:nvSpPr>
          <p:cNvPr id="110" name="Google Shape;110;p20"/>
          <p:cNvSpPr txBox="1"/>
          <p:nvPr/>
        </p:nvSpPr>
        <p:spPr>
          <a:xfrm>
            <a:off x="6168375" y="2571750"/>
            <a:ext cx="2671500" cy="15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0"/>
          <p:cNvSpPr txBox="1"/>
          <p:nvPr/>
        </p:nvSpPr>
        <p:spPr>
          <a:xfrm>
            <a:off x="5668875" y="1572600"/>
            <a:ext cx="3171000" cy="19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matic SC"/>
                <a:ea typeface="Amatic SC"/>
                <a:cs typeface="Amatic SC"/>
                <a:sym typeface="Amatic SC"/>
              </a:rPr>
              <a:t>High-stakes testing</a:t>
            </a:r>
            <a:endParaRPr sz="3600">
              <a:latin typeface="Amatic SC"/>
              <a:ea typeface="Amatic SC"/>
              <a:cs typeface="Amatic SC"/>
              <a:sym typeface="Amatic SC"/>
            </a:endParaRPr>
          </a:p>
          <a:p>
            <a:pPr marL="0" lvl="0" indent="0" algn="l" rtl="0">
              <a:spcBef>
                <a:spcPts val="0"/>
              </a:spcBef>
              <a:spcAft>
                <a:spcPts val="0"/>
              </a:spcAft>
              <a:buNone/>
            </a:pPr>
            <a:r>
              <a:rPr lang="en" sz="3600">
                <a:latin typeface="Amatic SC"/>
                <a:ea typeface="Amatic SC"/>
                <a:cs typeface="Amatic SC"/>
                <a:sym typeface="Amatic SC"/>
              </a:rPr>
              <a:t> &amp; proctoring only amplifies crises.</a:t>
            </a:r>
            <a:endParaRPr sz="3600">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5538525" y="1064225"/>
            <a:ext cx="3605400" cy="264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Courier New"/>
                <a:ea typeface="Courier New"/>
                <a:cs typeface="Courier New"/>
                <a:sym typeface="Courier New"/>
              </a:rPr>
              <a:t>Proctoring surveillance tools limit accessibility.</a:t>
            </a:r>
            <a:endParaRPr>
              <a:latin typeface="Courier New"/>
              <a:ea typeface="Courier New"/>
              <a:cs typeface="Courier New"/>
              <a:sym typeface="Courier New"/>
            </a:endParaRPr>
          </a:p>
        </p:txBody>
      </p:sp>
      <p:pic>
        <p:nvPicPr>
          <p:cNvPr id="117" name="Google Shape;117;p21"/>
          <p:cNvPicPr preferRelativeResize="0"/>
          <p:nvPr/>
        </p:nvPicPr>
        <p:blipFill>
          <a:blip r:embed="rId3">
            <a:alphaModFix/>
          </a:blip>
          <a:stretch>
            <a:fillRect/>
          </a:stretch>
        </p:blipFill>
        <p:spPr>
          <a:xfrm>
            <a:off x="778560" y="0"/>
            <a:ext cx="4437528" cy="51434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On-screen Show (16:9)</PresentationFormat>
  <Paragraphs>41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Amatic SC</vt:lpstr>
      <vt:lpstr>Arial</vt:lpstr>
      <vt:lpstr>Courier New</vt:lpstr>
      <vt:lpstr>Garamond</vt:lpstr>
      <vt:lpstr>Simple Light</vt:lpstr>
      <vt:lpstr>My Framework for Online EVERYTHING:   KEEP THINGS...</vt:lpstr>
      <vt:lpstr>EQUITABLE:  assessment</vt:lpstr>
      <vt:lpstr>PowerPoint Presentation</vt:lpstr>
      <vt:lpstr>CRISIS:  At what level(s)?</vt:lpstr>
      <vt:lpstr>PowerPoint Presentation</vt:lpstr>
      <vt:lpstr>My student’s kitchen last month.  WHILE he presented to the class.</vt:lpstr>
      <vt:lpstr>PowerPoint Presentation</vt:lpstr>
      <vt:lpstr>PowerPoint Presentation</vt:lpstr>
      <vt:lpstr>Proctoring surveillance tools limit accessibility.</vt:lpstr>
      <vt:lpstr>Proctoring surveillance tools limit focus.</vt:lpstr>
      <vt:lpstr>Alternatives to high-stakes testing</vt:lpstr>
      <vt:lpstr>Alternative to high-stakes tests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Framework for Online EVERYTHING:   KEEP THINGS...</dc:title>
  <dc:creator>Hillary Barron</dc:creator>
  <cp:lastModifiedBy>Hillary Barron</cp:lastModifiedBy>
  <cp:revision>1</cp:revision>
  <dcterms:modified xsi:type="dcterms:W3CDTF">2020-10-16T12:47:34Z</dcterms:modified>
</cp:coreProperties>
</file>