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2" r:id="rId2"/>
    <p:sldMasterId id="2147483686" r:id="rId3"/>
    <p:sldMasterId id="2147483699" r:id="rId4"/>
    <p:sldMasterId id="2147483712" r:id="rId5"/>
    <p:sldMasterId id="2147483725" r:id="rId6"/>
  </p:sldMasterIdLst>
  <p:notesMasterIdLst>
    <p:notesMasterId r:id="rId28"/>
  </p:notesMasterIdLst>
  <p:handoutMasterIdLst>
    <p:handoutMasterId r:id="rId29"/>
  </p:handoutMasterIdLst>
  <p:sldIdLst>
    <p:sldId id="340" r:id="rId7"/>
    <p:sldId id="313" r:id="rId8"/>
    <p:sldId id="341" r:id="rId9"/>
    <p:sldId id="404" r:id="rId10"/>
    <p:sldId id="448" r:id="rId11"/>
    <p:sldId id="449" r:id="rId12"/>
    <p:sldId id="450" r:id="rId13"/>
    <p:sldId id="434" r:id="rId14"/>
    <p:sldId id="436" r:id="rId15"/>
    <p:sldId id="444" r:id="rId16"/>
    <p:sldId id="445" r:id="rId17"/>
    <p:sldId id="446" r:id="rId18"/>
    <p:sldId id="447" r:id="rId19"/>
    <p:sldId id="451" r:id="rId20"/>
    <p:sldId id="452" r:id="rId21"/>
    <p:sldId id="453" r:id="rId22"/>
    <p:sldId id="454" r:id="rId23"/>
    <p:sldId id="440" r:id="rId24"/>
    <p:sldId id="441" r:id="rId25"/>
    <p:sldId id="442" r:id="rId26"/>
    <p:sldId id="443" r:id="rId2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ngeloto" initials="T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7" autoAdjust="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51169A-8682-4073-A6F8-95CCC137CCAF}" type="datetimeFigureOut">
              <a:rPr lang="en-AU" smtClean="0"/>
              <a:pPr/>
              <a:t>22/10/2014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F7AE2E-F26A-49EA-BF1A-71312DCF8403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329039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45FEE09-B341-4861-8325-3BA5633543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3168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5FEE09-B341-4861-8325-3BA563354339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374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115729-163A-4E9A-95E2-EA202350C8D1}" type="slidenum">
              <a:rPr lang="en-AU" smtClean="0"/>
              <a:pPr/>
              <a:t>2</a:t>
            </a:fld>
            <a:endParaRPr lang="en-AU" smtClean="0"/>
          </a:p>
        </p:txBody>
      </p:sp>
    </p:spTree>
    <p:extLst>
      <p:ext uri="{BB962C8B-B14F-4D97-AF65-F5344CB8AC3E}">
        <p14:creationId xmlns:p14="http://schemas.microsoft.com/office/powerpoint/2010/main" val="3212557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9542C2-F39E-4474-9297-1EBB234B296D}" type="slidenum">
              <a:rPr lang="en-AU" smtClean="0"/>
              <a:pPr/>
              <a:t>3</a:t>
            </a:fld>
            <a:endParaRPr lang="en-AU" smtClean="0"/>
          </a:p>
        </p:txBody>
      </p:sp>
    </p:spTree>
    <p:extLst>
      <p:ext uri="{BB962C8B-B14F-4D97-AF65-F5344CB8AC3E}">
        <p14:creationId xmlns:p14="http://schemas.microsoft.com/office/powerpoint/2010/main" val="3910674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9542C2-F39E-4474-9297-1EBB234B296D}" type="slidenum">
              <a:rPr lang="en-AU" smtClean="0"/>
              <a:pPr/>
              <a:t>4</a:t>
            </a:fld>
            <a:endParaRPr lang="en-AU" smtClean="0"/>
          </a:p>
        </p:txBody>
      </p:sp>
    </p:spTree>
    <p:extLst>
      <p:ext uri="{BB962C8B-B14F-4D97-AF65-F5344CB8AC3E}">
        <p14:creationId xmlns:p14="http://schemas.microsoft.com/office/powerpoint/2010/main" val="334799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5FEE09-B341-4861-8325-3BA563354339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75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51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AU" dirty="0" smtClean="0"/>
          </a:p>
        </p:txBody>
      </p:sp>
      <p:sp>
        <p:nvSpPr>
          <p:cNvPr id="135172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24735B4-3D4F-45B3-98CB-C87996CB873D}" type="slidenum">
              <a:rPr lang="en-GB" sz="1200">
                <a:solidFill>
                  <a:srgbClr val="000000"/>
                </a:solidFill>
              </a:rPr>
              <a:pPr algn="r"/>
              <a:t>6</a:t>
            </a:fld>
            <a:endParaRPr lang="en-GB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459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5FEE09-B341-4861-8325-3BA563354339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985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56323" name="Slide Number Placeholder 3"/>
          <p:cNvSpPr txBox="1">
            <a:spLocks noGrp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6A00A616-3F12-41BD-B9CD-D29C06B82C53}" type="slidenum">
              <a:rPr lang="en-AU" sz="1200">
                <a:solidFill>
                  <a:srgbClr val="000000"/>
                </a:solidFill>
                <a:latin typeface="Times New Roman" pitchFamily="18" charset="0"/>
                <a:ea typeface="ＭＳ Ｐゴシック"/>
                <a:cs typeface="ＭＳ Ｐゴシック"/>
              </a:rPr>
              <a:pPr algn="r" eaLnBrk="0" hangingPunct="0"/>
              <a:t>8</a:t>
            </a:fld>
            <a:endParaRPr lang="en-AU" sz="1200">
              <a:solidFill>
                <a:srgbClr val="000000"/>
              </a:solidFill>
              <a:latin typeface="Times New Roman" pitchFamily="18" charset="0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7247151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56323" name="Slide Number Placeholder 3"/>
          <p:cNvSpPr txBox="1">
            <a:spLocks noGrp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6A00A616-3F12-41BD-B9CD-D29C06B82C53}" type="slidenum">
              <a:rPr lang="en-AU" sz="1200">
                <a:solidFill>
                  <a:srgbClr val="000000"/>
                </a:solidFill>
                <a:latin typeface="Times New Roman" pitchFamily="18" charset="0"/>
                <a:ea typeface="ＭＳ Ｐゴシック"/>
                <a:cs typeface="ＭＳ Ｐゴシック"/>
              </a:rPr>
              <a:pPr algn="r" eaLnBrk="0" hangingPunct="0"/>
              <a:t>9</a:t>
            </a:fld>
            <a:endParaRPr lang="en-AU" sz="1200">
              <a:solidFill>
                <a:srgbClr val="000000"/>
              </a:solidFill>
              <a:latin typeface="Times New Roman" pitchFamily="18" charset="0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6950383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xfrm>
            <a:off x="934721" y="4415792"/>
            <a:ext cx="5140960" cy="4183380"/>
          </a:xfrm>
        </p:spPr>
        <p:txBody>
          <a:bodyPr/>
          <a:lstStyle/>
          <a:p>
            <a:endParaRPr lang="en-US"/>
          </a:p>
        </p:txBody>
      </p:sp>
      <p:sp>
        <p:nvSpPr>
          <p:cNvPr id="103428" name="Slide Number Placeholder 3"/>
          <p:cNvSpPr txBox="1">
            <a:spLocks noGrp="1"/>
          </p:cNvSpPr>
          <p:nvPr/>
        </p:nvSpPr>
        <p:spPr bwMode="auto">
          <a:xfrm>
            <a:off x="3972562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407C7D6-667F-4EDD-B5FC-2789D5942DB2}" type="slidenum">
              <a:rPr lang="en-AU" sz="1200">
                <a:solidFill>
                  <a:srgbClr val="000000"/>
                </a:solidFill>
                <a:latin typeface="Times New Roman" pitchFamily="18" charset="0"/>
                <a:ea typeface="MS PGothic"/>
                <a:cs typeface="Times New Roman" pitchFamily="18" charset="0"/>
              </a:rPr>
              <a:pPr algn="r"/>
              <a:t>10</a:t>
            </a:fld>
            <a:endParaRPr lang="en-AU" sz="1200">
              <a:solidFill>
                <a:srgbClr val="000000"/>
              </a:solidFill>
              <a:latin typeface="Times New Roman" pitchFamily="18" charset="0"/>
              <a:ea typeface="MS PGothic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1826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839839-B286-46AE-B624-8DF9180B9774}" type="slidenum">
              <a:rPr lang="en-AU" smtClean="0">
                <a:solidFill>
                  <a:srgbClr val="000000"/>
                </a:solidFill>
              </a:rPr>
              <a:pPr/>
              <a:t>11</a:t>
            </a:fld>
            <a:endParaRPr lang="en-A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1575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0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140292" name="Slide Number Placeholder 3"/>
          <p:cNvSpPr txBox="1">
            <a:spLocks noGrp="1"/>
          </p:cNvSpPr>
          <p:nvPr/>
        </p:nvSpPr>
        <p:spPr bwMode="auto">
          <a:xfrm>
            <a:off x="3883851" y="8685330"/>
            <a:ext cx="297254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730" tIns="44865" rIns="89730" bIns="44865" anchor="b"/>
          <a:lstStyle/>
          <a:p>
            <a:pPr algn="r"/>
            <a:fld id="{E17C938C-E2AB-4689-9928-BFFCE6251EC0}" type="slidenum">
              <a:rPr lang="en-AU" sz="1200">
                <a:solidFill>
                  <a:srgbClr val="000000"/>
                </a:solidFill>
                <a:latin typeface="Calibri" pitchFamily="34" charset="0"/>
                <a:ea typeface="MS PGothic"/>
              </a:rPr>
              <a:pPr algn="r"/>
              <a:t>12</a:t>
            </a:fld>
            <a:endParaRPr lang="en-AU" sz="1200">
              <a:solidFill>
                <a:srgbClr val="000000"/>
              </a:solidFill>
              <a:latin typeface="Calibri" pitchFamily="34" charset="0"/>
              <a:ea typeface="MS PGothic"/>
            </a:endParaRPr>
          </a:p>
        </p:txBody>
      </p:sp>
    </p:spTree>
    <p:extLst>
      <p:ext uri="{BB962C8B-B14F-4D97-AF65-F5344CB8AC3E}">
        <p14:creationId xmlns:p14="http://schemas.microsoft.com/office/powerpoint/2010/main" val="40118184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0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140292" name="Slide Number Placeholder 3"/>
          <p:cNvSpPr txBox="1">
            <a:spLocks noGrp="1"/>
          </p:cNvSpPr>
          <p:nvPr/>
        </p:nvSpPr>
        <p:spPr bwMode="auto">
          <a:xfrm>
            <a:off x="3883851" y="8685330"/>
            <a:ext cx="297254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730" tIns="44865" rIns="89730" bIns="44865" anchor="b"/>
          <a:lstStyle/>
          <a:p>
            <a:pPr algn="r"/>
            <a:fld id="{E17C938C-E2AB-4689-9928-BFFCE6251EC0}" type="slidenum">
              <a:rPr lang="en-AU" sz="1200">
                <a:solidFill>
                  <a:srgbClr val="000000"/>
                </a:solidFill>
                <a:latin typeface="Calibri" pitchFamily="34" charset="0"/>
                <a:ea typeface="MS PGothic"/>
              </a:rPr>
              <a:pPr algn="r"/>
              <a:t>13</a:t>
            </a:fld>
            <a:endParaRPr lang="en-AU" sz="1200">
              <a:solidFill>
                <a:srgbClr val="000000"/>
              </a:solidFill>
              <a:latin typeface="Calibri" pitchFamily="34" charset="0"/>
              <a:ea typeface="MS PGothic"/>
            </a:endParaRPr>
          </a:p>
        </p:txBody>
      </p:sp>
    </p:spTree>
    <p:extLst>
      <p:ext uri="{BB962C8B-B14F-4D97-AF65-F5344CB8AC3E}">
        <p14:creationId xmlns:p14="http://schemas.microsoft.com/office/powerpoint/2010/main" val="3915046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dirty="0" smtClean="0"/>
          </a:p>
        </p:txBody>
      </p:sp>
      <p:sp>
        <p:nvSpPr>
          <p:cNvPr id="52227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273F844-DD91-48EA-837A-825B7F237ED5}" type="slidenum">
              <a:rPr lang="en-AU" sz="1200">
                <a:solidFill>
                  <a:prstClr val="black"/>
                </a:solidFill>
              </a:rPr>
              <a:pPr algn="r"/>
              <a:t>14</a:t>
            </a:fld>
            <a:endParaRPr lang="en-AU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8913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dirty="0" smtClean="0"/>
          </a:p>
        </p:txBody>
      </p:sp>
      <p:sp>
        <p:nvSpPr>
          <p:cNvPr id="54275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CD4D760-58DF-4E9F-87BA-47A1337369EE}" type="slidenum">
              <a:rPr lang="en-AU" sz="1200">
                <a:solidFill>
                  <a:prstClr val="black"/>
                </a:solidFill>
              </a:rPr>
              <a:pPr algn="r"/>
              <a:t>15</a:t>
            </a:fld>
            <a:endParaRPr lang="en-AU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9197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977779-6A38-418E-B2BC-F056F4868449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710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9939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7689DC0-DF67-459E-A1FF-C2086531167E}" type="slidenum">
              <a:rPr lang="en-AU" sz="1200">
                <a:solidFill>
                  <a:prstClr val="black"/>
                </a:solidFill>
              </a:rPr>
              <a:pPr algn="r"/>
              <a:t>17</a:t>
            </a:fld>
            <a:endParaRPr lang="en-AU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0977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3C9012-3418-4C71-A40A-5D7C4DFC79E9}" type="slidenum">
              <a:rPr lang="en-AU" smtClean="0">
                <a:solidFill>
                  <a:srgbClr val="000000"/>
                </a:solidFill>
              </a:rPr>
              <a:pPr/>
              <a:t>18</a:t>
            </a:fld>
            <a:endParaRPr lang="en-A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5414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5" name="Notes Placeholder 2"/>
          <p:cNvSpPr>
            <a:spLocks noGrp="1"/>
          </p:cNvSpPr>
          <p:nvPr>
            <p:ph type="body" idx="1"/>
          </p:nvPr>
        </p:nvSpPr>
        <p:spPr>
          <a:xfrm>
            <a:off x="934721" y="4415791"/>
            <a:ext cx="5140960" cy="4183380"/>
          </a:xfrm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120836" name="Slide Number Placeholder 3"/>
          <p:cNvSpPr txBox="1">
            <a:spLocks noGrp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EAC8EE66-3D40-40B2-9BB1-B124A10D8D75}" type="slidenum">
              <a:rPr lang="en-AU" sz="1200">
                <a:solidFill>
                  <a:srgbClr val="000000"/>
                </a:solidFill>
                <a:latin typeface="Times New Roman" pitchFamily="18" charset="0"/>
                <a:ea typeface="ＭＳ Ｐゴシック"/>
                <a:cs typeface="Times New Roman" pitchFamily="18" charset="0"/>
              </a:rPr>
              <a:pPr algn="r" eaLnBrk="0" hangingPunct="0"/>
              <a:t>19</a:t>
            </a:fld>
            <a:endParaRPr lang="en-AU" sz="1200">
              <a:solidFill>
                <a:srgbClr val="000000"/>
              </a:solidFill>
              <a:latin typeface="Times New Roman" pitchFamily="18" charset="0"/>
              <a:ea typeface="ＭＳ Ｐゴシック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70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3" name="Notes Placeholder 2"/>
          <p:cNvSpPr>
            <a:spLocks noGrp="1"/>
          </p:cNvSpPr>
          <p:nvPr>
            <p:ph type="body" idx="1"/>
          </p:nvPr>
        </p:nvSpPr>
        <p:spPr>
          <a:xfrm>
            <a:off x="934721" y="4415791"/>
            <a:ext cx="5140960" cy="4183380"/>
          </a:xfrm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122884" name="Slide Number Placeholder 3"/>
          <p:cNvSpPr txBox="1">
            <a:spLocks noGrp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54C63EE2-929E-414A-AF35-68017E6568D9}" type="slidenum">
              <a:rPr lang="en-AU" sz="1200">
                <a:solidFill>
                  <a:srgbClr val="000000"/>
                </a:solidFill>
                <a:latin typeface="Times New Roman" pitchFamily="18" charset="0"/>
                <a:ea typeface="ＭＳ Ｐゴシック"/>
                <a:cs typeface="Times New Roman" pitchFamily="18" charset="0"/>
              </a:rPr>
              <a:pPr algn="r" eaLnBrk="0" hangingPunct="0"/>
              <a:t>20</a:t>
            </a:fld>
            <a:endParaRPr lang="en-AU" sz="1200">
              <a:solidFill>
                <a:srgbClr val="000000"/>
              </a:solidFill>
              <a:latin typeface="Times New Roman" pitchFamily="18" charset="0"/>
              <a:ea typeface="ＭＳ Ｐゴシック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8859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5" name="Notes Placeholder 2"/>
          <p:cNvSpPr>
            <a:spLocks noGrp="1"/>
          </p:cNvSpPr>
          <p:nvPr>
            <p:ph type="body" idx="1"/>
          </p:nvPr>
        </p:nvSpPr>
        <p:spPr>
          <a:xfrm>
            <a:off x="934721" y="4415791"/>
            <a:ext cx="5140960" cy="4183380"/>
          </a:xfrm>
          <a:noFill/>
          <a:ln/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120836" name="Slide Number Placeholder 3"/>
          <p:cNvSpPr txBox="1">
            <a:spLocks noGrp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EAC8EE66-3D40-40B2-9BB1-B124A10D8D75}" type="slidenum">
              <a:rPr lang="en-AU" sz="1200">
                <a:solidFill>
                  <a:srgbClr val="000000"/>
                </a:solidFill>
                <a:latin typeface="Times New Roman" pitchFamily="18" charset="0"/>
                <a:ea typeface="ＭＳ Ｐゴシック"/>
                <a:cs typeface="Times New Roman" pitchFamily="18" charset="0"/>
              </a:rPr>
              <a:pPr algn="r" eaLnBrk="0" hangingPunct="0"/>
              <a:t>21</a:t>
            </a:fld>
            <a:endParaRPr lang="en-AU" sz="1200">
              <a:solidFill>
                <a:srgbClr val="000000"/>
              </a:solidFill>
              <a:latin typeface="Times New Roman" pitchFamily="18" charset="0"/>
              <a:ea typeface="ＭＳ Ｐゴシック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224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24947-2B21-4E7A-8B18-2E5346639E69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81440-702E-4411-9B1A-E2A9609F0D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202B0-3EAE-4C17-8ADE-A72CFC6C506D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E37BA-4690-493F-B385-56F7AA1747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3DB42-CE13-458D-B939-0D84C8D736FF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022876-726F-415A-A1E4-A991622506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3F567-BBCB-4B8C-8EA0-E2D62AF6C48D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F73F6-554A-4A30-A278-5B1623F554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29725-3295-4074-A057-680B20059482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4CC01-8411-48BC-8E6B-ADFD52C02A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B90F3-8C3B-4A7E-B975-6F53F9DDA50A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AE007-FF67-4B4A-A216-49A837E565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739F1-F06A-4AFD-A78B-B604D24F66DE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9818F-8FE5-46B7-8681-05DABF8491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A4D64-38A6-4153-9B6C-45235252E07C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0E6279-0C5C-4219-A08B-4CAD17B9A1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5ADFB-5650-4F71-87D2-5B53521DBAD1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84DDB-6D28-4D4C-B9D9-9DBF790D07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7B35B-E608-4995-92ED-18ACA0E2B26A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243AA-88F5-4AE6-99CD-1DCC1D53C2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F1CB0-03F5-45F4-9FFC-CE10E600FC31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236B4-F8AE-4841-9A89-B91663DB905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\\ltufs1\Marketing\Creative Services\2012 LTU Brandmark supplied\2012 LTU_BRAND_HORIZONTAL\LTU_BRAND_H_CMYK\LTU_BRAND_H_REV_CMYK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1800"/>
            <a:ext cx="23399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1596" y="3463020"/>
            <a:ext cx="6182404" cy="2520950"/>
          </a:xfrm>
          <a:solidFill>
            <a:srgbClr val="D6D2C4"/>
          </a:solidFill>
          <a:ln>
            <a:noFill/>
          </a:ln>
        </p:spPr>
        <p:txBody>
          <a:bodyPr lIns="288000" tIns="46800" rIns="288000" bIns="180000"/>
          <a:lstStyle>
            <a:lvl1pPr marL="0" algn="l" fontAlgn="auto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defRPr sz="2000" baseline="0"/>
            </a:lvl1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878513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\\ltufs1\Marketing\Creative Services\2012 LTU Brandmark supplied\2012 LTU_BRAND_HORIZONTAL\LTU_BRAND_H_CMYK\LTU_BRAND_H_REV_CMYK.tif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1800"/>
            <a:ext cx="23399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1596" y="3463020"/>
            <a:ext cx="6182404" cy="2520950"/>
          </a:xfrm>
          <a:solidFill>
            <a:srgbClr val="D6D2C4"/>
          </a:solidFill>
          <a:ln>
            <a:noFill/>
          </a:ln>
        </p:spPr>
        <p:txBody>
          <a:bodyPr lIns="288000" tIns="46800" rIns="288000" bIns="180000"/>
          <a:lstStyle>
            <a:lvl1pPr marL="0" algn="l" fontAlgn="auto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defRPr sz="1400"/>
            </a:lvl1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56673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6480175"/>
            <a:ext cx="8280400" cy="36513"/>
          </a:xfrm>
          <a:prstGeom prst="rect">
            <a:avLst/>
          </a:prstGeom>
          <a:gradFill flip="none" rotWithShape="1">
            <a:gsLst>
              <a:gs pos="20000">
                <a:schemeClr val="accent2"/>
              </a:gs>
              <a:gs pos="0">
                <a:schemeClr val="accent1"/>
              </a:gs>
              <a:gs pos="80000">
                <a:schemeClr val="accent5"/>
              </a:gs>
              <a:gs pos="60000">
                <a:schemeClr val="accent4"/>
              </a:gs>
              <a:gs pos="40000">
                <a:schemeClr val="accent3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AU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>
          <a:xfrm>
            <a:off x="7885113" y="6480175"/>
            <a:ext cx="863600" cy="365125"/>
          </a:xfrm>
          <a:prstGeom prst="rect">
            <a:avLst/>
          </a:prstGeom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defRPr/>
            </a:pPr>
            <a:fld id="{5EEFCAF8-5B0F-4703-9C18-57448BE08AD6}" type="slidenum">
              <a:rPr lang="en-AU" sz="10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r" eaLnBrk="1" hangingPunct="1">
                <a:defRPr/>
              </a:pPr>
              <a:t>‹#›</a:t>
            </a:fld>
            <a:endParaRPr lang="en-AU" sz="1000" smtClean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431999" y="6480000"/>
            <a:ext cx="7380361" cy="287338"/>
          </a:xfrm>
        </p:spPr>
        <p:txBody>
          <a:bodyPr anchor="ctr"/>
          <a:lstStyle>
            <a:lvl1pPr>
              <a:defRPr lang="en-AU" sz="1000" dirty="0" smtClean="0">
                <a:solidFill>
                  <a:schemeClr val="bg1">
                    <a:lumMod val="50000"/>
                  </a:schemeClr>
                </a:solidFill>
              </a:defRPr>
            </a:lvl1pPr>
            <a:lvl5pPr>
              <a:defRPr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AU" dirty="0"/>
          </a:p>
        </p:txBody>
      </p:sp>
      <p:sp>
        <p:nvSpPr>
          <p:cNvPr id="7" name="Text Placeholder 2"/>
          <p:cNvSpPr>
            <a:spLocks noGrp="1"/>
          </p:cNvSpPr>
          <p:nvPr>
            <p:ph idx="1"/>
          </p:nvPr>
        </p:nvSpPr>
        <p:spPr bwMode="auto">
          <a:xfrm>
            <a:off x="395536" y="1772816"/>
            <a:ext cx="8351837" cy="4525963"/>
          </a:xfrm>
          <a:prstGeom prst="rect">
            <a:avLst/>
          </a:prstGeom>
          <a:noFill/>
          <a:ln>
            <a:noFill/>
          </a:ln>
          <a:extLst>
            <a:ext uri="{FAA26D3D-D897-4be2-8F04-BA451C77F1D7}"/>
          </a:extLst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93760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800" y="6480175"/>
            <a:ext cx="8280400" cy="36513"/>
          </a:xfrm>
          <a:prstGeom prst="rect">
            <a:avLst/>
          </a:prstGeom>
          <a:gradFill flip="none" rotWithShape="1">
            <a:gsLst>
              <a:gs pos="20000">
                <a:schemeClr val="accent2"/>
              </a:gs>
              <a:gs pos="0">
                <a:schemeClr val="accent1"/>
              </a:gs>
              <a:gs pos="80000">
                <a:schemeClr val="accent5"/>
              </a:gs>
              <a:gs pos="60000">
                <a:schemeClr val="accent4"/>
              </a:gs>
              <a:gs pos="40000">
                <a:schemeClr val="accent3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AU">
              <a:solidFill>
                <a:prstClr val="white"/>
              </a:solidFill>
            </a:endParaRPr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7885113" y="6480175"/>
            <a:ext cx="863600" cy="365125"/>
          </a:xfrm>
          <a:prstGeom prst="rect">
            <a:avLst/>
          </a:prstGeom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defRPr/>
            </a:pPr>
            <a:fld id="{FDAB2C83-7101-4365-9A50-7DF5A996DFDE}" type="slidenum">
              <a:rPr lang="en-AU" sz="1000" smtClean="0">
                <a:solidFill>
                  <a:srgbClr val="898989"/>
                </a:solidFill>
                <a:latin typeface="Arial" pitchFamily="34" charset="0"/>
                <a:cs typeface="Arial" pitchFamily="34" charset="0"/>
              </a:rPr>
              <a:pPr algn="r" eaLnBrk="1" hangingPunct="1">
                <a:defRPr/>
              </a:pPr>
              <a:t>‹#›</a:t>
            </a:fld>
            <a:endParaRPr lang="en-AU" sz="1000" smtClean="0">
              <a:solidFill>
                <a:srgbClr val="898989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33388" y="1587500"/>
          <a:ext cx="8242300" cy="3287715"/>
        </p:xfrm>
        <a:graphic>
          <a:graphicData uri="http://schemas.openxmlformats.org/drawingml/2006/table">
            <a:tbl>
              <a:tblPr/>
              <a:tblGrid>
                <a:gridCol w="2060575"/>
                <a:gridCol w="2060575"/>
                <a:gridCol w="2060575"/>
                <a:gridCol w="2060575"/>
              </a:tblGrid>
              <a:tr h="4319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3513D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Title text here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anchor="ctr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anchor="ctr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anchor="ctr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anchor="ctr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2C4"/>
                    </a:solidFill>
                  </a:tcPr>
                </a:tc>
              </a:tr>
              <a:tr h="713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3513D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Text here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3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3513D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Text here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3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3513D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Text here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3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3513D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Text here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 charset="0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63513D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L="71987" marR="71987" marT="72003" marB="72003" horzOverflow="overflow">
                    <a:lnL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351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Title 9"/>
          <p:cNvSpPr>
            <a:spLocks noGrp="1" noChangeAspect="1"/>
          </p:cNvSpPr>
          <p:nvPr>
            <p:ph type="title"/>
          </p:nvPr>
        </p:nvSpPr>
        <p:spPr>
          <a:xfrm>
            <a:off x="432000" y="431800"/>
            <a:ext cx="8280000" cy="758593"/>
          </a:xfrm>
        </p:spPr>
        <p:txBody>
          <a:bodyPr/>
          <a:lstStyle>
            <a:lvl1pPr>
              <a:defRPr/>
            </a:lvl1pPr>
          </a:lstStyle>
          <a:p>
            <a:r>
              <a:rPr lang="en-AU" dirty="0" smtClean="0"/>
              <a:t>Click to edit Master title style</a:t>
            </a:r>
            <a:endParaRPr lang="en-AU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431999" y="6480000"/>
            <a:ext cx="7380361" cy="287338"/>
          </a:xfrm>
        </p:spPr>
        <p:txBody>
          <a:bodyPr anchor="ctr"/>
          <a:lstStyle>
            <a:lvl1pPr>
              <a:defRPr lang="en-AU" sz="1000" dirty="0" smtClean="0">
                <a:solidFill>
                  <a:schemeClr val="bg1">
                    <a:lumMod val="50000"/>
                  </a:schemeClr>
                </a:solidFill>
              </a:defRPr>
            </a:lvl1pPr>
            <a:lvl5pPr>
              <a:defRPr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06070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&amp;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6480175"/>
            <a:ext cx="8280400" cy="36513"/>
          </a:xfrm>
          <a:prstGeom prst="rect">
            <a:avLst/>
          </a:prstGeom>
          <a:gradFill flip="none" rotWithShape="1">
            <a:gsLst>
              <a:gs pos="20000">
                <a:schemeClr val="accent2"/>
              </a:gs>
              <a:gs pos="0">
                <a:schemeClr val="accent1"/>
              </a:gs>
              <a:gs pos="80000">
                <a:schemeClr val="accent5"/>
              </a:gs>
              <a:gs pos="60000">
                <a:schemeClr val="accent4"/>
              </a:gs>
              <a:gs pos="40000">
                <a:schemeClr val="accent3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AU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>
          <a:xfrm>
            <a:off x="7885113" y="6480175"/>
            <a:ext cx="863600" cy="365125"/>
          </a:xfrm>
          <a:prstGeom prst="rect">
            <a:avLst/>
          </a:prstGeom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defRPr/>
            </a:pPr>
            <a:fld id="{6D1479A7-E487-424F-A356-1CF51A79C4E9}" type="slidenum">
              <a:rPr lang="en-AU" sz="10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r" eaLnBrk="1" hangingPunct="1">
                <a:defRPr/>
              </a:pPr>
              <a:t>‹#›</a:t>
            </a:fld>
            <a:endParaRPr lang="en-AU" sz="1000" smtClean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4716463" y="404813"/>
            <a:ext cx="3959225" cy="5976937"/>
          </a:xfrm>
          <a:prstGeom prst="rect">
            <a:avLst/>
          </a:prstGeom>
          <a:noFill/>
          <a:ln w="9525">
            <a:solidFill>
              <a:srgbClr val="7F7F7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Times New Roman"/>
              <a:ea typeface="MS PGothic"/>
              <a:cs typeface="+mn-cs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6011863" y="2349500"/>
            <a:ext cx="1230312" cy="36830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1800" smtClean="0">
                <a:solidFill>
                  <a:prstClr val="black"/>
                </a:solidFill>
              </a:rPr>
              <a:t>Image area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431999" y="6480000"/>
            <a:ext cx="7380361" cy="287338"/>
          </a:xfrm>
        </p:spPr>
        <p:txBody>
          <a:bodyPr anchor="ctr"/>
          <a:lstStyle>
            <a:lvl1pPr>
              <a:defRPr lang="en-AU" sz="1000" dirty="0" smtClean="0">
                <a:solidFill>
                  <a:schemeClr val="bg1">
                    <a:lumMod val="50000"/>
                  </a:schemeClr>
                </a:solidFill>
              </a:defRPr>
            </a:lvl1pPr>
            <a:lvl5pPr>
              <a:defRPr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 bwMode="auto">
          <a:xfrm>
            <a:off x="360363" y="431800"/>
            <a:ext cx="4211637" cy="765175"/>
          </a:xfrm>
          <a:prstGeom prst="rect">
            <a:avLst/>
          </a:prstGeom>
          <a:noFill/>
          <a:ln>
            <a:noFill/>
          </a:ln>
          <a:extLst>
            <a:ext uri="{FAA26D3D-D897-4be2-8F04-BA451C77F1D7}"/>
          </a:extLst>
        </p:spPr>
        <p:txBody>
          <a:bodyPr/>
          <a:lstStyle/>
          <a:p>
            <a:pPr lvl="0"/>
            <a:r>
              <a:rPr lang="en-AU" smtClean="0"/>
              <a:t>Click to edit Master title style</a:t>
            </a:r>
            <a:endParaRPr lang="en-AU" dirty="0"/>
          </a:p>
        </p:txBody>
      </p:sp>
      <p:sp>
        <p:nvSpPr>
          <p:cNvPr id="11" name="Text Placeholder 2"/>
          <p:cNvSpPr>
            <a:spLocks noGrp="1"/>
          </p:cNvSpPr>
          <p:nvPr>
            <p:ph idx="1"/>
          </p:nvPr>
        </p:nvSpPr>
        <p:spPr bwMode="auto">
          <a:xfrm>
            <a:off x="354771" y="1481377"/>
            <a:ext cx="4217229" cy="4899951"/>
          </a:xfrm>
          <a:prstGeom prst="rect">
            <a:avLst/>
          </a:prstGeom>
          <a:noFill/>
          <a:ln>
            <a:noFill/>
          </a:ln>
          <a:extLst>
            <a:ext uri="{FAA26D3D-D897-4be2-8F04-BA451C77F1D7}"/>
          </a:extLst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90897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\\ltufs1\Marketing\Creative Services\2012 LTU Brandmark supplied\2012 LTU_BRAND_HORIZONTAL\LTU_BRAND_H_CMYK\LTU_BRAND_H_REV_CMYK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4138" y="6137275"/>
            <a:ext cx="1439862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60363" y="0"/>
            <a:ext cx="2555875" cy="1998663"/>
          </a:xfrm>
          <a:prstGeom prst="rect">
            <a:avLst/>
          </a:prstGeom>
          <a:gradFill flip="none" rotWithShape="1">
            <a:gsLst>
              <a:gs pos="20000">
                <a:schemeClr val="accent2"/>
              </a:gs>
              <a:gs pos="0">
                <a:schemeClr val="accent1"/>
              </a:gs>
              <a:gs pos="80000">
                <a:schemeClr val="accent5"/>
              </a:gs>
              <a:gs pos="60000">
                <a:schemeClr val="accent4"/>
              </a:gs>
              <a:gs pos="40000">
                <a:schemeClr val="accent3"/>
              </a:gs>
              <a:gs pos="100000">
                <a:schemeClr val="accent6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3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Thank you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4294967295"/>
          </p:nvPr>
        </p:nvSpPr>
        <p:spPr>
          <a:xfrm>
            <a:off x="323528" y="2708921"/>
            <a:ext cx="8496944" cy="3240360"/>
          </a:xfrm>
        </p:spPr>
        <p:txBody>
          <a:bodyPr>
            <a:normAutofit/>
          </a:bodyPr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charset="2"/>
              <a:buNone/>
              <a:tabLst/>
              <a:defRPr/>
            </a:lvl1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7377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E37BA-4690-493F-B385-56F7AA1747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159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981200"/>
            <a:ext cx="33147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981200"/>
            <a:ext cx="33147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2BC69-15A7-4DBD-A1C8-DBFEEC1BCA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3239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2FF71-EB5F-4D49-B692-14CF9EF4E82D}" type="datetime1">
              <a:rPr lang="en-US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6FE06-8498-464B-872D-898C4D8A99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61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2E238-36CA-45AA-BDBC-2AED694CFF1F}" type="datetime1">
              <a:rPr lang="en-US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4A363-D013-450A-95B4-654FB45431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985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67ADB-A886-4440-B69E-B8CCD94215F1}" type="datetime1">
              <a:rPr lang="en-US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0D02B-8DBF-4FF7-B093-216D7543EB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8327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752600"/>
            <a:ext cx="7086600" cy="167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7086600" cy="7620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993827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610EA-4896-4A1F-9258-8D2861C813C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6076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0CC23-AC82-4A71-BC53-A94D02CB64D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135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981200"/>
            <a:ext cx="33147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981200"/>
            <a:ext cx="33147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04553-F6F4-4631-8E94-FC8AAAE65FE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6219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B6860-49B5-42CC-9AB0-7A625582840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5265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84743-7CC2-4CC3-B26D-53A2D416F2C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493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9872E-B923-4ECA-ADA4-0427F07530A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4189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AA9A0-025D-4003-B6F6-92212C0F6C4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8191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7F530-8B67-4352-9D8D-56755C286D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0814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F6BDF-70BB-4438-AA8E-9C1EA34322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640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609600"/>
            <a:ext cx="169545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09600"/>
            <a:ext cx="493395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Rectangle 205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205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A7974-D2D2-4FB5-AA82-E955A6D3413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1570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\\ltufs1\Marketing\Creative Services\2012 LTU Brandmark supplied\2012 LTU_BRAND_HORIZONTAL\LTU_BRAND_H_CMYK\LTU_BRAND_H_REV_CMYK.tif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1800"/>
            <a:ext cx="23399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961596" y="3463020"/>
            <a:ext cx="6182404" cy="2520950"/>
          </a:xfrm>
          <a:solidFill>
            <a:srgbClr val="D6D2C4"/>
          </a:solidFill>
          <a:ln>
            <a:noFill/>
          </a:ln>
        </p:spPr>
        <p:txBody>
          <a:bodyPr lIns="288000" tIns="46800" rIns="288000" bIns="180000"/>
          <a:lstStyle>
            <a:lvl1pPr marL="0" algn="l" fontAlgn="auto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defRPr sz="1400"/>
            </a:lvl1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9031067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67ADB-A886-4440-B69E-B8CCD94215F1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0D02B-8DBF-4FF7-B093-216D7543EB8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4889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62137-E19C-42F4-AAD8-2F7EE9DCB37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A3947-E05C-46A8-8798-4D450241B8E5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6931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45041-5703-4E29-B7FD-351621FC9235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B44A47-E9E8-4ABF-8D5D-775CEFC6EF3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7166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743D-9F6E-412F-9089-4BFC6678547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F1A49-4EF9-4920-A3D4-80B7A405F6B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3761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4D711-4E12-4646-944F-D8D682BDA1C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2C879-47C0-408F-AD9C-8435FF4E18B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938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2E238-36CA-45AA-BDBC-2AED694CFF1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4A363-D013-450A-95B4-654FB4543164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11571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2FF71-EB5F-4D49-B692-14CF9EF4E82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6FE06-8498-464B-872D-898C4D8A994D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1757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30318-5FD3-4422-9056-85B52ADF32E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78839-0923-496F-A5E1-85C984DA51A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6754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9CBFD-EB6C-4630-9FCF-58AD0AAF62A9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7A4AA-9F09-4192-A9E5-96761F1818E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3734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0480A-FF55-4483-8A7A-BBF3B2D0AE80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360F4-EC02-417A-BAC6-6821364A310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75525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03431-064A-4361-A1F3-ADF402C91803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85AC4-67E3-4EF7-AFF5-C850AB9F0F6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0823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ntent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6480175"/>
            <a:ext cx="8280400" cy="36513"/>
          </a:xfrm>
          <a:prstGeom prst="rect">
            <a:avLst/>
          </a:prstGeom>
          <a:gradFill flip="none" rotWithShape="1">
            <a:gsLst>
              <a:gs pos="20000">
                <a:schemeClr val="accent2"/>
              </a:gs>
              <a:gs pos="0">
                <a:schemeClr val="accent1"/>
              </a:gs>
              <a:gs pos="80000">
                <a:schemeClr val="accent5"/>
              </a:gs>
              <a:gs pos="60000">
                <a:schemeClr val="accent4"/>
              </a:gs>
              <a:gs pos="40000">
                <a:schemeClr val="accent3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>
          <a:xfrm>
            <a:off x="7885113" y="6480175"/>
            <a:ext cx="863600" cy="365125"/>
          </a:xfrm>
          <a:prstGeom prst="rect">
            <a:avLst/>
          </a:prstGeom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defRPr/>
            </a:pPr>
            <a:fld id="{5EEFCAF8-5B0F-4703-9C18-57448BE08AD6}" type="slidenum">
              <a:rPr lang="en-AU" sz="10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r" eaLnBrk="1" hangingPunct="1">
                <a:defRPr/>
              </a:pPr>
              <a:t>‹#›</a:t>
            </a:fld>
            <a:endParaRPr lang="en-AU" sz="1000" smtClean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431999" y="6480000"/>
            <a:ext cx="7380361" cy="287338"/>
          </a:xfrm>
        </p:spPr>
        <p:txBody>
          <a:bodyPr anchor="ctr"/>
          <a:lstStyle>
            <a:lvl1pPr>
              <a:defRPr lang="en-AU" sz="1000" dirty="0" smtClean="0">
                <a:solidFill>
                  <a:schemeClr val="bg1">
                    <a:lumMod val="50000"/>
                  </a:schemeClr>
                </a:solidFill>
              </a:defRPr>
            </a:lvl1pPr>
            <a:lvl5pPr>
              <a:defRPr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AU" dirty="0"/>
          </a:p>
        </p:txBody>
      </p:sp>
      <p:sp>
        <p:nvSpPr>
          <p:cNvPr id="7" name="Text Placeholder 2"/>
          <p:cNvSpPr>
            <a:spLocks noGrp="1"/>
          </p:cNvSpPr>
          <p:nvPr>
            <p:ph idx="1"/>
          </p:nvPr>
        </p:nvSpPr>
        <p:spPr bwMode="auto">
          <a:xfrm>
            <a:off x="395536" y="1772816"/>
            <a:ext cx="8351837" cy="4525963"/>
          </a:xfrm>
          <a:prstGeom prst="rect">
            <a:avLst/>
          </a:prstGeom>
          <a:noFill/>
          <a:ln>
            <a:noFill/>
          </a:ln>
          <a:extLst>
            <a:ext uri="{FAA26D3D-D897-4be2-8F04-BA451C77F1D7}"/>
          </a:extLst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189514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67ADB-A886-4440-B69E-B8CCD94215F1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0D02B-8DBF-4FF7-B093-216D7543EB8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6696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62137-E19C-42F4-AAD8-2F7EE9DCB37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A3947-E05C-46A8-8798-4D450241B8E5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38157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45041-5703-4E29-B7FD-351621FC9235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B44A47-E9E8-4ABF-8D5D-775CEFC6EF3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68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743D-9F6E-412F-9089-4BFC6678547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F1A49-4EF9-4920-A3D4-80B7A405F6B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5551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4D711-4E12-4646-944F-D8D682BDA1C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2C879-47C0-408F-AD9C-8435FF4E18B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9100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2E238-36CA-45AA-BDBC-2AED694CFF1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4A363-D013-450A-95B4-654FB4543164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23545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2FF71-EB5F-4D49-B692-14CF9EF4E82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6FE06-8498-464B-872D-898C4D8A994D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518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30318-5FD3-4422-9056-85B52ADF32E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78839-0923-496F-A5E1-85C984DA51A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20573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9CBFD-EB6C-4630-9FCF-58AD0AAF62A9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7A4AA-9F09-4192-A9E5-96761F1818E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57885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0480A-FF55-4483-8A7A-BBF3B2D0AE80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360F4-EC02-417A-BAC6-6821364A310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65575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03431-064A-4361-A1F3-ADF402C91803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85AC4-67E3-4EF7-AFF5-C850AB9F0F6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89472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ntent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6480175"/>
            <a:ext cx="8280400" cy="36513"/>
          </a:xfrm>
          <a:prstGeom prst="rect">
            <a:avLst/>
          </a:prstGeom>
          <a:gradFill flip="none" rotWithShape="1">
            <a:gsLst>
              <a:gs pos="20000">
                <a:schemeClr val="accent2"/>
              </a:gs>
              <a:gs pos="0">
                <a:schemeClr val="accent1"/>
              </a:gs>
              <a:gs pos="80000">
                <a:schemeClr val="accent5"/>
              </a:gs>
              <a:gs pos="60000">
                <a:schemeClr val="accent4"/>
              </a:gs>
              <a:gs pos="40000">
                <a:schemeClr val="accent3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>
          <a:xfrm>
            <a:off x="7885113" y="6480175"/>
            <a:ext cx="863600" cy="365125"/>
          </a:xfrm>
          <a:prstGeom prst="rect">
            <a:avLst/>
          </a:prstGeom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defRPr/>
            </a:pPr>
            <a:fld id="{5EEFCAF8-5B0F-4703-9C18-57448BE08AD6}" type="slidenum">
              <a:rPr lang="en-AU" sz="10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r" eaLnBrk="1" hangingPunct="1">
                <a:defRPr/>
              </a:pPr>
              <a:t>‹#›</a:t>
            </a:fld>
            <a:endParaRPr lang="en-AU" sz="1000" smtClean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431999" y="6480000"/>
            <a:ext cx="7380361" cy="287338"/>
          </a:xfrm>
        </p:spPr>
        <p:txBody>
          <a:bodyPr anchor="ctr"/>
          <a:lstStyle>
            <a:lvl1pPr>
              <a:defRPr lang="en-AU" sz="1000" dirty="0" smtClean="0">
                <a:solidFill>
                  <a:schemeClr val="bg1">
                    <a:lumMod val="50000"/>
                  </a:schemeClr>
                </a:solidFill>
              </a:defRPr>
            </a:lvl1pPr>
            <a:lvl5pPr>
              <a:defRPr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AU" dirty="0"/>
          </a:p>
        </p:txBody>
      </p:sp>
      <p:sp>
        <p:nvSpPr>
          <p:cNvPr id="7" name="Text Placeholder 2"/>
          <p:cNvSpPr>
            <a:spLocks noGrp="1"/>
          </p:cNvSpPr>
          <p:nvPr>
            <p:ph idx="1"/>
          </p:nvPr>
        </p:nvSpPr>
        <p:spPr bwMode="auto">
          <a:xfrm>
            <a:off x="395536" y="1772816"/>
            <a:ext cx="8351837" cy="4525963"/>
          </a:xfrm>
          <a:prstGeom prst="rect">
            <a:avLst/>
          </a:prstGeom>
          <a:noFill/>
          <a:ln>
            <a:noFill/>
          </a:ln>
          <a:extLst>
            <a:ext uri="{FAA26D3D-D897-4be2-8F04-BA451C77F1D7}"/>
          </a:extLst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808345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67ADB-A886-4440-B69E-B8CCD94215F1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0D02B-8DBF-4FF7-B093-216D7543EB8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8128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62137-E19C-42F4-AAD8-2F7EE9DCB37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A3947-E05C-46A8-8798-4D450241B8E5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89078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45041-5703-4E29-B7FD-351621FC9235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B44A47-E9E8-4ABF-8D5D-775CEFC6EF3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09206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743D-9F6E-412F-9089-4BFC6678547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F1A49-4EF9-4920-A3D4-80B7A405F6B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71723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4D711-4E12-4646-944F-D8D682BDA1C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2C879-47C0-408F-AD9C-8435FF4E18B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72987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2E238-36CA-45AA-BDBC-2AED694CFF1F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4A363-D013-450A-95B4-654FB4543164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5124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2FF71-EB5F-4D49-B692-14CF9EF4E82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6FE06-8498-464B-872D-898C4D8A994D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91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30318-5FD3-4422-9056-85B52ADF32ED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78839-0923-496F-A5E1-85C984DA51A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63617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9CBFD-EB6C-4630-9FCF-58AD0AAF62A9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7A4AA-9F09-4192-A9E5-96761F1818E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35024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0480A-FF55-4483-8A7A-BBF3B2D0AE80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360F4-EC02-417A-BAC6-6821364A310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05503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03431-064A-4361-A1F3-ADF402C91803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85AC4-67E3-4EF7-AFF5-C850AB9F0F6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85874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ntent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6480175"/>
            <a:ext cx="8280400" cy="36513"/>
          </a:xfrm>
          <a:prstGeom prst="rect">
            <a:avLst/>
          </a:prstGeom>
          <a:gradFill flip="none" rotWithShape="1">
            <a:gsLst>
              <a:gs pos="20000">
                <a:schemeClr val="accent2"/>
              </a:gs>
              <a:gs pos="0">
                <a:schemeClr val="accent1"/>
              </a:gs>
              <a:gs pos="80000">
                <a:schemeClr val="accent5"/>
              </a:gs>
              <a:gs pos="60000">
                <a:schemeClr val="accent4"/>
              </a:gs>
              <a:gs pos="40000">
                <a:schemeClr val="accent3"/>
              </a:gs>
              <a:gs pos="100000">
                <a:schemeClr val="accent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>
          <a:xfrm>
            <a:off x="7885113" y="6480175"/>
            <a:ext cx="863600" cy="365125"/>
          </a:xfrm>
          <a:prstGeom prst="rect">
            <a:avLst/>
          </a:prstGeom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defRPr/>
            </a:pPr>
            <a:fld id="{5EEFCAF8-5B0F-4703-9C18-57448BE08AD6}" type="slidenum">
              <a:rPr lang="en-AU" sz="10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r" eaLnBrk="1" hangingPunct="1">
                <a:defRPr/>
              </a:pPr>
              <a:t>‹#›</a:t>
            </a:fld>
            <a:endParaRPr lang="en-AU" sz="1000" smtClean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431999" y="6480000"/>
            <a:ext cx="7380361" cy="287338"/>
          </a:xfrm>
        </p:spPr>
        <p:txBody>
          <a:bodyPr anchor="ctr"/>
          <a:lstStyle>
            <a:lvl1pPr>
              <a:defRPr lang="en-AU" sz="1000" dirty="0" smtClean="0">
                <a:solidFill>
                  <a:schemeClr val="bg1">
                    <a:lumMod val="50000"/>
                  </a:schemeClr>
                </a:solidFill>
              </a:defRPr>
            </a:lvl1pPr>
            <a:lvl5pPr>
              <a:defRPr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AU" dirty="0"/>
          </a:p>
        </p:txBody>
      </p:sp>
      <p:sp>
        <p:nvSpPr>
          <p:cNvPr id="7" name="Text Placeholder 2"/>
          <p:cNvSpPr>
            <a:spLocks noGrp="1"/>
          </p:cNvSpPr>
          <p:nvPr>
            <p:ph idx="1"/>
          </p:nvPr>
        </p:nvSpPr>
        <p:spPr bwMode="auto">
          <a:xfrm>
            <a:off x="395536" y="1772816"/>
            <a:ext cx="8351837" cy="4525963"/>
          </a:xfrm>
          <a:prstGeom prst="rect">
            <a:avLst/>
          </a:prstGeom>
          <a:noFill/>
          <a:ln>
            <a:noFill/>
          </a:ln>
          <a:extLst>
            <a:ext uri="{FAA26D3D-D897-4be2-8F04-BA451C77F1D7}"/>
          </a:extLst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64483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E1427CF8-72AC-423B-9AC1-C7732B3CE6EF}" type="datetime1">
              <a:rPr lang="en-US" smtClean="0"/>
              <a:pPr>
                <a:defRPr/>
              </a:pPr>
              <a:t>10/22/2014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0445F00-7262-458C-8F44-3BC5BACC8D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60363" y="431800"/>
            <a:ext cx="8351837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heading text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0363" y="1260475"/>
            <a:ext cx="835183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text</a:t>
            </a:r>
          </a:p>
          <a:p>
            <a:pPr lvl="1"/>
            <a:r>
              <a:rPr lang="en-US" smtClean="0"/>
              <a:t>Bullets Level 1</a:t>
            </a:r>
          </a:p>
          <a:p>
            <a:pPr lvl="2"/>
            <a:r>
              <a:rPr lang="en-US" smtClean="0"/>
              <a:t>Bullets Level 2</a:t>
            </a:r>
          </a:p>
          <a:p>
            <a:pPr lvl="3"/>
            <a:r>
              <a:rPr lang="en-US" smtClean="0"/>
              <a:t>Bullet Level 3</a:t>
            </a:r>
          </a:p>
          <a:p>
            <a:pPr lvl="0"/>
            <a:r>
              <a:rPr lang="en-US" smtClean="0"/>
              <a:t>Click to edit body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ea typeface="MS PGothic" pitchFamily="34" charset="-128"/>
                <a:cs typeface="Arial" pitchFamily="34" charset="0"/>
              </a:defRPr>
            </a:lvl1pPr>
          </a:lstStyle>
          <a:p>
            <a:pPr>
              <a:defRPr/>
            </a:pPr>
            <a:endParaRPr lang="en-AU">
              <a:latin typeface="Calibri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MS PGothic" pitchFamily="34" charset="-128"/>
                <a:cs typeface="Arial" pitchFamily="34" charset="0"/>
              </a:defRPr>
            </a:lvl1pPr>
          </a:lstStyle>
          <a:p>
            <a:pPr>
              <a:defRPr/>
            </a:pPr>
            <a:fld id="{3AA2A3D4-BF38-4EB3-A36F-3FC0DF152EFC}" type="slidenum">
              <a:rPr lang="en-AU">
                <a:latin typeface="Calibri" pitchFamily="34" charset="0"/>
              </a:rPr>
              <a:pPr>
                <a:defRPr/>
              </a:pPr>
              <a:t>‹#›</a:t>
            </a:fld>
            <a:endParaRPr lang="en-A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318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kern="1200">
          <a:solidFill>
            <a:srgbClr val="AB2328"/>
          </a:solidFill>
          <a:latin typeface="Arial" pitchFamily="34" charset="0"/>
          <a:ea typeface="MS PGothic" pitchFamily="34" charset="-128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AB2328"/>
          </a:solidFill>
          <a:latin typeface="Arial" charset="0"/>
          <a:ea typeface="MS PGothic" pitchFamily="34" charset="-128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AB2328"/>
          </a:solidFill>
          <a:latin typeface="Arial" charset="0"/>
          <a:ea typeface="MS PGothic" pitchFamily="34" charset="-128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AB2328"/>
          </a:solidFill>
          <a:latin typeface="Arial" charset="0"/>
          <a:ea typeface="MS PGothic" pitchFamily="34" charset="-128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AB2328"/>
          </a:solidFill>
          <a:latin typeface="Arial" charset="0"/>
          <a:ea typeface="MS PGothic" pitchFamily="34" charset="-128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AB2328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AB2328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AB2328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AB2328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ts val="600"/>
        </a:spcBef>
        <a:spcAft>
          <a:spcPts val="600"/>
        </a:spcAft>
        <a:buClr>
          <a:schemeClr val="accent2"/>
        </a:buClr>
        <a:defRPr lang="en-US" kern="1200">
          <a:solidFill>
            <a:srgbClr val="63513D"/>
          </a:solidFill>
          <a:latin typeface="Arial" pitchFamily="34" charset="0"/>
          <a:ea typeface="MS PGothic" pitchFamily="34" charset="-128"/>
          <a:cs typeface="Arial" pitchFamily="34" charset="0"/>
        </a:defRPr>
      </a:lvl1pPr>
      <a:lvl2pPr marL="341313" indent="-341313" algn="l" rtl="0" eaLnBrk="0" fontAlgn="base" hangingPunct="0">
        <a:spcBef>
          <a:spcPts val="600"/>
        </a:spcBef>
        <a:spcAft>
          <a:spcPts val="600"/>
        </a:spcAft>
        <a:buClr>
          <a:schemeClr val="accent2"/>
        </a:buClr>
        <a:buFont typeface="Wingdings" pitchFamily="2" charset="2"/>
        <a:buChar char="§"/>
        <a:defRPr lang="en-US" kern="1200" dirty="0">
          <a:solidFill>
            <a:srgbClr val="63513D"/>
          </a:solidFill>
          <a:latin typeface="Arial" pitchFamily="34" charset="0"/>
          <a:ea typeface="Arial" charset="0"/>
          <a:cs typeface="Arial" pitchFamily="34" charset="0"/>
        </a:defRPr>
      </a:lvl2pPr>
      <a:lvl3pPr marL="863600" indent="-323850" algn="l" rtl="0" eaLnBrk="0" fontAlgn="base" hangingPunct="0">
        <a:spcBef>
          <a:spcPts val="600"/>
        </a:spcBef>
        <a:spcAft>
          <a:spcPts val="600"/>
        </a:spcAft>
        <a:buClr>
          <a:schemeClr val="accent2"/>
        </a:buClr>
        <a:buFont typeface="Arial" charset="0"/>
        <a:buChar char="̶"/>
        <a:defRPr kern="1200">
          <a:solidFill>
            <a:srgbClr val="63513D"/>
          </a:solidFill>
          <a:latin typeface="Arial"/>
          <a:ea typeface="Arial" charset="0"/>
          <a:cs typeface="Arial"/>
        </a:defRPr>
      </a:lvl3pPr>
      <a:lvl4pPr marL="1281113" indent="-412750" algn="l" rtl="0" eaLnBrk="0" fontAlgn="base" hangingPunct="0">
        <a:spcBef>
          <a:spcPts val="600"/>
        </a:spcBef>
        <a:spcAft>
          <a:spcPct val="0"/>
        </a:spcAft>
        <a:buClr>
          <a:srgbClr val="AB2328"/>
        </a:buClr>
        <a:buFont typeface="Courier New" pitchFamily="49" charset="0"/>
        <a:buChar char="o"/>
        <a:defRPr kern="1200">
          <a:solidFill>
            <a:srgbClr val="63513D"/>
          </a:solidFill>
          <a:latin typeface="Arial"/>
          <a:ea typeface="Arial" charset="0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Arial" charset="0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050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067800" cy="679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051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6781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205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981200"/>
            <a:ext cx="6781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5542" name="Rectangle 205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Times New Roman" pitchFamily="18" charset="0"/>
              </a:defRPr>
            </a:lvl1pPr>
          </a:lstStyle>
          <a:p>
            <a:pPr eaLnBrk="0" hangingPunct="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5543" name="Rectangle 205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1600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Times New Roman" pitchFamily="18" charset="0"/>
              </a:defRPr>
            </a:lvl1pPr>
          </a:lstStyle>
          <a:p>
            <a:pPr eaLnBrk="0" hangingPunct="0">
              <a:defRPr/>
            </a:pPr>
            <a:fld id="{59924CD2-523F-4F59-A555-17534E90463D}" type="slidenum">
              <a:rPr lang="en-US">
                <a:solidFill>
                  <a:srgbClr val="000000"/>
                </a:solidFill>
              </a:rPr>
              <a:pPr eaLnBrk="0" hangingPunct="0"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56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4FB65321-1FF1-4E0E-9A12-D219C1079112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058F57E-72B7-4017-9846-318EA6B77155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80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4FB65321-1FF1-4E0E-9A12-D219C1079112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058F57E-72B7-4017-9846-318EA6B77155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992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4FB65321-1FF1-4E0E-9A12-D219C1079112}" type="datetime1">
              <a:rPr lang="en-US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058F57E-72B7-4017-9846-318EA6B77155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119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836712"/>
            <a:ext cx="7772400" cy="2088232"/>
          </a:xfrm>
        </p:spPr>
        <p:txBody>
          <a:bodyPr/>
          <a:lstStyle/>
          <a:p>
            <a:r>
              <a:rPr lang="en-US" b="1" i="1" dirty="0" smtClean="0"/>
              <a:t/>
            </a:r>
            <a:br>
              <a:rPr lang="en-US" b="1" i="1" dirty="0" smtClean="0"/>
            </a:br>
            <a:r>
              <a:rPr lang="en-US" b="1" i="1" dirty="0" smtClean="0"/>
              <a:t/>
            </a:r>
            <a:br>
              <a:rPr lang="en-US" b="1" i="1" dirty="0" smtClean="0"/>
            </a:br>
            <a:r>
              <a:rPr lang="en-US" b="1" i="1" dirty="0" smtClean="0"/>
              <a:t/>
            </a:r>
            <a:br>
              <a:rPr lang="en-US" b="1" i="1" dirty="0" smtClean="0"/>
            </a:br>
            <a:r>
              <a:rPr lang="en-US" b="1" i="1" dirty="0" smtClean="0"/>
              <a:t/>
            </a:r>
            <a:br>
              <a:rPr lang="en-US" b="1" i="1" dirty="0" smtClean="0"/>
            </a:br>
            <a:r>
              <a:rPr lang="en-AU" sz="2800" b="1" i="1" dirty="0" smtClean="0"/>
              <a:t>Promoting Investment and Engagement in Learning Outcomes Assessment</a:t>
            </a:r>
            <a:r>
              <a:rPr lang="en-AU" sz="2400" dirty="0" smtClean="0"/>
              <a:t/>
            </a:r>
            <a:br>
              <a:rPr lang="en-AU" sz="2400" dirty="0" smtClean="0"/>
            </a:br>
            <a:r>
              <a:rPr lang="en-AU" sz="1000" dirty="0" smtClean="0"/>
              <a:t>    </a:t>
            </a:r>
            <a:r>
              <a:rPr lang="en-AU" sz="2400" dirty="0" smtClean="0"/>
              <a:t/>
            </a:r>
            <a:br>
              <a:rPr lang="en-AU" sz="2400" dirty="0" smtClean="0"/>
            </a:br>
            <a:r>
              <a:rPr lang="en-AU" sz="1800" b="1" dirty="0" smtClean="0"/>
              <a:t>Research-based Guidelines and Practical Strategies</a:t>
            </a:r>
            <a:r>
              <a:rPr lang="en-AU" sz="4800" dirty="0" smtClean="0"/>
              <a:t/>
            </a:r>
            <a:br>
              <a:rPr lang="en-AU" sz="4800" dirty="0" smtClean="0"/>
            </a:br>
            <a:r>
              <a:rPr lang="en-AU" sz="4800" b="1" i="1" dirty="0" smtClean="0"/>
              <a:t> </a:t>
            </a:r>
            <a:r>
              <a:rPr lang="en-AU" sz="4800" dirty="0" smtClean="0"/>
              <a:t/>
            </a:r>
            <a:br>
              <a:rPr lang="en-AU" sz="4800" dirty="0" smtClean="0"/>
            </a:br>
            <a:r>
              <a:rPr lang="en-AU" sz="1000" dirty="0" smtClean="0"/>
              <a:t/>
            </a:r>
            <a:br>
              <a:rPr lang="en-AU" sz="1000" dirty="0" smtClean="0"/>
            </a:br>
            <a:r>
              <a:rPr lang="en-US" sz="4800" b="1" i="1" dirty="0" smtClean="0"/>
              <a:t/>
            </a:r>
            <a:br>
              <a:rPr lang="en-US" sz="4800" b="1" i="1" dirty="0" smtClean="0"/>
            </a:br>
            <a:r>
              <a:rPr lang="en-US" b="1" i="1" dirty="0" smtClean="0"/>
              <a:t> 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GB" b="1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944"/>
            <a:ext cx="6656784" cy="2713856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2000" b="1" i="1" dirty="0" smtClean="0">
                <a:latin typeface="Arial Narrow" pitchFamily="34" charset="0"/>
              </a:rPr>
              <a:t> </a:t>
            </a:r>
            <a:r>
              <a:rPr lang="en-AU" sz="2000" b="1" dirty="0" smtClean="0">
                <a:latin typeface="Arial Narrow" pitchFamily="34" charset="0"/>
              </a:rPr>
              <a:t>Workshop A in the 2014 Learning Outcomes Conference</a:t>
            </a:r>
            <a:endParaRPr lang="en-US" sz="2000" b="1" i="1" dirty="0" smtClean="0">
              <a:latin typeface="Arial Narrow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sz="1600" b="1" i="1" dirty="0" smtClean="0">
                <a:solidFill>
                  <a:schemeClr val="accent2">
                    <a:lumMod val="75000"/>
                  </a:schemeClr>
                </a:solidFill>
                <a:latin typeface="Freestyle Script" pitchFamily="66" charset="0"/>
              </a:rPr>
              <a:t>    </a:t>
            </a:r>
          </a:p>
          <a:p>
            <a:pPr eaLnBrk="1" hangingPunct="1">
              <a:spcBef>
                <a:spcPct val="0"/>
              </a:spcBef>
            </a:pPr>
            <a:r>
              <a:rPr lang="en-AU" sz="1800" b="1" dirty="0" smtClean="0"/>
              <a:t/>
            </a:r>
            <a:br>
              <a:rPr lang="en-AU" sz="1800" b="1" dirty="0" smtClean="0"/>
            </a:br>
            <a:r>
              <a:rPr lang="en-AU" sz="1800" b="1" dirty="0" smtClean="0"/>
              <a:t>11:45 AM -12:45 </a:t>
            </a:r>
            <a:r>
              <a:rPr lang="en-AU" sz="1800" b="1" dirty="0"/>
              <a:t>P</a:t>
            </a:r>
            <a:r>
              <a:rPr lang="en-AU" sz="1800" b="1" dirty="0" smtClean="0"/>
              <a:t>M – Thursday 16 October 2014</a:t>
            </a:r>
            <a:endParaRPr lang="en-US" sz="1800" b="1" dirty="0" smtClean="0"/>
          </a:p>
          <a:p>
            <a:pPr eaLnBrk="1" hangingPunct="1">
              <a:spcBef>
                <a:spcPct val="0"/>
              </a:spcBef>
            </a:pPr>
            <a:endParaRPr lang="en-US" sz="800" b="1" dirty="0" smtClean="0"/>
          </a:p>
          <a:p>
            <a:pPr eaLnBrk="1" hangingPunct="1">
              <a:spcBef>
                <a:spcPct val="0"/>
              </a:spcBef>
            </a:pPr>
            <a:endParaRPr lang="en-US" sz="800" b="1" dirty="0" smtClean="0"/>
          </a:p>
          <a:p>
            <a:pPr eaLnBrk="1" hangingPunct="1">
              <a:spcBef>
                <a:spcPct val="0"/>
              </a:spcBef>
            </a:pPr>
            <a:r>
              <a:rPr lang="en-US" sz="4800" b="1" dirty="0" smtClean="0"/>
              <a:t>  </a:t>
            </a:r>
            <a:r>
              <a:rPr lang="en-US" sz="4800" b="1" i="1" dirty="0" smtClean="0">
                <a:solidFill>
                  <a:schemeClr val="accent2">
                    <a:lumMod val="75000"/>
                  </a:schemeClr>
                </a:solidFill>
                <a:latin typeface="Freestyle Script" pitchFamily="66" charset="0"/>
              </a:rPr>
              <a:t>Tom Angelo</a:t>
            </a:r>
            <a:br>
              <a:rPr lang="en-US" sz="4800" b="1" i="1" dirty="0" smtClean="0">
                <a:solidFill>
                  <a:schemeClr val="accent2">
                    <a:lumMod val="75000"/>
                  </a:schemeClr>
                </a:solidFill>
                <a:latin typeface="Freestyle Script" pitchFamily="66" charset="0"/>
              </a:rPr>
            </a:br>
            <a:endParaRPr lang="en-US" sz="2400" b="1" i="1" dirty="0" smtClean="0">
              <a:solidFill>
                <a:schemeClr val="accent2">
                  <a:lumMod val="75000"/>
                </a:schemeClr>
              </a:solidFill>
              <a:latin typeface="Freestyle Script" pitchFamily="66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sz="2400" b="1" dirty="0" smtClean="0">
                <a:latin typeface="Arial Narrow" panose="020B0606020202030204" pitchFamily="34" charset="0"/>
              </a:rPr>
              <a:t>thomas.a.angelo@gmail.com</a:t>
            </a:r>
          </a:p>
          <a:p>
            <a:pPr eaLnBrk="1" hangingPunct="1">
              <a:spcBef>
                <a:spcPct val="0"/>
              </a:spcBef>
            </a:pPr>
            <a:endParaRPr lang="en-US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95A4E2E-8E9D-48A2-9743-0FEC213CC826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2420888"/>
            <a:ext cx="7920880" cy="3168351"/>
          </a:xfrm>
        </p:spPr>
        <p:txBody>
          <a:bodyPr/>
          <a:lstStyle/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en-US" sz="2400" b="1" dirty="0" smtClean="0">
                <a:latin typeface="Arial Narrow" pitchFamily="34" charset="0"/>
                <a:cs typeface="Times New Roman" pitchFamily="18" charset="0"/>
              </a:rPr>
              <a:t>Build shared trust</a:t>
            </a:r>
            <a:r>
              <a:rPr lang="en-AU" sz="2400" b="1" dirty="0" smtClean="0">
                <a:latin typeface="Arial Narrow" pitchFamily="34" charset="0"/>
                <a:cs typeface="Times New Roman" pitchFamily="18" charset="0"/>
              </a:rPr>
              <a:t>      </a:t>
            </a:r>
            <a:endParaRPr lang="en-US" sz="2400" b="1" dirty="0" smtClean="0">
              <a:latin typeface="Arial Narrow" pitchFamily="34" charset="0"/>
              <a:cs typeface="Times New Roman" pitchFamily="18" charset="0"/>
            </a:endParaRP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en-AU" sz="2400" b="1" dirty="0" smtClean="0">
                <a:latin typeface="Arial Narrow" pitchFamily="34" charset="0"/>
                <a:cs typeface="Times New Roman" pitchFamily="18" charset="0"/>
              </a:rPr>
              <a:t>Build shared language and concepts </a:t>
            </a:r>
            <a:endParaRPr lang="en-US" sz="2400" b="1" dirty="0" smtClean="0">
              <a:latin typeface="Arial Narrow" pitchFamily="34" charset="0"/>
              <a:cs typeface="Times New Roman" pitchFamily="18" charset="0"/>
            </a:endParaRP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en-AU" sz="2400" b="1" dirty="0" smtClean="0">
                <a:latin typeface="Arial Narrow" pitchFamily="34" charset="0"/>
                <a:cs typeface="Times New Roman" pitchFamily="18" charset="0"/>
              </a:rPr>
              <a:t>Build shared goals and motivations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en-AU" sz="2400" b="1" dirty="0" smtClean="0">
                <a:latin typeface="Arial Narrow" pitchFamily="34" charset="0"/>
                <a:cs typeface="Times New Roman" pitchFamily="18" charset="0"/>
              </a:rPr>
              <a:t>Design backward and work forward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en-AU" sz="2400" b="1" dirty="0" smtClean="0">
                <a:latin typeface="Arial Narrow" pitchFamily="34" charset="0"/>
                <a:cs typeface="Times New Roman" pitchFamily="18" charset="0"/>
              </a:rPr>
              <a:t>Think and act systematically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en-AU" sz="2400" b="1" dirty="0" smtClean="0">
                <a:latin typeface="Arial Narrow" pitchFamily="34" charset="0"/>
                <a:cs typeface="Times New Roman" pitchFamily="18" charset="0"/>
              </a:rPr>
              <a:t>Take a scholarly approach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en-AU" sz="2400" b="1" dirty="0" smtClean="0">
                <a:latin typeface="Arial Narrow" pitchFamily="34" charset="0"/>
                <a:cs typeface="Times New Roman" pitchFamily="18" charset="0"/>
              </a:rPr>
              <a:t>Don’t assume, ask</a:t>
            </a:r>
            <a:endParaRPr lang="en-US" sz="2400" b="1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/>
          <a:lstStyle/>
          <a:p>
            <a:pPr>
              <a:defRPr/>
            </a:pPr>
            <a:r>
              <a:rPr lang="en-US" sz="2800" b="1" i="1" dirty="0" smtClean="0">
                <a:solidFill>
                  <a:schemeClr val="tx1"/>
                </a:solidFill>
              </a:rPr>
              <a:t/>
            </a:r>
            <a:br>
              <a:rPr lang="en-US" sz="2800" b="1" i="1" dirty="0" smtClean="0">
                <a:solidFill>
                  <a:schemeClr val="tx1"/>
                </a:solidFill>
              </a:rPr>
            </a:br>
            <a:r>
              <a:rPr lang="en-AU" sz="2800" b="1" dirty="0" smtClean="0">
                <a:solidFill>
                  <a:schemeClr val="tx1"/>
                </a:solidFill>
              </a:rPr>
              <a:t>Seven Draft Guidelines </a:t>
            </a:r>
            <a:br>
              <a:rPr lang="en-AU" sz="2800" b="1" dirty="0" smtClean="0">
                <a:solidFill>
                  <a:schemeClr val="tx1"/>
                </a:solidFill>
              </a:rPr>
            </a:br>
            <a:r>
              <a:rPr lang="en-AU" sz="2000" b="1" dirty="0" smtClean="0">
                <a:solidFill>
                  <a:schemeClr val="tx1"/>
                </a:solidFill>
              </a:rPr>
              <a:t>For Promoting Investment &amp; Engagement in LOA 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592" y="4766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Page 1 – Bottom Half </a:t>
            </a:r>
            <a:endParaRPr lang="en-A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1563" y="1143000"/>
            <a:ext cx="7310437" cy="4302224"/>
          </a:xfrm>
        </p:spPr>
        <p:txBody>
          <a:bodyPr/>
          <a:lstStyle/>
          <a:p>
            <a:pPr algn="l" eaLnBrk="1" hangingPunct="1"/>
            <a:r>
              <a:rPr lang="en-US" b="1" i="1" dirty="0" smtClean="0">
                <a:solidFill>
                  <a:srgbClr val="002060"/>
                </a:solidFill>
                <a:latin typeface="Comic Sans MS" pitchFamily="66" charset="0"/>
              </a:rPr>
              <a:t>“You can’t fix by analysis   </a:t>
            </a:r>
            <a:br>
              <a:rPr lang="en-US" b="1" i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n-US" b="1" i="1" dirty="0" smtClean="0">
                <a:solidFill>
                  <a:srgbClr val="002060"/>
                </a:solidFill>
                <a:latin typeface="Comic Sans MS" pitchFamily="66" charset="0"/>
              </a:rPr>
              <a:t>  what you bungled </a:t>
            </a:r>
            <a:br>
              <a:rPr lang="en-US" b="1" i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n-US" b="1" i="1" dirty="0" smtClean="0">
                <a:solidFill>
                  <a:srgbClr val="002060"/>
                </a:solidFill>
                <a:latin typeface="Comic Sans MS" pitchFamily="66" charset="0"/>
              </a:rPr>
              <a:t>  by design.”</a:t>
            </a:r>
            <a:r>
              <a:rPr lang="en-US" i="1" dirty="0" smtClean="0">
                <a:solidFill>
                  <a:srgbClr val="0070C0"/>
                </a:solidFill>
                <a:latin typeface="Comic Sans MS" pitchFamily="66" charset="0"/>
              </a:rPr>
              <a:t/>
            </a:r>
            <a:br>
              <a:rPr lang="en-US" i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en-US" i="1" dirty="0" smtClean="0">
                <a:latin typeface="Comic Sans MS" pitchFamily="66" charset="0"/>
              </a:rPr>
              <a:t>   </a:t>
            </a:r>
            <a:r>
              <a:rPr lang="en-US" sz="2000" b="1" dirty="0" smtClean="0">
                <a:latin typeface="Arial Narrow" pitchFamily="34" charset="0"/>
              </a:rPr>
              <a:t/>
            </a:r>
            <a:br>
              <a:rPr lang="en-US" sz="2000" b="1" dirty="0" smtClean="0">
                <a:latin typeface="Arial Narrow" pitchFamily="34" charset="0"/>
              </a:rPr>
            </a:br>
            <a:r>
              <a:rPr lang="en-US" sz="2400" b="1" dirty="0" smtClean="0">
                <a:latin typeface="Arial Narrow" pitchFamily="34" charset="0"/>
              </a:rPr>
              <a:t>Light, R., Singer, J. &amp; Willett, J. (1990).  </a:t>
            </a:r>
            <a:r>
              <a:rPr lang="en-US" sz="2400" b="1" i="1" dirty="0" smtClean="0">
                <a:latin typeface="Arial Narrow" pitchFamily="34" charset="0"/>
              </a:rPr>
              <a:t>By Design</a:t>
            </a:r>
            <a:r>
              <a:rPr lang="en-US" sz="2400" b="1" dirty="0" smtClean="0">
                <a:latin typeface="Arial Narrow" pitchFamily="34" charset="0"/>
              </a:rPr>
              <a:t>.    </a:t>
            </a:r>
            <a:br>
              <a:rPr lang="en-US" sz="2400" b="1" dirty="0" smtClean="0">
                <a:latin typeface="Arial Narrow" pitchFamily="34" charset="0"/>
              </a:rPr>
            </a:br>
            <a:r>
              <a:rPr lang="en-US" sz="2400" b="1" dirty="0" smtClean="0">
                <a:latin typeface="Arial Narrow" pitchFamily="34" charset="0"/>
              </a:rPr>
              <a:t>     Cambridge, MA:  Harvard U. Press.</a:t>
            </a:r>
            <a:endParaRPr lang="en-US" sz="2400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99593" y="1143000"/>
            <a:ext cx="7482408" cy="4302224"/>
          </a:xfrm>
        </p:spPr>
        <p:txBody>
          <a:bodyPr/>
          <a:lstStyle/>
          <a:p>
            <a:pPr algn="l" eaLnBrk="1" hangingPunct="1"/>
            <a: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  <a:t>“You can’t fix </a:t>
            </a:r>
            <a:b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  <a:t>  by assessment   </a:t>
            </a:r>
            <a:b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  <a:t>  what you bungled </a:t>
            </a:r>
            <a:b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  <a:t>  by curriculum design </a:t>
            </a:r>
            <a:b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US" sz="4000" b="1" i="1" dirty="0" smtClean="0">
                <a:solidFill>
                  <a:schemeClr val="tx1"/>
                </a:solidFill>
                <a:latin typeface="Comic Sans MS" pitchFamily="66" charset="0"/>
              </a:rPr>
              <a:t>  and implementation.”</a:t>
            </a:r>
            <a:r>
              <a:rPr lang="en-US" i="1" dirty="0" smtClean="0">
                <a:solidFill>
                  <a:srgbClr val="0070C0"/>
                </a:solidFill>
                <a:latin typeface="Comic Sans MS" pitchFamily="66" charset="0"/>
              </a:rPr>
              <a:t/>
            </a:r>
            <a:br>
              <a:rPr lang="en-US" i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en-US" i="1" dirty="0" smtClean="0">
                <a:latin typeface="Comic Sans MS" pitchFamily="66" charset="0"/>
              </a:rPr>
              <a:t>   </a:t>
            </a:r>
            <a:r>
              <a:rPr lang="en-US" sz="2000" b="1" dirty="0" smtClean="0">
                <a:latin typeface="Arial Narrow" pitchFamily="34" charset="0"/>
              </a:rPr>
              <a:t/>
            </a:r>
            <a:br>
              <a:rPr lang="en-US" sz="2000" b="1" dirty="0" smtClean="0">
                <a:latin typeface="Arial Narrow" pitchFamily="34" charset="0"/>
              </a:rPr>
            </a:br>
            <a:endParaRPr lang="en-US" sz="2400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95161C-7CCF-4951-95E7-BEB696D0522C}" type="slidenum">
              <a:rPr lang="en-GB" smtClean="0">
                <a:solidFill>
                  <a:srgbClr val="000000"/>
                </a:solidFill>
              </a:rPr>
              <a:pPr/>
              <a:t>5</a:t>
            </a:fld>
            <a:endParaRPr lang="en-GB" dirty="0" smtClean="0">
              <a:solidFill>
                <a:srgbClr val="000000"/>
              </a:solidFill>
            </a:endParaRP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i="1" dirty="0" smtClean="0"/>
              <a:t>Values    </a:t>
            </a:r>
            <a:r>
              <a:rPr lang="en-US" sz="3200" b="1" i="1" dirty="0" smtClean="0"/>
              <a:t>                                           p. 2</a:t>
            </a:r>
            <a:endParaRPr lang="en-GB" sz="3200" b="1" dirty="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600200"/>
            <a:ext cx="8496944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dirty="0" smtClean="0"/>
              <a:t>									</a:t>
            </a:r>
            <a:endParaRPr lang="en-US" b="1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b="1" i="1" dirty="0" smtClean="0"/>
              <a:t>Jot down 2 or 3 educational/professional values you hold that motivate your involvement in Learning Outcomes Assessment work.</a:t>
            </a:r>
            <a:r>
              <a:rPr lang="en-US" sz="2400" b="1" i="1" dirty="0" smtClean="0"/>
              <a:t>	</a:t>
            </a:r>
            <a:r>
              <a:rPr lang="en-US" sz="1800" b="1" i="1" dirty="0" smtClean="0"/>
              <a:t> </a:t>
            </a:r>
            <a:br>
              <a:rPr lang="en-US" sz="1800" b="1" i="1" dirty="0" smtClean="0"/>
            </a:br>
            <a:endParaRPr lang="en-US" sz="1800" b="1" dirty="0" smtClean="0"/>
          </a:p>
          <a:p>
            <a:pPr eaLnBrk="1" hangingPunct="1">
              <a:lnSpc>
                <a:spcPct val="80000"/>
              </a:lnSpc>
              <a:spcAft>
                <a:spcPct val="45000"/>
              </a:spcAft>
              <a:buFontTx/>
              <a:buNone/>
            </a:pPr>
            <a:r>
              <a:rPr lang="en-US" sz="1800" b="1" dirty="0" smtClean="0"/>
              <a:t>	</a:t>
            </a:r>
            <a:r>
              <a:rPr lang="en-US" sz="2400" b="1" dirty="0" smtClean="0"/>
              <a:t>_________________________________________</a:t>
            </a:r>
          </a:p>
          <a:p>
            <a:pPr eaLnBrk="1" hangingPunct="1">
              <a:lnSpc>
                <a:spcPct val="80000"/>
              </a:lnSpc>
              <a:spcAft>
                <a:spcPct val="45000"/>
              </a:spcAft>
              <a:buFontTx/>
              <a:buNone/>
            </a:pPr>
            <a:r>
              <a:rPr lang="en-US" sz="2400" b="1" dirty="0" smtClean="0"/>
              <a:t>	_________________________________________</a:t>
            </a:r>
          </a:p>
          <a:p>
            <a:pPr eaLnBrk="1" hangingPunct="1">
              <a:lnSpc>
                <a:spcPct val="80000"/>
              </a:lnSpc>
              <a:spcAft>
                <a:spcPct val="45000"/>
              </a:spcAft>
              <a:buFontTx/>
              <a:buNone/>
            </a:pPr>
            <a:r>
              <a:rPr lang="en-US" sz="2400" b="1" dirty="0" smtClean="0"/>
              <a:t>	_________________________________________</a:t>
            </a:r>
          </a:p>
          <a:p>
            <a:pPr eaLnBrk="1" hangingPunct="1">
              <a:lnSpc>
                <a:spcPct val="80000"/>
              </a:lnSpc>
              <a:spcAft>
                <a:spcPct val="45000"/>
              </a:spcAft>
              <a:buFontTx/>
              <a:buNone/>
            </a:pPr>
            <a:r>
              <a:rPr lang="en-US" sz="2400" b="1" dirty="0" smtClean="0"/>
              <a:t>	</a:t>
            </a:r>
            <a:endParaRPr lang="en-GB" sz="2400" b="1" dirty="0" smtClean="0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539750" y="6499225"/>
            <a:ext cx="81105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endParaRPr lang="en-US" sz="1200" dirty="0">
              <a:solidFill>
                <a:srgbClr val="0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2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7B518982-215B-4EC8-989D-E50DB8FC77CC}" type="slidenum">
              <a:rPr lang="en-GB" sz="1400">
                <a:solidFill>
                  <a:srgbClr val="000000"/>
                </a:solidFill>
              </a:rPr>
              <a:pPr algn="r"/>
              <a:t>6</a:t>
            </a:fld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73782" y="260648"/>
            <a:ext cx="8229600" cy="2232248"/>
          </a:xfrm>
        </p:spPr>
        <p:txBody>
          <a:bodyPr/>
          <a:lstStyle/>
          <a:p>
            <a:pPr algn="l" eaLnBrk="1" hangingPunct="1"/>
            <a:r>
              <a:rPr lang="en-AU" sz="4000" b="1" dirty="0" smtClean="0">
                <a:solidFill>
                  <a:srgbClr val="9F1409"/>
                </a:solidFill>
              </a:rPr>
              <a:t/>
            </a:r>
            <a:br>
              <a:rPr lang="en-AU" sz="4000" b="1" dirty="0" smtClean="0">
                <a:solidFill>
                  <a:srgbClr val="9F1409"/>
                </a:solidFill>
              </a:rPr>
            </a:br>
            <a:r>
              <a:rPr lang="en-AU" sz="800" b="1" dirty="0" smtClean="0">
                <a:solidFill>
                  <a:srgbClr val="9F1409"/>
                </a:solidFill>
              </a:rPr>
              <a:t> </a:t>
            </a:r>
            <a:r>
              <a:rPr lang="en-AU" sz="4000" b="1" dirty="0" smtClean="0">
                <a:solidFill>
                  <a:srgbClr val="9F1409"/>
                </a:solidFill>
              </a:rPr>
              <a:t/>
            </a:r>
            <a:br>
              <a:rPr lang="en-AU" sz="4000" b="1" dirty="0" smtClean="0">
                <a:solidFill>
                  <a:srgbClr val="9F1409"/>
                </a:solidFill>
              </a:rPr>
            </a:br>
            <a:r>
              <a:rPr lang="en-AU" sz="4000" b="1" dirty="0" smtClean="0">
                <a:solidFill>
                  <a:schemeClr val="tx1"/>
                </a:solidFill>
              </a:rPr>
              <a:t>Which value(s) did you mention?</a:t>
            </a:r>
            <a:r>
              <a:rPr lang="en-AU" sz="4000" b="1" dirty="0" smtClean="0">
                <a:solidFill>
                  <a:srgbClr val="9F1409"/>
                </a:solidFill>
              </a:rPr>
              <a:t/>
            </a:r>
            <a:br>
              <a:rPr lang="en-AU" sz="4000" b="1" dirty="0" smtClean="0">
                <a:solidFill>
                  <a:srgbClr val="9F1409"/>
                </a:solidFill>
              </a:rPr>
            </a:br>
            <a:endParaRPr lang="en-GB" sz="4000" b="1" dirty="0" smtClean="0">
              <a:solidFill>
                <a:srgbClr val="9F1409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1916833"/>
            <a:ext cx="8229600" cy="406953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AU" sz="1200" b="1" dirty="0" smtClean="0">
                <a:solidFill>
                  <a:srgbClr val="101032"/>
                </a:solidFill>
              </a:rPr>
              <a:t>     </a:t>
            </a:r>
          </a:p>
          <a:p>
            <a:pPr marL="742950" indent="-742950" eaLnBrk="1" hangingPunct="1">
              <a:buFont typeface="+mj-lt"/>
              <a:buAutoNum type="alphaUcPeriod"/>
            </a:pPr>
            <a:r>
              <a:rPr lang="en-AU" sz="3600" b="1" dirty="0" smtClean="0">
                <a:solidFill>
                  <a:srgbClr val="101032"/>
                </a:solidFill>
              </a:rPr>
              <a:t>Improving Equity</a:t>
            </a:r>
          </a:p>
          <a:p>
            <a:pPr marL="742950" indent="-742950" eaLnBrk="1" hangingPunct="1">
              <a:buFont typeface="+mj-lt"/>
              <a:buAutoNum type="alphaUcPeriod"/>
            </a:pPr>
            <a:r>
              <a:rPr lang="en-AU" sz="3600" b="1" dirty="0" smtClean="0">
                <a:solidFill>
                  <a:srgbClr val="101032"/>
                </a:solidFill>
              </a:rPr>
              <a:t>Improving Retention</a:t>
            </a:r>
          </a:p>
          <a:p>
            <a:pPr marL="742950" indent="-742950" eaLnBrk="1" hangingPunct="1">
              <a:buFont typeface="+mj-lt"/>
              <a:buAutoNum type="alphaUcPeriod"/>
            </a:pPr>
            <a:r>
              <a:rPr lang="en-AU" sz="3600" b="1" dirty="0" smtClean="0">
                <a:solidFill>
                  <a:srgbClr val="101032"/>
                </a:solidFill>
              </a:rPr>
              <a:t>Improving Learning</a:t>
            </a:r>
          </a:p>
          <a:p>
            <a:pPr marL="742950" indent="-742950" eaLnBrk="1" hangingPunct="1">
              <a:buFont typeface="+mj-lt"/>
              <a:buAutoNum type="alphaUcPeriod"/>
            </a:pPr>
            <a:r>
              <a:rPr lang="en-AU" sz="3600" b="1" dirty="0" smtClean="0">
                <a:solidFill>
                  <a:srgbClr val="101032"/>
                </a:solidFill>
              </a:rPr>
              <a:t>Innovation</a:t>
            </a:r>
          </a:p>
          <a:p>
            <a:pPr marL="742950" indent="-742950" eaLnBrk="1" hangingPunct="1">
              <a:buFont typeface="+mj-lt"/>
              <a:buAutoNum type="alphaUcPeriod"/>
            </a:pPr>
            <a:r>
              <a:rPr lang="en-AU" sz="3600" b="1" dirty="0" smtClean="0">
                <a:solidFill>
                  <a:srgbClr val="101032"/>
                </a:solidFill>
              </a:rPr>
              <a:t>Other value(s)</a:t>
            </a:r>
          </a:p>
          <a:p>
            <a:pPr marL="742950" indent="-742950" eaLnBrk="1" hangingPunct="1">
              <a:buFont typeface="+mj-lt"/>
              <a:buAutoNum type="alphaUcPeriod"/>
            </a:pPr>
            <a:r>
              <a:rPr lang="en-AU" sz="3600" b="1" dirty="0" smtClean="0">
                <a:solidFill>
                  <a:srgbClr val="101032"/>
                </a:solidFill>
              </a:rPr>
              <a:t>When’s lunch?</a:t>
            </a:r>
          </a:p>
          <a:p>
            <a:pPr eaLnBrk="1" hangingPunct="1"/>
            <a:endParaRPr lang="en-US" sz="3600" b="1" dirty="0" smtClean="0">
              <a:solidFill>
                <a:srgbClr val="101032"/>
              </a:solidFill>
            </a:endParaRPr>
          </a:p>
        </p:txBody>
      </p:sp>
      <p:sp>
        <p:nvSpPr>
          <p:cNvPr id="134149" name="Rectangle 4"/>
          <p:cNvSpPr>
            <a:spLocks noChangeArrowheads="1"/>
          </p:cNvSpPr>
          <p:nvPr/>
        </p:nvSpPr>
        <p:spPr bwMode="auto">
          <a:xfrm>
            <a:off x="468313" y="5876925"/>
            <a:ext cx="811053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endParaRPr lang="en-US" sz="1200" dirty="0">
              <a:solidFill>
                <a:srgbClr val="0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982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95161C-7CCF-4951-95E7-BEB696D0522C}" type="slidenum">
              <a:rPr lang="en-GB" smtClean="0">
                <a:solidFill>
                  <a:srgbClr val="000000"/>
                </a:solidFill>
              </a:rPr>
              <a:pPr/>
              <a:t>7</a:t>
            </a:fld>
            <a:endParaRPr lang="en-GB" dirty="0" smtClean="0">
              <a:solidFill>
                <a:srgbClr val="000000"/>
              </a:solidFill>
            </a:endParaRP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i="1" dirty="0" smtClean="0"/>
              <a:t/>
            </a:r>
            <a:br>
              <a:rPr lang="en-US" sz="3200" b="1" i="1" dirty="0" smtClean="0"/>
            </a:br>
            <a:r>
              <a:rPr lang="en-US" sz="3200" b="1" i="1" dirty="0" smtClean="0"/>
              <a:t>Goal Ranking &amp; Matching Exercise – p. 2</a:t>
            </a:r>
            <a:endParaRPr lang="en-GB" sz="3200" b="1" dirty="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600200"/>
            <a:ext cx="8496944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dirty="0" smtClean="0"/>
              <a:t>									</a:t>
            </a:r>
            <a:endParaRPr lang="en-US" sz="1600" b="1" i="1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sz="1600" b="1" i="1" dirty="0" smtClean="0"/>
              <a:t>  </a:t>
            </a:r>
            <a:r>
              <a:rPr lang="en-US" sz="2600" b="1" dirty="0" smtClean="0"/>
              <a:t>What are your </a:t>
            </a:r>
            <a:r>
              <a:rPr lang="en-US" sz="2600" b="1" u="sng" dirty="0" smtClean="0"/>
              <a:t>Learning Goals </a:t>
            </a:r>
            <a:r>
              <a:rPr lang="en-US" sz="2600" b="1" dirty="0" smtClean="0"/>
              <a:t>for Learning </a:t>
            </a:r>
            <a:br>
              <a:rPr lang="en-US" sz="2600" b="1" dirty="0" smtClean="0"/>
            </a:br>
            <a:r>
              <a:rPr lang="en-US" sz="2600" b="1" dirty="0" smtClean="0"/>
              <a:t>   Outcomes Assessment?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sz="2400" b="1" i="1" dirty="0" smtClean="0"/>
              <a:t>	</a:t>
            </a:r>
            <a:r>
              <a:rPr lang="en-US" sz="1800" b="1" i="1" dirty="0" smtClean="0"/>
              <a:t> </a:t>
            </a:r>
            <a:endParaRPr lang="en-US" sz="1800" b="1" dirty="0" smtClean="0"/>
          </a:p>
          <a:p>
            <a:pPr eaLnBrk="1" hangingPunct="1">
              <a:lnSpc>
                <a:spcPct val="80000"/>
              </a:lnSpc>
              <a:spcAft>
                <a:spcPct val="45000"/>
              </a:spcAft>
              <a:buFontTx/>
              <a:buNone/>
            </a:pPr>
            <a:r>
              <a:rPr lang="en-US" sz="1800" b="1" dirty="0" smtClean="0"/>
              <a:t>	</a:t>
            </a:r>
            <a:r>
              <a:rPr lang="en-US" sz="2400" b="1" dirty="0" smtClean="0"/>
              <a:t>_________________________________________</a:t>
            </a:r>
          </a:p>
          <a:p>
            <a:pPr eaLnBrk="1" hangingPunct="1">
              <a:lnSpc>
                <a:spcPct val="80000"/>
              </a:lnSpc>
              <a:spcAft>
                <a:spcPct val="45000"/>
              </a:spcAft>
              <a:buFontTx/>
              <a:buNone/>
            </a:pPr>
            <a:r>
              <a:rPr lang="en-US" sz="2400" b="1" dirty="0" smtClean="0"/>
              <a:t>	_________________________________________</a:t>
            </a:r>
          </a:p>
          <a:p>
            <a:pPr eaLnBrk="1" hangingPunct="1">
              <a:lnSpc>
                <a:spcPct val="80000"/>
              </a:lnSpc>
              <a:spcAft>
                <a:spcPct val="45000"/>
              </a:spcAft>
              <a:buFontTx/>
              <a:buNone/>
            </a:pPr>
            <a:r>
              <a:rPr lang="en-US" sz="2400" b="1" dirty="0" smtClean="0"/>
              <a:t>	_________________________________________</a:t>
            </a:r>
          </a:p>
          <a:p>
            <a:pPr eaLnBrk="1" hangingPunct="1">
              <a:lnSpc>
                <a:spcPct val="80000"/>
              </a:lnSpc>
              <a:spcAft>
                <a:spcPct val="45000"/>
              </a:spcAft>
              <a:buFontTx/>
              <a:buNone/>
            </a:pPr>
            <a:r>
              <a:rPr lang="en-US" sz="2400" b="1" dirty="0" smtClean="0"/>
              <a:t>	</a:t>
            </a:r>
            <a:endParaRPr lang="en-GB" sz="2400" b="1" dirty="0" smtClean="0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539750" y="6499225"/>
            <a:ext cx="81105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endParaRPr lang="en-US" sz="1200" dirty="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DE1034-DFDD-4559-B7E2-8BAB0E1D448C}" type="datetime1">
              <a:rPr lang="en-US" smtClean="0">
                <a:solidFill>
                  <a:srgbClr val="000000"/>
                </a:solidFill>
              </a:rPr>
              <a:pPr>
                <a:defRPr/>
              </a:pPr>
              <a:t>10/22/2014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22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620689"/>
            <a:ext cx="7367588" cy="1224135"/>
          </a:xfrm>
        </p:spPr>
        <p:txBody>
          <a:bodyPr/>
          <a:lstStyle/>
          <a:p>
            <a:pPr marL="457200" indent="-457200" algn="l">
              <a:spcAft>
                <a:spcPts val="400"/>
              </a:spcAft>
            </a:pPr>
            <a:r>
              <a:rPr lang="en-US" sz="1800" b="1" i="1" dirty="0" smtClean="0"/>
              <a:t>Page 2 - Bottom</a:t>
            </a:r>
            <a:r>
              <a:rPr lang="en-US" sz="1600" b="1" dirty="0" smtClean="0"/>
              <a:t/>
            </a:r>
            <a:br>
              <a:rPr lang="en-US" sz="1600" b="1" dirty="0" smtClean="0"/>
            </a:br>
            <a:r>
              <a:rPr lang="en-US" sz="1600" b="1" dirty="0" smtClean="0"/>
              <a:t/>
            </a:r>
            <a:br>
              <a:rPr lang="en-US" sz="1600" b="1" dirty="0" smtClean="0"/>
            </a:br>
            <a:r>
              <a:rPr lang="en-US" sz="2400" b="1" dirty="0" smtClean="0"/>
              <a:t>The Teaching-Learning Pyramid</a:t>
            </a:r>
            <a:r>
              <a:rPr lang="en-US" sz="1400" b="1" dirty="0" smtClean="0"/>
              <a:t>  </a:t>
            </a:r>
            <a:br>
              <a:rPr lang="en-US" sz="1400" b="1" dirty="0" smtClean="0"/>
            </a:br>
            <a:endParaRPr lang="en-US" sz="1800" b="1" dirty="0" smtClean="0">
              <a:latin typeface="Arial Narrow" pitchFamily="34" charset="0"/>
            </a:endParaRPr>
          </a:p>
        </p:txBody>
      </p:sp>
      <p:sp>
        <p:nvSpPr>
          <p:cNvPr id="55298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31988C1B-B0D5-4B49-B626-FD16EC5E6B80}" type="slidenum">
              <a:rPr lang="en-US" sz="1400">
                <a:solidFill>
                  <a:srgbClr val="000000"/>
                </a:solidFill>
                <a:cs typeface="ＭＳ Ｐゴシック"/>
              </a:rPr>
              <a:pPr algn="r" eaLnBrk="0" hangingPunct="0"/>
              <a:t>8</a:t>
            </a:fld>
            <a:endParaRPr lang="en-US" sz="1400">
              <a:solidFill>
                <a:srgbClr val="000000"/>
              </a:solidFill>
              <a:cs typeface="ＭＳ Ｐゴシック"/>
            </a:endParaRPr>
          </a:p>
        </p:txBody>
      </p:sp>
      <p:sp>
        <p:nvSpPr>
          <p:cNvPr id="55299" name="AutoShape 4"/>
          <p:cNvSpPr>
            <a:spLocks noChangeArrowheads="1"/>
          </p:cNvSpPr>
          <p:nvPr/>
        </p:nvSpPr>
        <p:spPr bwMode="auto">
          <a:xfrm>
            <a:off x="1979613" y="1989138"/>
            <a:ext cx="4679950" cy="360045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sz="2400">
              <a:solidFill>
                <a:srgbClr val="00000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53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620689"/>
            <a:ext cx="7367588" cy="1224135"/>
          </a:xfrm>
        </p:spPr>
        <p:txBody>
          <a:bodyPr/>
          <a:lstStyle/>
          <a:p>
            <a:pPr marL="457200" indent="-457200" algn="l">
              <a:spcAft>
                <a:spcPts val="400"/>
              </a:spcAft>
            </a:pPr>
            <a:r>
              <a:rPr lang="en-US" sz="1800" b="1" i="1" dirty="0" smtClean="0"/>
              <a:t>Page 2 - bottom</a:t>
            </a:r>
            <a:r>
              <a:rPr lang="en-US" sz="1600" b="1" dirty="0" smtClean="0"/>
              <a:t/>
            </a:r>
            <a:br>
              <a:rPr lang="en-US" sz="1600" b="1" dirty="0" smtClean="0"/>
            </a:br>
            <a:r>
              <a:rPr lang="en-US" sz="1600" b="1" dirty="0" smtClean="0"/>
              <a:t/>
            </a:r>
            <a:br>
              <a:rPr lang="en-US" sz="1600" b="1" dirty="0" smtClean="0"/>
            </a:br>
            <a:r>
              <a:rPr lang="en-US" sz="2400" b="1" dirty="0" smtClean="0"/>
              <a:t>The Teaching-Learning Pyramid</a:t>
            </a:r>
            <a:r>
              <a:rPr lang="en-US" sz="1400" b="1" dirty="0" smtClean="0"/>
              <a:t>  </a:t>
            </a:r>
            <a:br>
              <a:rPr lang="en-US" sz="1400" b="1" dirty="0" smtClean="0"/>
            </a:br>
            <a:endParaRPr lang="en-US" sz="1800" b="1" dirty="0" smtClean="0">
              <a:latin typeface="Arial Narrow" pitchFamily="34" charset="0"/>
            </a:endParaRPr>
          </a:p>
        </p:txBody>
      </p:sp>
      <p:sp>
        <p:nvSpPr>
          <p:cNvPr id="55298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31988C1B-B0D5-4B49-B626-FD16EC5E6B80}" type="slidenum">
              <a:rPr lang="en-US" sz="1400">
                <a:solidFill>
                  <a:srgbClr val="000000"/>
                </a:solidFill>
                <a:cs typeface="ＭＳ Ｐゴシック"/>
              </a:rPr>
              <a:pPr algn="r" eaLnBrk="0" hangingPunct="0"/>
              <a:t>9</a:t>
            </a:fld>
            <a:endParaRPr lang="en-US" sz="1400">
              <a:solidFill>
                <a:srgbClr val="000000"/>
              </a:solidFill>
              <a:cs typeface="ＭＳ Ｐゴシック"/>
            </a:endParaRPr>
          </a:p>
        </p:txBody>
      </p:sp>
      <p:sp>
        <p:nvSpPr>
          <p:cNvPr id="55299" name="AutoShape 4"/>
          <p:cNvSpPr>
            <a:spLocks noChangeArrowheads="1"/>
          </p:cNvSpPr>
          <p:nvPr/>
        </p:nvSpPr>
        <p:spPr bwMode="auto">
          <a:xfrm>
            <a:off x="2123728" y="2060848"/>
            <a:ext cx="4679950" cy="360045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         </a:t>
            </a:r>
            <a:endParaRPr lang="en-US" sz="2400" dirty="0">
              <a:solidFill>
                <a:srgbClr val="000000"/>
              </a:solidFill>
              <a:cs typeface="Times New Roman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2627784" y="4869160"/>
            <a:ext cx="36004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Straight Connector 7"/>
          <p:cNvCxnSpPr/>
          <p:nvPr/>
        </p:nvCxnSpPr>
        <p:spPr bwMode="auto">
          <a:xfrm>
            <a:off x="3059832" y="4149080"/>
            <a:ext cx="266429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/>
          <p:cNvCxnSpPr/>
          <p:nvPr/>
        </p:nvCxnSpPr>
        <p:spPr bwMode="auto">
          <a:xfrm>
            <a:off x="3707904" y="3284984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2699792" y="5013176"/>
            <a:ext cx="3456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en-AU" sz="1600" dirty="0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%-age Students can learn independently</a:t>
            </a:r>
            <a:endParaRPr lang="en-AU" sz="16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59832" y="4293096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en-AU" sz="1600" dirty="0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%-age Ss can learn cooperatively</a:t>
            </a:r>
            <a:endParaRPr lang="en-AU" sz="16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19872" y="3429001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en-AU" sz="1600" dirty="0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%-age Ss can learn from more advanced Ss</a:t>
            </a:r>
            <a:endParaRPr lang="en-AU" sz="16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91880" y="2420888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en-AU" sz="1600" dirty="0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%-age </a:t>
            </a:r>
          </a:p>
          <a:p>
            <a:pPr algn="ctr" eaLnBrk="0" hangingPunct="0"/>
            <a:r>
              <a:rPr lang="en-AU" sz="1600" dirty="0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Ss can learn </a:t>
            </a:r>
          </a:p>
          <a:p>
            <a:pPr algn="ctr" eaLnBrk="0" hangingPunct="0"/>
            <a:r>
              <a:rPr lang="en-AU" sz="1600" dirty="0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Only from faculty</a:t>
            </a:r>
            <a:endParaRPr lang="en-AU" sz="16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87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14438" y="549275"/>
            <a:ext cx="6970712" cy="863501"/>
          </a:xfrm>
        </p:spPr>
        <p:txBody>
          <a:bodyPr lIns="91440" tIns="45720" rIns="91440" bIns="45720" anchor="ctr"/>
          <a:lstStyle/>
          <a:p>
            <a:pPr algn="r" eaLnBrk="1" hangingPunct="1"/>
            <a:r>
              <a:rPr lang="en-AU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Arial" charset="0"/>
              </a:rPr>
              <a:t>Page 3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247775" y="1446212"/>
            <a:ext cx="6796088" cy="4287043"/>
          </a:xfrm>
        </p:spPr>
        <p:txBody>
          <a:bodyPr lIns="91440" tIns="45720" rIns="91440" bIns="45720"/>
          <a:lstStyle/>
          <a:p>
            <a:pPr marL="457200" indent="-457200" algn="ctr" eaLnBrk="1" hangingPunct="1">
              <a:buNone/>
            </a:pPr>
            <a:r>
              <a:rPr lang="en-AU" sz="2800" b="1" dirty="0" smtClean="0">
                <a:latin typeface="Arial Narrow" pitchFamily="34" charset="0"/>
                <a:ea typeface="MS PGothic"/>
                <a:cs typeface="Times New Roman" pitchFamily="18" charset="0"/>
              </a:rPr>
              <a:t>Six </a:t>
            </a:r>
            <a:r>
              <a:rPr sz="2800" b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Dimensions of Higher Learning</a:t>
            </a:r>
            <a:r>
              <a:rPr lang="en-AU" sz="2800" b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 Outcomes</a:t>
            </a:r>
            <a:r>
              <a:rPr b="1" dirty="0" smtClean="0">
                <a:latin typeface="Arial Narrow" pitchFamily="34" charset="0"/>
                <a:ea typeface="MS PGothic"/>
                <a:cs typeface="Times New Roman" pitchFamily="18" charset="0"/>
              </a:rPr>
              <a:t/>
            </a:r>
            <a:br>
              <a:rPr b="1" dirty="0" smtClean="0">
                <a:latin typeface="Arial Narrow" pitchFamily="34" charset="0"/>
                <a:ea typeface="MS PGothic"/>
                <a:cs typeface="Times New Roman" pitchFamily="18" charset="0"/>
              </a:rPr>
            </a:br>
            <a:endParaRPr sz="600" b="1" dirty="0" smtClean="0">
              <a:latin typeface="Arial Narrow" pitchFamily="34" charset="0"/>
              <a:ea typeface="MS PGothic"/>
              <a:cs typeface="Times New Roman" pitchFamily="18" charset="0"/>
            </a:endParaRPr>
          </a:p>
          <a:p>
            <a:pPr marL="457200" indent="-457200" eaLnBrk="1" hangingPunct="1">
              <a:buNone/>
            </a:pPr>
            <a:r>
              <a:rPr sz="2400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	% Then?				% Now?</a:t>
            </a:r>
            <a:endParaRPr lang="en-AU" sz="2400" b="1" i="1" dirty="0" smtClean="0">
              <a:solidFill>
                <a:schemeClr val="tx1"/>
              </a:solidFill>
              <a:latin typeface="Arial Narrow" pitchFamily="34" charset="0"/>
              <a:ea typeface="MS PGothic"/>
              <a:cs typeface="Times New Roman" pitchFamily="18" charset="0"/>
            </a:endParaRPr>
          </a:p>
          <a:p>
            <a:pPr marL="457200" indent="-457200" eaLnBrk="1" hangingPunct="1">
              <a:buNone/>
            </a:pPr>
            <a:r>
              <a:rPr lang="en-AU" sz="2400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	____	Factual Learning	   _____</a:t>
            </a:r>
            <a:endParaRPr sz="2400" b="1" i="1" dirty="0" smtClean="0">
              <a:solidFill>
                <a:schemeClr val="tx1"/>
              </a:solidFill>
              <a:latin typeface="Arial Narrow" pitchFamily="34" charset="0"/>
              <a:ea typeface="MS PGothic"/>
              <a:cs typeface="Times New Roman" pitchFamily="18" charset="0"/>
            </a:endParaRPr>
          </a:p>
          <a:p>
            <a:pPr marL="457200" indent="-457200" eaLnBrk="1" hangingPunct="1">
              <a:buNone/>
            </a:pPr>
            <a:r>
              <a:rPr sz="2400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	____	</a:t>
            </a:r>
            <a:r>
              <a:rPr lang="en-AU" sz="2400" b="1" i="1" dirty="0" smtClean="0">
                <a:latin typeface="Arial Narrow" pitchFamily="34" charset="0"/>
                <a:ea typeface="MS PGothic"/>
                <a:cs typeface="Times New Roman" pitchFamily="18" charset="0"/>
              </a:rPr>
              <a:t>Conceptual</a:t>
            </a:r>
            <a:r>
              <a:rPr sz="2400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 Learning   	   _____</a:t>
            </a:r>
          </a:p>
          <a:p>
            <a:pPr marL="457200" indent="-457200" eaLnBrk="1" hangingPunct="1">
              <a:buNone/>
            </a:pPr>
            <a:r>
              <a:rPr sz="2400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	____	Procedural Learning   	   _____</a:t>
            </a:r>
          </a:p>
          <a:p>
            <a:pPr marL="457200" indent="-457200" eaLnBrk="1" hangingPunct="1">
              <a:buNone/>
            </a:pPr>
            <a:r>
              <a:rPr sz="2400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	____	Conditional Learning       _____</a:t>
            </a:r>
          </a:p>
          <a:p>
            <a:pPr marL="457200" indent="-457200" eaLnBrk="1" hangingPunct="1">
              <a:buNone/>
            </a:pPr>
            <a:r>
              <a:rPr sz="2400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	____	Reflective Learning   	    _____</a:t>
            </a:r>
          </a:p>
          <a:p>
            <a:pPr marL="457200" indent="-457200" eaLnBrk="1" hangingPunct="1">
              <a:buNone/>
            </a:pPr>
            <a:r>
              <a:rPr sz="2400" b="1" i="1" dirty="0" smtClean="0">
                <a:solidFill>
                  <a:schemeClr val="tx1"/>
                </a:solidFill>
                <a:latin typeface="Arial Narrow" pitchFamily="34" charset="0"/>
                <a:ea typeface="MS PGothic"/>
                <a:cs typeface="Times New Roman" pitchFamily="18" charset="0"/>
              </a:rPr>
              <a:t>	____	Metacognitive Learning   _____</a:t>
            </a:r>
            <a:endParaRPr lang="en-AU" sz="2400" b="1" i="1" dirty="0" smtClean="0">
              <a:solidFill>
                <a:schemeClr val="tx1"/>
              </a:solidFill>
              <a:latin typeface="Arial Narrow" pitchFamily="34" charset="0"/>
              <a:ea typeface="MS PGothic"/>
              <a:cs typeface="Times New Roman" pitchFamily="18" charset="0"/>
            </a:endParaRPr>
          </a:p>
          <a:p>
            <a:pPr marL="457200" indent="-457200" eaLnBrk="1" hangingPunct="1">
              <a:buNone/>
            </a:pPr>
            <a:r>
              <a:rPr lang="en-AU" sz="2400" b="1" i="1" dirty="0" smtClean="0">
                <a:latin typeface="Arial Narrow" pitchFamily="34" charset="0"/>
                <a:ea typeface="MS PGothic"/>
                <a:cs typeface="Times New Roman" pitchFamily="18" charset="0"/>
              </a:rPr>
              <a:t>       </a:t>
            </a:r>
            <a:r>
              <a:rPr lang="en-AU" sz="2400" b="1" dirty="0" smtClean="0">
                <a:latin typeface="Arial Narrow" pitchFamily="34" charset="0"/>
                <a:ea typeface="MS PGothic"/>
                <a:cs typeface="Times New Roman" pitchFamily="18" charset="0"/>
              </a:rPr>
              <a:t>100%				    100%</a:t>
            </a:r>
            <a:endParaRPr sz="2400" b="1" dirty="0" smtClean="0">
              <a:solidFill>
                <a:schemeClr val="tx1"/>
              </a:solidFill>
              <a:latin typeface="Arial Narrow" pitchFamily="34" charset="0"/>
              <a:ea typeface="MS PGothic"/>
              <a:cs typeface="Times New Roman" pitchFamily="18" charset="0"/>
            </a:endParaRPr>
          </a:p>
          <a:p>
            <a:pPr marL="457200" indent="-457200" eaLnBrk="1" hangingPunct="1"/>
            <a:endParaRPr sz="1600" b="1" i="1" dirty="0" smtClean="0">
              <a:latin typeface="Arial Narrow" pitchFamily="34" charset="0"/>
              <a:ea typeface="MS PGothic"/>
              <a:cs typeface="Times New Roman" pitchFamily="18" charset="0"/>
            </a:endParaRPr>
          </a:p>
          <a:p>
            <a:pPr marL="457200" indent="-457200" eaLnBrk="1" hangingPunct="1"/>
            <a:endParaRPr sz="1600" b="1" i="1" dirty="0" smtClean="0">
              <a:latin typeface="Arial Narrow" pitchFamily="34" charset="0"/>
              <a:ea typeface="MS PGothic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96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  <p:bldP spid="15155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764704"/>
            <a:ext cx="7086600" cy="5616624"/>
          </a:xfrm>
        </p:spPr>
        <p:txBody>
          <a:bodyPr/>
          <a:lstStyle/>
          <a:p>
            <a:pPr algn="l" eaLnBrk="1" hangingPunct="1"/>
            <a: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  <a:t>Which of those six dimensions needs and deserves the most focus if we aim to foster:</a:t>
            </a:r>
            <a:b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</a:br>
            <a:r>
              <a:rPr lang="en-US" sz="800" dirty="0" smtClean="0">
                <a:solidFill>
                  <a:schemeClr val="tx1"/>
                </a:solidFill>
                <a:latin typeface="Arial Narrow" pitchFamily="34" charset="0"/>
              </a:rPr>
              <a:t>     </a:t>
            </a:r>
            <a: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  <a:t/>
            </a:r>
            <a:b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  <a:t>  Critical thinking?</a:t>
            </a:r>
            <a:b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  <a:t>  Problem-solving?</a:t>
            </a:r>
            <a:b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  <a:t>  Professional practice?</a:t>
            </a:r>
            <a:b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Arial Narrow" pitchFamily="34" charset="0"/>
              </a:rPr>
              <a:t>  Life-long learning?</a:t>
            </a:r>
          </a:p>
        </p:txBody>
      </p:sp>
    </p:spTree>
    <p:extLst>
      <p:ext uri="{BB962C8B-B14F-4D97-AF65-F5344CB8AC3E}">
        <p14:creationId xmlns:p14="http://schemas.microsoft.com/office/powerpoint/2010/main" val="386704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27585" y="551744"/>
            <a:ext cx="5472608" cy="714375"/>
          </a:xfrm>
        </p:spPr>
        <p:txBody>
          <a:bodyPr/>
          <a:lstStyle/>
          <a:p>
            <a:pPr algn="l" eaLnBrk="1" hangingPunct="1"/>
            <a:r>
              <a:rPr lang="en-AU" sz="2600" b="1" smtClean="0"/>
              <a:t> </a:t>
            </a:r>
            <a:r>
              <a:rPr lang="en-AU" sz="3200" smtClean="0"/>
              <a:t/>
            </a:r>
            <a:br>
              <a:rPr lang="en-AU" sz="3200" smtClean="0"/>
            </a:br>
            <a:r>
              <a:rPr lang="en-AU" sz="1000" smtClean="0"/>
              <a:t>  </a:t>
            </a:r>
            <a:r>
              <a:rPr lang="en-AU" sz="3200" smtClean="0"/>
              <a:t/>
            </a:r>
            <a:br>
              <a:rPr lang="en-AU" sz="3200" smtClean="0"/>
            </a:br>
            <a:endParaRPr lang="en-AU" sz="3200" b="1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260648"/>
            <a:ext cx="8352928" cy="5904657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AU" sz="4000" b="1" u="sng" dirty="0" smtClean="0">
                <a:latin typeface="Arial Narrow" panose="020B0606020202030204" pitchFamily="34" charset="0"/>
              </a:rPr>
              <a:t>Metacognition</a:t>
            </a:r>
            <a:r>
              <a:rPr lang="en-AU" sz="4000" b="1" dirty="0" smtClean="0">
                <a:latin typeface="Arial Narrow" panose="020B0606020202030204" pitchFamily="34" charset="0"/>
              </a:rPr>
              <a:t> involves . . . </a:t>
            </a:r>
            <a:r>
              <a:rPr lang="en-AU" sz="2800" b="1" dirty="0" smtClean="0">
                <a:latin typeface="Arial Narrow" panose="020B0606020202030204" pitchFamily="34" charset="0"/>
              </a:rPr>
              <a:t/>
            </a:r>
            <a:br>
              <a:rPr lang="en-AU" sz="2800" b="1" dirty="0" smtClean="0">
                <a:latin typeface="Arial Narrow" panose="020B0606020202030204" pitchFamily="34" charset="0"/>
              </a:rPr>
            </a:br>
            <a:endParaRPr lang="en-AU" sz="1000" b="1" i="1" dirty="0"/>
          </a:p>
          <a:p>
            <a:pPr marL="236538" indent="-236538" eaLnBrk="1" hangingPunct="1">
              <a:tabLst>
                <a:tab pos="574675" algn="l"/>
              </a:tabLst>
            </a:pPr>
            <a:r>
              <a:rPr lang="en-AU" sz="2400" b="1" dirty="0" smtClean="0"/>
              <a:t>Self-Awareness</a:t>
            </a:r>
          </a:p>
          <a:p>
            <a:pPr marL="0" indent="0" eaLnBrk="1" hangingPunct="1">
              <a:spcBef>
                <a:spcPts val="0"/>
              </a:spcBef>
              <a:spcAft>
                <a:spcPts val="200"/>
              </a:spcAft>
              <a:buNone/>
              <a:tabLst>
                <a:tab pos="574675" algn="l"/>
              </a:tabLst>
            </a:pPr>
            <a:r>
              <a:rPr lang="en-AU" sz="2400" b="1" dirty="0"/>
              <a:t>	</a:t>
            </a:r>
            <a:r>
              <a:rPr lang="en-AU" sz="2000" b="1" dirty="0" smtClean="0"/>
              <a:t>Knowing that and when you are thinking</a:t>
            </a:r>
            <a:r>
              <a:rPr lang="en-AU" sz="2400" b="1" dirty="0" smtClean="0"/>
              <a:t/>
            </a:r>
            <a:br>
              <a:rPr lang="en-AU" sz="2400" b="1" dirty="0" smtClean="0"/>
            </a:br>
            <a:endParaRPr lang="en-AU" sz="800" b="1" dirty="0" smtClean="0"/>
          </a:p>
          <a:p>
            <a:pPr marL="236538" indent="-236538" eaLnBrk="1" hangingPunct="1">
              <a:tabLst>
                <a:tab pos="574675" algn="l"/>
              </a:tabLst>
            </a:pPr>
            <a:r>
              <a:rPr lang="en-AU" sz="2400" b="1" dirty="0" smtClean="0"/>
              <a:t>Self-Monitoring</a:t>
            </a:r>
          </a:p>
          <a:p>
            <a:pPr marL="236538" indent="-236538" eaLnBrk="1" hangingPunct="1">
              <a:spcBef>
                <a:spcPts val="0"/>
              </a:spcBef>
              <a:spcAft>
                <a:spcPts val="200"/>
              </a:spcAft>
              <a:buNone/>
              <a:tabLst>
                <a:tab pos="574675" algn="l"/>
              </a:tabLst>
            </a:pPr>
            <a:r>
              <a:rPr lang="en-AU" sz="2400" b="1" dirty="0" smtClean="0"/>
              <a:t>     	</a:t>
            </a:r>
            <a:r>
              <a:rPr lang="en-AU" sz="2000" b="1" dirty="0" smtClean="0"/>
              <a:t>Noticing the quality/intensity of your thinking</a:t>
            </a:r>
            <a:br>
              <a:rPr lang="en-AU" sz="2000" b="1" dirty="0" smtClean="0"/>
            </a:br>
            <a:endParaRPr lang="en-AU" sz="800" b="1" dirty="0" smtClean="0"/>
          </a:p>
          <a:p>
            <a:pPr marL="236538" indent="-236538" eaLnBrk="1" hangingPunct="1">
              <a:tabLst>
                <a:tab pos="574675" algn="l"/>
              </a:tabLst>
            </a:pPr>
            <a:r>
              <a:rPr lang="en-AU" sz="2400" b="1" dirty="0" smtClean="0"/>
              <a:t>Self-Regulation</a:t>
            </a:r>
          </a:p>
          <a:p>
            <a:pPr marL="0" indent="0" eaLnBrk="1" hangingPunct="1">
              <a:spcBef>
                <a:spcPts val="0"/>
              </a:spcBef>
              <a:spcAft>
                <a:spcPts val="200"/>
              </a:spcAft>
              <a:buNone/>
              <a:tabLst>
                <a:tab pos="574675" algn="l"/>
              </a:tabLst>
            </a:pPr>
            <a:r>
              <a:rPr lang="en-AU" sz="2400" b="1" dirty="0" smtClean="0"/>
              <a:t>	</a:t>
            </a:r>
            <a:r>
              <a:rPr lang="en-AU" sz="2000" b="1" dirty="0" smtClean="0"/>
              <a:t>Directing/Correcting your thinking </a:t>
            </a:r>
          </a:p>
          <a:p>
            <a:pPr marL="0" indent="0" eaLnBrk="1" hangingPunct="1">
              <a:spcBef>
                <a:spcPts val="0"/>
              </a:spcBef>
              <a:spcAft>
                <a:spcPts val="200"/>
              </a:spcAft>
              <a:buNone/>
              <a:tabLst>
                <a:tab pos="574675" algn="l"/>
              </a:tabLst>
            </a:pPr>
            <a:endParaRPr lang="en-AU" sz="1000" b="1" dirty="0"/>
          </a:p>
          <a:p>
            <a:pPr marL="0" indent="0" eaLnBrk="1" hangingPunct="1">
              <a:spcBef>
                <a:spcPts val="0"/>
              </a:spcBef>
              <a:spcAft>
                <a:spcPts val="200"/>
              </a:spcAft>
              <a:buNone/>
              <a:tabLst>
                <a:tab pos="574675" algn="l"/>
              </a:tabLst>
            </a:pPr>
            <a:r>
              <a:rPr lang="en-AU" sz="2400" b="1" u="sng" dirty="0" smtClean="0"/>
              <a:t>Reflection</a:t>
            </a:r>
            <a:r>
              <a:rPr lang="en-AU" sz="2400" b="1" dirty="0" smtClean="0"/>
              <a:t> </a:t>
            </a:r>
            <a:r>
              <a:rPr lang="en-AU" sz="2400" b="1" dirty="0" smtClean="0">
                <a:latin typeface="Arial Narrow" panose="020B0606020202030204" pitchFamily="34" charset="0"/>
              </a:rPr>
              <a:t>requires metacognition,</a:t>
            </a:r>
          </a:p>
          <a:p>
            <a:pPr marL="0" indent="0" eaLnBrk="1" hangingPunct="1">
              <a:spcBef>
                <a:spcPts val="0"/>
              </a:spcBef>
              <a:spcAft>
                <a:spcPts val="200"/>
              </a:spcAft>
              <a:buNone/>
              <a:tabLst>
                <a:tab pos="574675" algn="l"/>
              </a:tabLst>
            </a:pPr>
            <a:r>
              <a:rPr lang="en-AU" sz="2400" b="1" dirty="0" smtClean="0">
                <a:latin typeface="Arial Narrow" panose="020B0606020202030204" pitchFamily="34" charset="0"/>
              </a:rPr>
              <a:t>but goes beyond it to affect values, beliefs, actions and/or habits </a:t>
            </a:r>
            <a:endParaRPr lang="en-AU" sz="2400" b="1" dirty="0">
              <a:latin typeface="Arial Narrow" panose="020B0606020202030204" pitchFamily="34" charset="0"/>
            </a:endParaRPr>
          </a:p>
          <a:p>
            <a:pPr marL="0" indent="0" eaLnBrk="1" hangingPunct="1">
              <a:buNone/>
              <a:tabLst>
                <a:tab pos="574675" algn="l"/>
              </a:tabLst>
            </a:pPr>
            <a:r>
              <a:rPr lang="en-AU" sz="2000" b="1" dirty="0" smtClean="0"/>
              <a:t>	</a:t>
            </a:r>
          </a:p>
          <a:p>
            <a:pPr marL="0" indent="0" eaLnBrk="1" hangingPunct="1">
              <a:buNone/>
            </a:pPr>
            <a:r>
              <a:rPr lang="en-AU" sz="2400" b="1" dirty="0" smtClean="0"/>
              <a:t>     </a:t>
            </a:r>
          </a:p>
          <a:p>
            <a:pPr marL="0" indent="0" eaLnBrk="1" hangingPunct="1">
              <a:buFontTx/>
              <a:buNone/>
            </a:pPr>
            <a:endParaRPr lang="en-AU" sz="1200" b="1" dirty="0" smtClean="0"/>
          </a:p>
          <a:p>
            <a:pPr marL="0" indent="0" eaLnBrk="1" hangingPunct="1">
              <a:buFontTx/>
              <a:buNone/>
            </a:pP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800" b="1" dirty="0" smtClean="0">
              <a:solidFill>
                <a:srgbClr val="19194D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714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260648"/>
            <a:ext cx="8352928" cy="5904657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AU" sz="4000" b="1" dirty="0" smtClean="0">
                <a:latin typeface="Arial Narrow" panose="020B0606020202030204" pitchFamily="34" charset="0"/>
              </a:rPr>
              <a:t> A Reflection-in-Action Exercise</a:t>
            </a:r>
          </a:p>
          <a:p>
            <a:pPr marL="0" indent="0" eaLnBrk="1" hangingPunct="1">
              <a:buFontTx/>
              <a:buNone/>
            </a:pPr>
            <a:r>
              <a:rPr lang="en-AU" sz="800" b="1" dirty="0" smtClean="0">
                <a:latin typeface="Arial Narrow" panose="020B0606020202030204" pitchFamily="34" charset="0"/>
              </a:rPr>
              <a:t>    </a:t>
            </a:r>
            <a:r>
              <a:rPr lang="en-AU" sz="2800" b="1" dirty="0" smtClean="0">
                <a:latin typeface="Arial Narrow" panose="020B0606020202030204" pitchFamily="34" charset="0"/>
              </a:rPr>
              <a:t/>
            </a:r>
            <a:br>
              <a:rPr lang="en-AU" sz="2800" b="1" dirty="0" smtClean="0">
                <a:latin typeface="Arial Narrow" panose="020B0606020202030204" pitchFamily="34" charset="0"/>
              </a:rPr>
            </a:br>
            <a:r>
              <a:rPr lang="en-AU" sz="2800" b="1" dirty="0" smtClean="0">
                <a:latin typeface="Arial Narrow" panose="020B0606020202030204" pitchFamily="34" charset="0"/>
              </a:rPr>
              <a:t>Rate your own learning approach thus far in the session:</a:t>
            </a:r>
            <a:r>
              <a:rPr lang="en-AU" b="1" i="1" dirty="0" smtClean="0">
                <a:latin typeface="Arial Narrow" panose="020B0606020202030204" pitchFamily="34" charset="0"/>
              </a:rPr>
              <a:t/>
            </a:r>
            <a:br>
              <a:rPr lang="en-AU" b="1" i="1" dirty="0" smtClean="0">
                <a:latin typeface="Arial Narrow" panose="020B0606020202030204" pitchFamily="34" charset="0"/>
              </a:rPr>
            </a:br>
            <a:endParaRPr lang="en-AU" sz="900" b="1" i="1" dirty="0" smtClean="0">
              <a:latin typeface="Arial Narrow" panose="020B0606020202030204" pitchFamily="34" charset="0"/>
            </a:endParaRPr>
          </a:p>
          <a:p>
            <a:pPr marL="0" indent="0" eaLnBrk="1" hangingPunct="1">
              <a:buFontTx/>
              <a:buNone/>
            </a:pPr>
            <a:r>
              <a:rPr lang="en-AU" b="1" dirty="0" smtClean="0">
                <a:latin typeface="Arial Narrow" panose="020B0606020202030204" pitchFamily="34" charset="0"/>
              </a:rPr>
              <a:t>1. Non-learner </a:t>
            </a:r>
            <a:r>
              <a:rPr lang="en-AU" sz="2400" b="1" i="1" dirty="0" smtClean="0">
                <a:latin typeface="Arial Narrow" panose="020B0606020202030204" pitchFamily="34" charset="0"/>
              </a:rPr>
              <a:t>(I don’t see the point, or I already know all this.) </a:t>
            </a:r>
            <a:r>
              <a:rPr lang="en-AU" sz="2800" b="1" dirty="0" smtClean="0">
                <a:latin typeface="Arial Narrow" panose="020B0606020202030204" pitchFamily="34" charset="0"/>
              </a:rPr>
              <a:t/>
            </a:r>
            <a:br>
              <a:rPr lang="en-AU" sz="2800" b="1" dirty="0" smtClean="0">
                <a:latin typeface="Arial Narrow" panose="020B0606020202030204" pitchFamily="34" charset="0"/>
              </a:rPr>
            </a:br>
            <a:endParaRPr lang="en-AU" sz="1000" b="1" i="1" dirty="0">
              <a:latin typeface="Arial Narrow" panose="020B0606020202030204" pitchFamily="34" charset="0"/>
            </a:endParaRPr>
          </a:p>
          <a:p>
            <a:pPr marL="0" indent="0" eaLnBrk="1" hangingPunct="1">
              <a:buNone/>
              <a:tabLst>
                <a:tab pos="574675" algn="l"/>
              </a:tabLst>
            </a:pPr>
            <a:r>
              <a:rPr lang="en-AU" b="1" dirty="0" smtClean="0">
                <a:latin typeface="Arial Narrow" panose="020B0606020202030204" pitchFamily="34" charset="0"/>
              </a:rPr>
              <a:t>2. Semi-attentive </a:t>
            </a:r>
            <a:r>
              <a:rPr lang="en-AU" sz="2400" b="1" i="1" dirty="0" smtClean="0">
                <a:latin typeface="Arial Narrow" panose="020B0606020202030204" pitchFamily="34" charset="0"/>
              </a:rPr>
              <a:t>(</a:t>
            </a:r>
            <a:r>
              <a:rPr lang="en-AU" sz="2400" b="1" i="1" dirty="0" err="1" smtClean="0">
                <a:latin typeface="Arial Narrow" panose="020B0606020202030204" pitchFamily="34" charset="0"/>
              </a:rPr>
              <a:t>Gimme</a:t>
            </a:r>
            <a:r>
              <a:rPr lang="en-AU" sz="2400" b="1" i="1" dirty="0" smtClean="0">
                <a:latin typeface="Arial Narrow" panose="020B0606020202030204" pitchFamily="34" charset="0"/>
              </a:rPr>
              <a:t> a break! It’s lunchtime.)</a:t>
            </a:r>
            <a:r>
              <a:rPr lang="en-AU" sz="2400" b="1" dirty="0" smtClean="0">
                <a:latin typeface="Arial Narrow" panose="020B0606020202030204" pitchFamily="34" charset="0"/>
              </a:rPr>
              <a:t/>
            </a:r>
            <a:br>
              <a:rPr lang="en-AU" sz="2400" b="1" dirty="0" smtClean="0">
                <a:latin typeface="Arial Narrow" panose="020B0606020202030204" pitchFamily="34" charset="0"/>
              </a:rPr>
            </a:br>
            <a:endParaRPr lang="en-AU" sz="800" b="1" dirty="0" smtClean="0">
              <a:latin typeface="Arial Narrow" panose="020B0606020202030204" pitchFamily="34" charset="0"/>
            </a:endParaRPr>
          </a:p>
          <a:p>
            <a:pPr marL="0" indent="0" eaLnBrk="1" hangingPunct="1">
              <a:buNone/>
              <a:tabLst>
                <a:tab pos="574675" algn="l"/>
              </a:tabLst>
            </a:pPr>
            <a:r>
              <a:rPr lang="en-AU" b="1" dirty="0" smtClean="0">
                <a:latin typeface="Arial Narrow" panose="020B0606020202030204" pitchFamily="34" charset="0"/>
              </a:rPr>
              <a:t>3. Engaged recipient </a:t>
            </a:r>
            <a:r>
              <a:rPr lang="en-AU" sz="2400" b="1" i="1" dirty="0" smtClean="0">
                <a:latin typeface="Arial Narrow" panose="020B0606020202030204" pitchFamily="34" charset="0"/>
              </a:rPr>
              <a:t>(I’m taking it all in.)</a:t>
            </a:r>
            <a:r>
              <a:rPr lang="en-AU" sz="2000" b="1" dirty="0" smtClean="0">
                <a:latin typeface="Arial Narrow" panose="020B0606020202030204" pitchFamily="34" charset="0"/>
              </a:rPr>
              <a:t/>
            </a:r>
            <a:br>
              <a:rPr lang="en-AU" sz="2000" b="1" dirty="0" smtClean="0">
                <a:latin typeface="Arial Narrow" panose="020B0606020202030204" pitchFamily="34" charset="0"/>
              </a:rPr>
            </a:br>
            <a:endParaRPr lang="en-AU" sz="800" b="1" dirty="0" smtClean="0">
              <a:latin typeface="Arial Narrow" panose="020B0606020202030204" pitchFamily="34" charset="0"/>
            </a:endParaRPr>
          </a:p>
          <a:p>
            <a:pPr marL="0" indent="0" eaLnBrk="1" hangingPunct="1">
              <a:buNone/>
              <a:tabLst>
                <a:tab pos="574675" algn="l"/>
              </a:tabLst>
            </a:pPr>
            <a:r>
              <a:rPr lang="en-AU" b="1" dirty="0" smtClean="0">
                <a:latin typeface="Arial Narrow" panose="020B0606020202030204" pitchFamily="34" charset="0"/>
              </a:rPr>
              <a:t>4. Active Participant </a:t>
            </a:r>
            <a:r>
              <a:rPr lang="en-AU" sz="2400" b="1" i="1" dirty="0" smtClean="0">
                <a:latin typeface="Arial Narrow" panose="020B0606020202030204" pitchFamily="34" charset="0"/>
              </a:rPr>
              <a:t>(I’m contributing &amp; cooperating.)</a:t>
            </a:r>
            <a:br>
              <a:rPr lang="en-AU" sz="2400" b="1" i="1" dirty="0" smtClean="0">
                <a:latin typeface="Arial Narrow" panose="020B0606020202030204" pitchFamily="34" charset="0"/>
              </a:rPr>
            </a:br>
            <a:endParaRPr lang="en-AU" sz="800" b="1" i="1" dirty="0" smtClean="0">
              <a:latin typeface="Arial Narrow" panose="020B0606020202030204" pitchFamily="34" charset="0"/>
            </a:endParaRPr>
          </a:p>
          <a:p>
            <a:pPr marL="0" indent="0" eaLnBrk="1" hangingPunct="1">
              <a:buNone/>
              <a:tabLst>
                <a:tab pos="574675" algn="l"/>
              </a:tabLst>
            </a:pPr>
            <a:r>
              <a:rPr lang="en-AU" b="1" dirty="0" smtClean="0">
                <a:latin typeface="Arial Narrow" panose="020B0606020202030204" pitchFamily="34" charset="0"/>
              </a:rPr>
              <a:t>5. Reflective Synthesizer </a:t>
            </a:r>
            <a:br>
              <a:rPr lang="en-AU" b="1" dirty="0" smtClean="0">
                <a:latin typeface="Arial Narrow" panose="020B0606020202030204" pitchFamily="34" charset="0"/>
              </a:rPr>
            </a:br>
            <a:r>
              <a:rPr lang="en-AU" b="1" dirty="0" smtClean="0">
                <a:latin typeface="Arial Narrow" panose="020B0606020202030204" pitchFamily="34" charset="0"/>
              </a:rPr>
              <a:t>     </a:t>
            </a:r>
            <a:r>
              <a:rPr lang="en-AU" sz="2400" b="1" i="1" dirty="0" smtClean="0">
                <a:latin typeface="Arial Narrow" panose="020B0606020202030204" pitchFamily="34" charset="0"/>
              </a:rPr>
              <a:t>(I’m making connections to prior knowledge and future action.)</a:t>
            </a:r>
            <a:br>
              <a:rPr lang="en-AU" sz="2400" b="1" i="1" dirty="0" smtClean="0">
                <a:latin typeface="Arial Narrow" panose="020B0606020202030204" pitchFamily="34" charset="0"/>
              </a:rPr>
            </a:br>
            <a:endParaRPr lang="en-AU" sz="2400" b="1" i="1" dirty="0">
              <a:latin typeface="Arial Narrow" panose="020B0606020202030204" pitchFamily="34" charset="0"/>
            </a:endParaRPr>
          </a:p>
          <a:p>
            <a:pPr marL="0" indent="0" eaLnBrk="1" hangingPunct="1">
              <a:buNone/>
              <a:tabLst>
                <a:tab pos="574675" algn="l"/>
              </a:tabLst>
            </a:pPr>
            <a:endParaRPr lang="en-AU" sz="2400" b="1" i="1" dirty="0" smtClean="0">
              <a:latin typeface="Arial Narrow" panose="020B0606020202030204" pitchFamily="34" charset="0"/>
            </a:endParaRPr>
          </a:p>
          <a:p>
            <a:pPr marL="0" indent="0" eaLnBrk="1" hangingPunct="1">
              <a:spcBef>
                <a:spcPts val="0"/>
              </a:spcBef>
              <a:spcAft>
                <a:spcPts val="200"/>
              </a:spcAft>
              <a:buNone/>
              <a:tabLst>
                <a:tab pos="574675" algn="l"/>
              </a:tabLst>
            </a:pPr>
            <a:r>
              <a:rPr lang="en-AU" sz="1200" b="1" dirty="0" smtClean="0"/>
              <a:t>Adapted from </a:t>
            </a:r>
            <a:r>
              <a:rPr lang="en-AU" sz="1200" b="1" dirty="0" err="1" smtClean="0"/>
              <a:t>Guskey</a:t>
            </a:r>
            <a:r>
              <a:rPr lang="en-AU" sz="1200" b="1" dirty="0" smtClean="0"/>
              <a:t>, T.R. (2000), p. 135.</a:t>
            </a:r>
            <a:endParaRPr lang="en-AU" sz="1200" b="1" dirty="0"/>
          </a:p>
          <a:p>
            <a:pPr marL="0" indent="0" eaLnBrk="1" hangingPunct="1">
              <a:buNone/>
              <a:tabLst>
                <a:tab pos="574675" algn="l"/>
              </a:tabLst>
            </a:pPr>
            <a:r>
              <a:rPr lang="en-AU" sz="2000" b="1" dirty="0" smtClean="0"/>
              <a:t>	</a:t>
            </a:r>
          </a:p>
          <a:p>
            <a:pPr marL="0" indent="0" eaLnBrk="1" hangingPunct="1">
              <a:buNone/>
            </a:pPr>
            <a:r>
              <a:rPr lang="en-AU" sz="2400" b="1" dirty="0" smtClean="0"/>
              <a:t>     </a:t>
            </a:r>
          </a:p>
          <a:p>
            <a:pPr marL="0" indent="0" eaLnBrk="1" hangingPunct="1">
              <a:buFontTx/>
              <a:buNone/>
            </a:pPr>
            <a:endParaRPr lang="en-AU" sz="1200" b="1" dirty="0" smtClean="0"/>
          </a:p>
          <a:p>
            <a:pPr marL="0" indent="0" eaLnBrk="1" hangingPunct="1">
              <a:buFontTx/>
              <a:buNone/>
            </a:pP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800" b="1" dirty="0" smtClean="0">
              <a:solidFill>
                <a:srgbClr val="19194D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77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Number Placeholder 4"/>
          <p:cNvSpPr txBox="1">
            <a:spLocks noGrp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4B3343B7-051A-4CF0-9129-25EAEFD662BD}" type="slidenum">
              <a:rPr lang="en-US" sz="1400">
                <a:solidFill>
                  <a:srgbClr val="000000"/>
                </a:solidFill>
              </a:rPr>
              <a:pPr algn="ctr"/>
              <a:t>14</a:t>
            </a:fld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14375" y="357188"/>
            <a:ext cx="7543800" cy="1428750"/>
          </a:xfrm>
        </p:spPr>
        <p:txBody>
          <a:bodyPr/>
          <a:lstStyle/>
          <a:p>
            <a:pPr algn="l" eaLnBrk="1" hangingPunct="1"/>
            <a:r>
              <a:rPr lang="en-US" b="1" i="1" dirty="0" smtClean="0">
                <a:solidFill>
                  <a:srgbClr val="000000"/>
                </a:solidFill>
                <a:latin typeface="Arial Narrow" pitchFamily="34" charset="0"/>
              </a:rPr>
              <a:t/>
            </a:r>
            <a:br>
              <a:rPr lang="en-US" b="1" i="1" dirty="0" smtClean="0">
                <a:solidFill>
                  <a:srgbClr val="000000"/>
                </a:solidFill>
                <a:latin typeface="Arial Narrow" pitchFamily="34" charset="0"/>
              </a:rPr>
            </a:br>
            <a:r>
              <a:rPr lang="en-US" sz="3200" b="1" i="1" dirty="0" smtClean="0">
                <a:solidFill>
                  <a:srgbClr val="000000"/>
                </a:solidFill>
                <a:latin typeface="Arial Narrow" pitchFamily="34" charset="0"/>
              </a:rPr>
              <a:t>Page  4 – top half</a:t>
            </a:r>
            <a:br>
              <a:rPr lang="en-US" sz="3200" b="1" i="1" dirty="0" smtClean="0">
                <a:solidFill>
                  <a:srgbClr val="000000"/>
                </a:solidFill>
                <a:latin typeface="Arial Narrow" pitchFamily="34" charset="0"/>
              </a:rPr>
            </a:br>
            <a:r>
              <a:rPr lang="en-US" sz="1200" b="1" i="1" dirty="0" smtClean="0">
                <a:solidFill>
                  <a:srgbClr val="000000"/>
                </a:solidFill>
                <a:latin typeface="Arial Narrow" pitchFamily="34" charset="0"/>
              </a:rPr>
              <a:t> </a:t>
            </a:r>
            <a:r>
              <a:rPr lang="en-US" b="1" i="1" dirty="0" smtClean="0">
                <a:solidFill>
                  <a:srgbClr val="000000"/>
                </a:solidFill>
                <a:latin typeface="Arial Narrow" pitchFamily="34" charset="0"/>
              </a:rPr>
              <a:t/>
            </a:r>
            <a:br>
              <a:rPr lang="en-US" b="1" i="1" dirty="0" smtClean="0">
                <a:solidFill>
                  <a:srgbClr val="000000"/>
                </a:solidFill>
                <a:latin typeface="Arial Narrow" pitchFamily="34" charset="0"/>
              </a:rPr>
            </a:br>
            <a:r>
              <a:rPr lang="en-US" sz="4000" b="1" dirty="0" smtClean="0">
                <a:solidFill>
                  <a:srgbClr val="000000"/>
                </a:solidFill>
                <a:latin typeface="Arial Narrow" pitchFamily="34" charset="0"/>
              </a:rPr>
              <a:t>Plus-Minus-Question Mark</a:t>
            </a:r>
            <a:r>
              <a:rPr lang="en-US" b="1" dirty="0" smtClean="0">
                <a:solidFill>
                  <a:schemeClr val="tx1"/>
                </a:solidFill>
                <a:latin typeface="Palatino"/>
              </a:rPr>
              <a:t/>
            </a:r>
            <a:br>
              <a:rPr lang="en-US" b="1" dirty="0" smtClean="0">
                <a:solidFill>
                  <a:schemeClr val="tx1"/>
                </a:solidFill>
                <a:latin typeface="Palatino"/>
              </a:rPr>
            </a:br>
            <a:endParaRPr lang="en-GB" b="1" dirty="0" smtClean="0">
              <a:solidFill>
                <a:schemeClr val="tx1"/>
              </a:solidFill>
              <a:latin typeface="Palatino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28625" y="1785938"/>
            <a:ext cx="7983538" cy="4429125"/>
          </a:xfrm>
        </p:spPr>
        <p:txBody>
          <a:bodyPr/>
          <a:lstStyle/>
          <a:p>
            <a:pPr eaLnBrk="1" hangingPunct="1">
              <a:spcBef>
                <a:spcPts val="400"/>
              </a:spcBef>
              <a:spcAft>
                <a:spcPts val="600"/>
              </a:spcAft>
              <a:buFontTx/>
              <a:buNone/>
            </a:pPr>
            <a:r>
              <a:rPr lang="en-AU" sz="800" b="1" dirty="0" smtClean="0">
                <a:latin typeface="Arial Narrow" pitchFamily="34" charset="0"/>
              </a:rPr>
              <a:t>  </a:t>
            </a:r>
          </a:p>
          <a:p>
            <a:pPr eaLnBrk="1" hangingPunct="1">
              <a:spcBef>
                <a:spcPts val="400"/>
              </a:spcBef>
              <a:spcAft>
                <a:spcPts val="600"/>
              </a:spcAft>
              <a:buFontTx/>
              <a:buNone/>
            </a:pPr>
            <a:r>
              <a:rPr lang="en-AU" b="1" dirty="0" smtClean="0">
                <a:latin typeface="Arial Narrow" pitchFamily="34" charset="0"/>
              </a:rPr>
              <a:t>Please mark each item on the list with </a:t>
            </a:r>
            <a:br>
              <a:rPr lang="en-AU" b="1" dirty="0" smtClean="0">
                <a:latin typeface="Arial Narrow" pitchFamily="34" charset="0"/>
              </a:rPr>
            </a:br>
            <a:r>
              <a:rPr lang="en-AU" b="1" dirty="0" smtClean="0">
                <a:latin typeface="Arial Narrow" pitchFamily="34" charset="0"/>
              </a:rPr>
              <a:t>a plus sign, minus sign, or question mark</a:t>
            </a:r>
          </a:p>
          <a:p>
            <a:pPr eaLnBrk="1" hangingPunct="1">
              <a:spcBef>
                <a:spcPts val="400"/>
              </a:spcBef>
              <a:spcAft>
                <a:spcPts val="600"/>
              </a:spcAft>
            </a:pPr>
            <a:r>
              <a:rPr lang="en-AU" sz="2400" b="1" dirty="0" smtClean="0">
                <a:latin typeface="Arial Narrow" pitchFamily="34" charset="0"/>
              </a:rPr>
              <a:t>Use the plus ( + ) if you’re sure you know what it means</a:t>
            </a:r>
          </a:p>
          <a:p>
            <a:pPr eaLnBrk="1" hangingPunct="1">
              <a:spcBef>
                <a:spcPct val="0"/>
              </a:spcBef>
            </a:pPr>
            <a:r>
              <a:rPr lang="en-AU" sz="2400" b="1" dirty="0" smtClean="0">
                <a:latin typeface="Arial Narrow" pitchFamily="34" charset="0"/>
              </a:rPr>
              <a:t>Use the minus ( – ) if you’re sure you do </a:t>
            </a:r>
            <a:r>
              <a:rPr lang="en-AU" sz="2400" b="1" u="sng" dirty="0" smtClean="0">
                <a:latin typeface="Arial Narrow" pitchFamily="34" charset="0"/>
              </a:rPr>
              <a:t>not </a:t>
            </a:r>
            <a:r>
              <a:rPr lang="en-AU" sz="2400" b="1" dirty="0" smtClean="0">
                <a:latin typeface="Arial Narrow" pitchFamily="34" charset="0"/>
              </a:rPr>
              <a:t>know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AU" sz="2400" b="1" dirty="0" smtClean="0">
                <a:latin typeface="Arial Narrow" pitchFamily="34" charset="0"/>
              </a:rPr>
              <a:t>Use the question mark (?) if you’re unsure</a:t>
            </a:r>
          </a:p>
        </p:txBody>
      </p:sp>
      <p:sp>
        <p:nvSpPr>
          <p:cNvPr id="51205" name="Footer Placeholder 5"/>
          <p:cNvSpPr txBox="1">
            <a:spLocks noGrp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67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Number Placeholder 4"/>
          <p:cNvSpPr txBox="1">
            <a:spLocks noGrp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DF55048D-172C-425C-971D-680B0AF0C15B}" type="slidenum">
              <a:rPr lang="en-US" sz="1400">
                <a:solidFill>
                  <a:srgbClr val="000000"/>
                </a:solidFill>
              </a:rPr>
              <a:pPr algn="ctr"/>
              <a:t>15</a:t>
            </a:fld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14438" y="1000125"/>
            <a:ext cx="6938962" cy="5476875"/>
          </a:xfrm>
        </p:spPr>
        <p:txBody>
          <a:bodyPr/>
          <a:lstStyle/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sz="4000" b="1" i="1" dirty="0" smtClean="0">
                <a:solidFill>
                  <a:srgbClr val="19194D"/>
                </a:solidFill>
              </a:rPr>
              <a:t>A “Balcony” Question</a:t>
            </a: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sz="1800" b="1" dirty="0" smtClean="0">
                <a:solidFill>
                  <a:srgbClr val="19194D"/>
                </a:solidFill>
              </a:rPr>
              <a:t>   </a:t>
            </a: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sz="4000" b="1" dirty="0" smtClean="0">
                <a:solidFill>
                  <a:srgbClr val="19194D"/>
                </a:solidFill>
              </a:rPr>
              <a:t>If you followed directions:</a:t>
            </a:r>
            <a:br>
              <a:rPr lang="en-US" sz="4000" b="1" dirty="0" smtClean="0">
                <a:solidFill>
                  <a:srgbClr val="19194D"/>
                </a:solidFill>
              </a:rPr>
            </a:br>
            <a:r>
              <a:rPr lang="en-US" sz="1200" b="1" dirty="0" smtClean="0">
                <a:solidFill>
                  <a:srgbClr val="19194D"/>
                </a:solidFill>
              </a:rPr>
              <a:t>   </a:t>
            </a: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sz="4000" b="1" dirty="0" smtClean="0">
                <a:solidFill>
                  <a:srgbClr val="19194D"/>
                </a:solidFill>
              </a:rPr>
              <a:t>Did you read and think about the list on page 4 </a:t>
            </a: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sz="4000" b="1" dirty="0" smtClean="0">
                <a:solidFill>
                  <a:srgbClr val="19194D"/>
                </a:solidFill>
              </a:rPr>
              <a:t>any differently than you would have if you had simply been asked to </a:t>
            </a: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sz="4000" b="1" dirty="0" smtClean="0">
                <a:solidFill>
                  <a:srgbClr val="19194D"/>
                </a:solidFill>
              </a:rPr>
              <a:t>“read it”?</a:t>
            </a:r>
          </a:p>
        </p:txBody>
      </p:sp>
    </p:spTree>
    <p:extLst>
      <p:ext uri="{BB962C8B-B14F-4D97-AF65-F5344CB8AC3E}">
        <p14:creationId xmlns:p14="http://schemas.microsoft.com/office/powerpoint/2010/main" val="41677031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56FE06-8498-464B-872D-898C4D8A994D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16</a:t>
            </a:fld>
            <a:endParaRPr lang="en-GB">
              <a:solidFill>
                <a:srgbClr val="00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6385148"/>
              </p:ext>
            </p:extLst>
          </p:nvPr>
        </p:nvGraphicFramePr>
        <p:xfrm>
          <a:off x="1547664" y="2060848"/>
          <a:ext cx="6936432" cy="333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4345"/>
                <a:gridCol w="2703871"/>
                <a:gridCol w="1734108"/>
                <a:gridCol w="1734108"/>
              </a:tblGrid>
              <a:tr h="408649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Step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#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Sequential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Steps in </a:t>
                      </a:r>
                      <a:r>
                        <a:rPr lang="en-US" sz="1100" baseline="0" dirty="0" err="1" smtClean="0">
                          <a:solidFill>
                            <a:schemeClr val="tx1"/>
                          </a:solidFill>
                        </a:rPr>
                        <a:t>Bakward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Design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Column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2 Observed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Column 3 Preferred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5513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Program</a:t>
                      </a:r>
                      <a:r>
                        <a:rPr lang="en-US" baseline="0" dirty="0" smtClean="0"/>
                        <a:t> ILOs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513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Course ILOs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5136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Standards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5136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Summative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5136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Formative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55136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Learning Activities, etc.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4397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Teaching Strategies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55136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Program</a:t>
                      </a:r>
                      <a:r>
                        <a:rPr lang="en-US" baseline="0" dirty="0" smtClean="0"/>
                        <a:t> Review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920811" y="764704"/>
            <a:ext cx="58530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“Backward” Course (Re)Design – A Simple Assessment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476672"/>
            <a:ext cx="7481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000000"/>
                </a:solidFill>
              </a:rPr>
              <a:t>Page 4 – bottom half</a:t>
            </a:r>
            <a:endParaRPr lang="en-US" b="1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85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Number Placeholder 4"/>
          <p:cNvSpPr txBox="1">
            <a:spLocks noGrp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9E4B913F-F3A0-4CEC-8A77-E79CAB351413}" type="slidenum">
              <a:rPr lang="en-US" sz="1400">
                <a:solidFill>
                  <a:srgbClr val="000000"/>
                </a:solidFill>
              </a:rPr>
              <a:pPr algn="ctr"/>
              <a:t>17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838200"/>
            <a:ext cx="6781800" cy="804863"/>
          </a:xfrm>
        </p:spPr>
        <p:txBody>
          <a:bodyPr/>
          <a:lstStyle/>
          <a:p>
            <a:pPr algn="l" eaLnBrk="1" hangingPunct="1"/>
            <a:r>
              <a:rPr lang="en-AU" sz="2800" b="1" i="1" dirty="0" smtClean="0"/>
              <a:t>Page </a:t>
            </a:r>
            <a:r>
              <a:rPr lang="en-AU" sz="2800" b="1" i="1" dirty="0"/>
              <a:t>5</a:t>
            </a:r>
            <a:endParaRPr lang="en-AU" sz="2800" b="1" i="1" dirty="0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714501"/>
            <a:ext cx="6781800" cy="706388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n-AU" sz="3600" b="1" dirty="0" smtClean="0">
                <a:latin typeface="Arial Narrow" pitchFamily="34" charset="0"/>
              </a:rPr>
              <a:t>A Course/Teaching Feedback Form</a:t>
            </a:r>
            <a:r>
              <a:rPr lang="en-US" sz="3600" b="1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en-US" sz="3600" b="1" dirty="0" smtClean="0">
                <a:latin typeface="Arial Narrow" pitchFamily="34" charset="0"/>
                <a:cs typeface="Times New Roman" pitchFamily="18" charset="0"/>
              </a:rPr>
            </a:br>
            <a:r>
              <a:rPr lang="en-US" sz="2800" dirty="0" smtClean="0">
                <a:latin typeface="Arial Narrow" pitchFamily="34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Arial Narrow" pitchFamily="34" charset="0"/>
                <a:cs typeface="Times New Roman" pitchFamily="18" charset="0"/>
              </a:rPr>
            </a:br>
            <a:endParaRPr lang="en-US" sz="2800" b="1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38917" name="Footer Placeholder 5"/>
          <p:cNvSpPr txBox="1">
            <a:spLocks noGrp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75874" y="2996952"/>
            <a:ext cx="757760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</a:rPr>
              <a:t>What values do our course and teaching </a:t>
            </a:r>
          </a:p>
          <a:p>
            <a:r>
              <a:rPr lang="en-US" sz="2800" dirty="0" smtClean="0">
                <a:solidFill>
                  <a:srgbClr val="000000"/>
                </a:solidFill>
              </a:rPr>
              <a:t>assessment systems convey to students?                       </a:t>
            </a:r>
          </a:p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874" y="4438056"/>
            <a:ext cx="2047140" cy="536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</a:rPr>
              <a:t>To faculty?</a:t>
            </a:r>
            <a:endParaRPr lang="en-US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356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7172" grpId="0" build="p"/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A422603-ACD8-49A0-919E-9DF17CCD701F}" type="slidenum">
              <a:rPr lang="en-US" smtClean="0">
                <a:solidFill>
                  <a:srgbClr val="000000"/>
                </a:solidFill>
                <a:latin typeface="Arial" charset="0"/>
              </a:rPr>
              <a:pPr/>
              <a:t>18</a:t>
            </a:fld>
            <a:endParaRPr lang="en-U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609600"/>
            <a:ext cx="6781800" cy="1533525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					</a:t>
            </a:r>
            <a:r>
              <a:rPr lang="en-US" sz="2800" b="1" i="1" dirty="0" smtClean="0"/>
              <a:t>Page 6 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1200" b="1" dirty="0" smtClean="0"/>
              <a:t>  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      </a:t>
            </a:r>
            <a:r>
              <a:rPr lang="en-US" b="1" dirty="0" smtClean="0"/>
              <a:t>Applications Card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1600" y="2786063"/>
            <a:ext cx="3200400" cy="346233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smtClean="0"/>
              <a:t>Ideas/Techniques</a:t>
            </a:r>
          </a:p>
        </p:txBody>
      </p:sp>
      <p:sp>
        <p:nvSpPr>
          <p:cNvPr id="18437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838700" y="2786063"/>
            <a:ext cx="3314700" cy="346233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smtClean="0"/>
              <a:t>Possible Applications</a:t>
            </a:r>
          </a:p>
        </p:txBody>
      </p:sp>
    </p:spTree>
    <p:extLst>
      <p:ext uri="{BB962C8B-B14F-4D97-AF65-F5344CB8AC3E}">
        <p14:creationId xmlns:p14="http://schemas.microsoft.com/office/powerpoint/2010/main" val="268137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Number Placeholder 5"/>
          <p:cNvSpPr txBox="1">
            <a:spLocks noGrp="1"/>
          </p:cNvSpPr>
          <p:nvPr/>
        </p:nvSpPr>
        <p:spPr bwMode="auto">
          <a:xfrm>
            <a:off x="6553200" y="6400800"/>
            <a:ext cx="1600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5B489DC2-6A0C-486C-947A-76FF4AA60C8E}" type="slidenum">
              <a:rPr lang="en-US" sz="1400">
                <a:solidFill>
                  <a:srgbClr val="000000"/>
                </a:solidFill>
                <a:cs typeface="Times New Roman" pitchFamily="18" charset="0"/>
              </a:rPr>
              <a:pPr algn="r" eaLnBrk="0" hangingPunct="0"/>
              <a:t>19</a:t>
            </a:fld>
            <a:endParaRPr lang="en-US" sz="140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1981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28688" y="620688"/>
            <a:ext cx="7224712" cy="4691063"/>
          </a:xfrm>
        </p:spPr>
        <p:txBody>
          <a:bodyPr/>
          <a:lstStyle/>
          <a:p>
            <a:pPr algn="l" eaLnBrk="1" hangingPunct="1"/>
            <a:r>
              <a:rPr lang="en-US" sz="1400" b="1" dirty="0" smtClean="0"/>
              <a:t>  </a:t>
            </a:r>
            <a:r>
              <a:rPr lang="en-US" sz="5400" b="1" dirty="0" smtClean="0"/>
              <a:t/>
            </a:r>
            <a:br>
              <a:rPr lang="en-US" sz="5400" b="1" dirty="0" smtClean="0"/>
            </a:br>
            <a:r>
              <a:rPr lang="en-US" sz="5400" b="1" dirty="0" smtClean="0"/>
              <a:t> The Parking Lot Test</a:t>
            </a:r>
            <a:br>
              <a:rPr lang="en-US" sz="5400" b="1" dirty="0" smtClean="0"/>
            </a:br>
            <a:r>
              <a:rPr lang="en-US" sz="5400" b="1" dirty="0"/>
              <a:t> </a:t>
            </a:r>
            <a:r>
              <a:rPr lang="en-US" sz="5400" b="1" dirty="0" smtClean="0"/>
              <a:t>  </a:t>
            </a:r>
            <a:r>
              <a:rPr lang="en-US" sz="2400" b="1" dirty="0" smtClean="0"/>
              <a:t>A simple technique for getting more value         </a:t>
            </a:r>
            <a:br>
              <a:rPr lang="en-US" sz="2400" b="1" dirty="0" smtClean="0"/>
            </a:br>
            <a:r>
              <a:rPr lang="en-US" sz="2400" b="1" dirty="0" smtClean="0"/>
              <a:t>       from the session – and making follow up </a:t>
            </a:r>
            <a:br>
              <a:rPr lang="en-US" sz="2400" b="1" dirty="0" smtClean="0"/>
            </a:br>
            <a:r>
              <a:rPr lang="en-US" sz="2400" b="1" dirty="0" smtClean="0"/>
              <a:t>       more likely to occur.</a:t>
            </a:r>
            <a:endParaRPr lang="en-US" sz="2400" b="1" dirty="0" smtClean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56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lide Number Placeholder 5"/>
          <p:cNvSpPr txBox="1">
            <a:spLocks noGrp="1"/>
          </p:cNvSpPr>
          <p:nvPr/>
        </p:nvSpPr>
        <p:spPr bwMode="auto">
          <a:xfrm>
            <a:off x="6553200" y="6400800"/>
            <a:ext cx="1600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6260B19C-0A81-4C90-B5C5-3CF90D85996A}" type="slidenum">
              <a:rPr lang="en-US" sz="1400">
                <a:solidFill>
                  <a:srgbClr val="000000"/>
                </a:solidFill>
                <a:cs typeface="Times New Roman" pitchFamily="18" charset="0"/>
              </a:rPr>
              <a:pPr algn="r" eaLnBrk="0" hangingPunct="0"/>
              <a:t>20</a:t>
            </a:fld>
            <a:endParaRPr lang="en-US" sz="140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2185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28688" y="609600"/>
            <a:ext cx="7224712" cy="803275"/>
          </a:xfrm>
        </p:spPr>
        <p:txBody>
          <a:bodyPr/>
          <a:lstStyle/>
          <a:p>
            <a:pPr eaLnBrk="1" hangingPunct="1"/>
            <a:r>
              <a:rPr lang="en-US" b="1" smtClean="0"/>
              <a:t>What, Why and How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4213" y="1557338"/>
            <a:ext cx="7559675" cy="43195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/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Choose </a:t>
            </a:r>
            <a:r>
              <a:rPr lang="en-AU" sz="3200" b="1" u="sng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one</a:t>
            </a:r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of your possible applications.</a:t>
            </a:r>
          </a:p>
          <a:p>
            <a:pPr eaLnBrk="0" hangingPunct="0"/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 </a:t>
            </a:r>
          </a:p>
          <a:p>
            <a:pPr eaLnBrk="0" hangingPunct="0"/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Prepare to answer the three questions below about that specific application:</a:t>
            </a:r>
            <a:b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</a:br>
            <a:endParaRPr lang="en-AU" sz="1400" b="1">
              <a:solidFill>
                <a:srgbClr val="000000"/>
              </a:solidFill>
              <a:latin typeface="Arial Narrow" pitchFamily="34" charset="0"/>
              <a:cs typeface="ＭＳ Ｐゴシック"/>
            </a:endParaRPr>
          </a:p>
          <a:p>
            <a:pPr eaLnBrk="0" hangingPunct="0">
              <a:buFontTx/>
              <a:buChar char="•"/>
            </a:pPr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</a:t>
            </a:r>
            <a:r>
              <a:rPr lang="en-AU" sz="3200" b="1" u="sng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What</a:t>
            </a:r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is it?</a:t>
            </a:r>
          </a:p>
          <a:p>
            <a:pPr eaLnBrk="0" hangingPunct="0"/>
            <a:endParaRPr lang="en-AU" sz="1400" b="1">
              <a:solidFill>
                <a:srgbClr val="000000"/>
              </a:solidFill>
              <a:latin typeface="Arial Narrow" pitchFamily="34" charset="0"/>
              <a:cs typeface="ＭＳ Ｐゴシック"/>
            </a:endParaRPr>
          </a:p>
          <a:p>
            <a:pPr eaLnBrk="0" hangingPunct="0">
              <a:buFont typeface="Arial" charset="0"/>
              <a:buChar char="•"/>
            </a:pPr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</a:t>
            </a:r>
            <a:r>
              <a:rPr lang="en-AU" sz="3200" b="1" u="sng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Why</a:t>
            </a:r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do you think it might be useful?</a:t>
            </a:r>
            <a:b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</a:br>
            <a:endParaRPr lang="en-AU" sz="1400" b="1">
              <a:solidFill>
                <a:srgbClr val="000000"/>
              </a:solidFill>
              <a:latin typeface="Arial Narrow" pitchFamily="34" charset="0"/>
              <a:cs typeface="ＭＳ Ｐゴシック"/>
            </a:endParaRPr>
          </a:p>
          <a:p>
            <a:pPr eaLnBrk="0" hangingPunct="0">
              <a:buFont typeface="Arial" charset="0"/>
              <a:buChar char="•"/>
            </a:pPr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</a:t>
            </a:r>
            <a:r>
              <a:rPr lang="en-AU" sz="3200" b="1" u="sng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How</a:t>
            </a:r>
            <a:r>
              <a:rPr lang="en-AU" sz="32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do you think you might use it? </a:t>
            </a:r>
          </a:p>
          <a:p>
            <a:pPr eaLnBrk="0" hangingPunct="0"/>
            <a:r>
              <a:rPr lang="en-AU" sz="1000" b="1">
                <a:solidFill>
                  <a:srgbClr val="000000"/>
                </a:solidFill>
                <a:latin typeface="Arial Narrow" pitchFamily="34" charset="0"/>
                <a:cs typeface="ＭＳ Ｐゴシック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63866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Number Placeholder 5"/>
          <p:cNvSpPr txBox="1">
            <a:spLocks noGrp="1"/>
          </p:cNvSpPr>
          <p:nvPr/>
        </p:nvSpPr>
        <p:spPr bwMode="auto">
          <a:xfrm>
            <a:off x="6553200" y="6400800"/>
            <a:ext cx="1600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5B489DC2-6A0C-486C-947A-76FF4AA60C8E}" type="slidenum">
              <a:rPr lang="en-US" sz="1400">
                <a:solidFill>
                  <a:srgbClr val="000000"/>
                </a:solidFill>
                <a:cs typeface="Times New Roman" pitchFamily="18" charset="0"/>
              </a:rPr>
              <a:pPr algn="r" eaLnBrk="0" hangingPunct="0"/>
              <a:t>21</a:t>
            </a:fld>
            <a:endParaRPr lang="en-US" sz="140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1981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28688" y="609600"/>
            <a:ext cx="7224712" cy="4691063"/>
          </a:xfrm>
        </p:spPr>
        <p:txBody>
          <a:bodyPr/>
          <a:lstStyle/>
          <a:p>
            <a:pPr eaLnBrk="1" hangingPunct="1"/>
            <a:r>
              <a:rPr lang="en-US" sz="3600" b="1" dirty="0" smtClean="0"/>
              <a:t>Please complete the</a:t>
            </a:r>
            <a:br>
              <a:rPr lang="en-US" sz="3600" b="1" dirty="0" smtClean="0"/>
            </a:br>
            <a:r>
              <a:rPr lang="en-US" sz="3600" b="1" dirty="0" smtClean="0"/>
              <a:t>workshop evaluation form.</a:t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>Thanks for your participation!</a:t>
            </a:r>
            <a:r>
              <a:rPr lang="en-US" sz="6000" b="1" dirty="0" smtClean="0"/>
              <a:t/>
            </a:r>
            <a:br>
              <a:rPr lang="en-US" sz="6000" b="1" dirty="0" smtClean="0"/>
            </a:br>
            <a:endParaRPr lang="en-US" sz="2800" b="1" dirty="0" smtClean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63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TU PowerPoint Template">
  <a:themeElements>
    <a:clrScheme name="LaTrobe Core Look">
      <a:dk1>
        <a:sysClr val="windowText" lastClr="000000"/>
      </a:dk1>
      <a:lt1>
        <a:sysClr val="window" lastClr="FFFFFF"/>
      </a:lt1>
      <a:dk2>
        <a:srgbClr val="1F497D"/>
      </a:dk2>
      <a:lt2>
        <a:srgbClr val="D6D2C4"/>
      </a:lt2>
      <a:accent1>
        <a:srgbClr val="8A2A2B"/>
      </a:accent1>
      <a:accent2>
        <a:srgbClr val="AB2328"/>
      </a:accent2>
      <a:accent3>
        <a:srgbClr val="D52B1E"/>
      </a:accent3>
      <a:accent4>
        <a:srgbClr val="D14124"/>
      </a:accent4>
      <a:accent5>
        <a:srgbClr val="E87722"/>
      </a:accent5>
      <a:accent6>
        <a:srgbClr val="FF9E1B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UWpresentation[1] template">
  <a:themeElements>
    <a:clrScheme name="VUWpresentation[1]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UWpresentation[1] templat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pitchFamily="34" charset="-128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pitchFamily="34" charset="-128"/>
            <a:cs typeface="Times New Roman" pitchFamily="18" charset="0"/>
          </a:defRPr>
        </a:defPPr>
      </a:lstStyle>
    </a:lnDef>
  </a:objectDefaults>
  <a:extraClrSchemeLst>
    <a:extraClrScheme>
      <a:clrScheme name="VUWpresentation[1]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UWpresentation[1]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UWpresentation[1]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UWpresentation[1]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UWpresentation[1]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UWpresentation[1]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UWpresentation[1]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UWpresentation[1]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UWpresentation[1]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UWpresentation[1]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UWpresentation[1]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UWpresentation[1]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1429</TotalTime>
  <Words>310</Words>
  <Application>Microsoft Office PowerPoint</Application>
  <PresentationFormat>On-screen Show (4:3)</PresentationFormat>
  <Paragraphs>180</Paragraphs>
  <Slides>21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Default Design</vt:lpstr>
      <vt:lpstr>LTU PowerPoint Template</vt:lpstr>
      <vt:lpstr>VUWpresentation[1] template</vt:lpstr>
      <vt:lpstr>1_Default Design</vt:lpstr>
      <vt:lpstr>2_Default Design</vt:lpstr>
      <vt:lpstr>3_Default Design</vt:lpstr>
      <vt:lpstr>    Promoting Investment and Engagement in Learning Outcomes Assessment      Research-based Guidelines and Practical Strategies       </vt:lpstr>
      <vt:lpstr> Seven Draft Guidelines  For Promoting Investment &amp; Engagement in LOA </vt:lpstr>
      <vt:lpstr>“You can’t fix by analysis      what you bungled    by design.”     Light, R., Singer, J. &amp; Willett, J. (1990).  By Design.          Cambridge, MA:  Harvard U. Press.</vt:lpstr>
      <vt:lpstr>“You can’t fix    by assessment      what you bungled    by curriculum design    and implementation.”     </vt:lpstr>
      <vt:lpstr>Values                                               p. 2</vt:lpstr>
      <vt:lpstr>   Which value(s) did you mention? </vt:lpstr>
      <vt:lpstr> Goal Ranking &amp; Matching Exercise – p. 2</vt:lpstr>
      <vt:lpstr>Page 2 - Bottom  The Teaching-Learning Pyramid   </vt:lpstr>
      <vt:lpstr>Page 2 - bottom  The Teaching-Learning Pyramid   </vt:lpstr>
      <vt:lpstr>Page 3</vt:lpstr>
      <vt:lpstr>Which of those six dimensions needs and deserves the most focus if we aim to foster:         Critical thinking?   Problem-solving?   Professional practice?   Life-long learning?</vt:lpstr>
      <vt:lpstr>     </vt:lpstr>
      <vt:lpstr>PowerPoint Presentation</vt:lpstr>
      <vt:lpstr> Page  4 – top half   Plus-Minus-Question Mark </vt:lpstr>
      <vt:lpstr>PowerPoint Presentation</vt:lpstr>
      <vt:lpstr>PowerPoint Presentation</vt:lpstr>
      <vt:lpstr>Page 5</vt:lpstr>
      <vt:lpstr>      Page 6           Applications Card</vt:lpstr>
      <vt:lpstr>    The Parking Lot Test    A simple technique for getting more value                 from the session – and making follow up         more likely to occur.</vt:lpstr>
      <vt:lpstr>What, Why and How</vt:lpstr>
      <vt:lpstr>Please complete the workshop evaluation form.  Thanks for your participation! </vt:lpstr>
    </vt:vector>
  </TitlesOfParts>
  <Company>Victoria University of Wellington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Finding Out How Well Students Are Learning  What We’re Teaching</dc:title>
  <dc:creator>angeloto</dc:creator>
  <cp:lastModifiedBy>Snowdon, Mike</cp:lastModifiedBy>
  <cp:revision>147</cp:revision>
  <dcterms:created xsi:type="dcterms:W3CDTF">2006-10-15T00:26:22Z</dcterms:created>
  <dcterms:modified xsi:type="dcterms:W3CDTF">2014-10-22T15:47:12Z</dcterms:modified>
</cp:coreProperties>
</file>